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49"/>
  </p:notesMasterIdLst>
  <p:sldIdLst>
    <p:sldId id="361" r:id="rId3"/>
    <p:sldId id="564" r:id="rId4"/>
    <p:sldId id="550" r:id="rId5"/>
    <p:sldId id="592" r:id="rId6"/>
    <p:sldId id="704" r:id="rId7"/>
    <p:sldId id="617" r:id="rId8"/>
    <p:sldId id="705" r:id="rId9"/>
    <p:sldId id="618" r:id="rId10"/>
    <p:sldId id="722" r:id="rId11"/>
    <p:sldId id="616" r:id="rId12"/>
    <p:sldId id="678" r:id="rId13"/>
    <p:sldId id="663" r:id="rId14"/>
    <p:sldId id="735" r:id="rId15"/>
    <p:sldId id="619" r:id="rId16"/>
    <p:sldId id="721" r:id="rId17"/>
    <p:sldId id="622" r:id="rId18"/>
    <p:sldId id="696" r:id="rId19"/>
    <p:sldId id="726" r:id="rId20"/>
    <p:sldId id="725" r:id="rId21"/>
    <p:sldId id="707" r:id="rId22"/>
    <p:sldId id="682" r:id="rId23"/>
    <p:sldId id="664" r:id="rId24"/>
    <p:sldId id="665" r:id="rId25"/>
    <p:sldId id="685" r:id="rId26"/>
    <p:sldId id="666" r:id="rId27"/>
    <p:sldId id="686" r:id="rId28"/>
    <p:sldId id="667" r:id="rId29"/>
    <p:sldId id="698" r:id="rId30"/>
    <p:sldId id="730" r:id="rId31"/>
    <p:sldId id="708" r:id="rId32"/>
    <p:sldId id="709" r:id="rId33"/>
    <p:sldId id="715" r:id="rId34"/>
    <p:sldId id="651" r:id="rId35"/>
    <p:sldId id="716" r:id="rId36"/>
    <p:sldId id="731" r:id="rId37"/>
    <p:sldId id="655" r:id="rId38"/>
    <p:sldId id="718" r:id="rId39"/>
    <p:sldId id="732" r:id="rId40"/>
    <p:sldId id="657" r:id="rId41"/>
    <p:sldId id="660" r:id="rId42"/>
    <p:sldId id="659" r:id="rId43"/>
    <p:sldId id="733" r:id="rId44"/>
    <p:sldId id="693" r:id="rId45"/>
    <p:sldId id="724" r:id="rId46"/>
    <p:sldId id="727" r:id="rId47"/>
    <p:sldId id="71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lides" id="{F43687F1-FDF1-4437-B515-82D8F6D79AD6}">
          <p14:sldIdLst>
            <p14:sldId id="361"/>
            <p14:sldId id="564"/>
            <p14:sldId id="550"/>
            <p14:sldId id="592"/>
            <p14:sldId id="704"/>
            <p14:sldId id="617"/>
            <p14:sldId id="705"/>
            <p14:sldId id="618"/>
            <p14:sldId id="722"/>
            <p14:sldId id="616"/>
            <p14:sldId id="678"/>
            <p14:sldId id="663"/>
            <p14:sldId id="735"/>
            <p14:sldId id="619"/>
            <p14:sldId id="721"/>
            <p14:sldId id="622"/>
            <p14:sldId id="696"/>
            <p14:sldId id="726"/>
            <p14:sldId id="725"/>
            <p14:sldId id="707"/>
            <p14:sldId id="682"/>
            <p14:sldId id="664"/>
            <p14:sldId id="665"/>
            <p14:sldId id="685"/>
            <p14:sldId id="666"/>
            <p14:sldId id="686"/>
            <p14:sldId id="667"/>
            <p14:sldId id="698"/>
            <p14:sldId id="730"/>
            <p14:sldId id="708"/>
            <p14:sldId id="709"/>
            <p14:sldId id="715"/>
            <p14:sldId id="651"/>
            <p14:sldId id="716"/>
            <p14:sldId id="731"/>
            <p14:sldId id="655"/>
            <p14:sldId id="718"/>
            <p14:sldId id="732"/>
            <p14:sldId id="657"/>
            <p14:sldId id="660"/>
            <p14:sldId id="659"/>
            <p14:sldId id="733"/>
          </p14:sldIdLst>
        </p14:section>
        <p14:section name="Backup Witcher" id="{C2B5AD8F-9BD5-4A0D-9B91-BBB301C85EAC}">
          <p14:sldIdLst>
            <p14:sldId id="693"/>
            <p14:sldId id="724"/>
          </p14:sldIdLst>
        </p14:section>
        <p14:section name="Backup Durinn" id="{A9C6013A-5C4F-1D49-8FD8-97CBC7B76DA2}">
          <p14:sldIdLst>
            <p14:sldId id="727"/>
            <p14:sldId id="714"/>
          </p14:sldIdLst>
        </p14:section>
      </p14:sectionLst>
    </p:ext>
    <p:ext uri="{EFAFB233-063F-42B5-8137-9DF3F51BA10A}">
      <p15:sldGuideLst xmlns:p15="http://schemas.microsoft.com/office/powerpoint/2012/main">
        <p15:guide id="1" orient="horz" pos="2112" userDrawn="1">
          <p15:clr>
            <a:srgbClr val="A4A3A4"/>
          </p15:clr>
        </p15:guide>
        <p15:guide id="2"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F41"/>
    <a:srgbClr val="F47B22"/>
    <a:srgbClr val="006600"/>
    <a:srgbClr val="FFFFFF"/>
    <a:srgbClr val="8C3836"/>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3"/>
    <p:restoredTop sz="94157" autoAdjust="0"/>
  </p:normalViewPr>
  <p:slideViewPr>
    <p:cSldViewPr snapToGrid="0">
      <p:cViewPr varScale="1">
        <p:scale>
          <a:sx n="147" d="100"/>
          <a:sy n="147" d="100"/>
        </p:scale>
        <p:origin x="1384" y="200"/>
      </p:cViewPr>
      <p:guideLst>
        <p:guide orient="horz" pos="2112"/>
        <p:guide pos="4032"/>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5BCB2-2864-4CAA-ADD0-DFF757981DE1}" type="datetimeFigureOut">
              <a:rPr lang="en-US" smtClean="0"/>
              <a:t>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6A20E-E93F-41B6-ADC2-0C189BB608EC}" type="slidenum">
              <a:rPr lang="en-US" smtClean="0"/>
              <a:t>‹#›</a:t>
            </a:fld>
            <a:endParaRPr lang="en-US"/>
          </a:p>
        </p:txBody>
      </p:sp>
    </p:spTree>
    <p:extLst>
      <p:ext uri="{BB962C8B-B14F-4D97-AF65-F5344CB8AC3E}">
        <p14:creationId xmlns:p14="http://schemas.microsoft.com/office/powerpoint/2010/main" val="1079411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Thank you for the introduction. And thank you so much for all of you to attend my Defense Exam. </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My name is Xinwei Fu. I am a Ph.D. candidate in the Computer Science Department. My dissertation title is “Detecting Application-specific Non-volatile Memory Bugs by</a:t>
            </a:r>
            <a:r>
              <a:rPr lang="zh-CN" altLang="en-US" dirty="0"/>
              <a:t> </a:t>
            </a:r>
            <a:r>
              <a:rPr lang="en-US" dirty="0"/>
              <a:t>Inferring Likely-Correctness Conditions from Programs”. I feel so thankful to have my committee members: Dr</a:t>
            </a:r>
            <a:r>
              <a:rPr lang="en-US" altLang="zh-CN" dirty="0"/>
              <a:t>s</a:t>
            </a:r>
            <a:r>
              <a:rPr lang="en-US" dirty="0"/>
              <a:t>. Butt</a:t>
            </a:r>
            <a:r>
              <a:rPr lang="en-US" altLang="zh-CN" dirty="0"/>
              <a:t>,</a:t>
            </a:r>
            <a:r>
              <a:rPr lang="en-US" dirty="0"/>
              <a:t> Min, Lee, Yao and Jian.</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10"/>
          </p:nvPr>
        </p:nvSpPr>
        <p:spPr/>
        <p:txBody>
          <a:bodyPr/>
          <a:lstStyle/>
          <a:p>
            <a:fld id="{A7B6A20E-E93F-41B6-ADC2-0C189BB608EC}" type="slidenum">
              <a:rPr lang="en-US" smtClean="0"/>
              <a:t>1</a:t>
            </a:fld>
            <a:endParaRPr lang="en-US"/>
          </a:p>
        </p:txBody>
      </p:sp>
    </p:spTree>
    <p:extLst>
      <p:ext uri="{BB962C8B-B14F-4D97-AF65-F5344CB8AC3E}">
        <p14:creationId xmlns:p14="http://schemas.microsoft.com/office/powerpoint/2010/main" val="3030199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(Laser point)</a:t>
            </a:r>
          </a:p>
          <a:p>
            <a:r>
              <a:rPr lang="en-US" dirty="0"/>
              <a:t>The definition of Crash Consistency states that: </a:t>
            </a:r>
            <a:r>
              <a:rPr lang="en-US" sz="1200" dirty="0">
                <a:latin typeface="Calibri" panose="020F0502020204030204" pitchFamily="34" charset="0"/>
                <a:cs typeface="Calibri" panose="020F0502020204030204" pitchFamily="34" charset="0"/>
                <a:sym typeface="Wingdings" pitchFamily="2" charset="2"/>
              </a:rPr>
              <a:t>Applications can recover a </a:t>
            </a:r>
            <a:r>
              <a:rPr lang="en-US" sz="1200" b="1" i="1" u="sng" dirty="0">
                <a:solidFill>
                  <a:srgbClr val="FF0000"/>
                </a:solidFill>
                <a:latin typeface="Calibri" panose="020F0502020204030204" pitchFamily="34" charset="0"/>
                <a:cs typeface="Calibri" panose="020F0502020204030204" pitchFamily="34" charset="0"/>
                <a:sym typeface="Wingdings" pitchFamily="2" charset="2"/>
              </a:rPr>
              <a:t>consistent</a:t>
            </a:r>
            <a:r>
              <a:rPr lang="en-US" sz="1200" dirty="0">
                <a:latin typeface="Calibri" panose="020F0502020204030204" pitchFamily="34" charset="0"/>
                <a:cs typeface="Calibri" panose="020F0502020204030204" pitchFamily="34" charset="0"/>
                <a:sym typeface="Wingdings" pitchFamily="2" charset="2"/>
              </a:rPr>
              <a:t> state from NVM in the event of a crash .</a:t>
            </a:r>
          </a:p>
          <a:p>
            <a:endParaRPr lang="en-US" sz="1200" dirty="0">
              <a:latin typeface="Calibri" panose="020F0502020204030204" pitchFamily="34" charset="0"/>
              <a:cs typeface="Calibri" panose="020F0502020204030204" pitchFamily="34" charset="0"/>
              <a:sym typeface="Wingdings" pitchFamily="2" charset="2"/>
            </a:endParaRPr>
          </a:p>
          <a:p>
            <a:r>
              <a:rPr lang="en-US" sz="1200" dirty="0">
                <a:latin typeface="Calibri" panose="020F0502020204030204" pitchFamily="34" charset="0"/>
                <a:cs typeface="Calibri" panose="020F0502020204030204" pitchFamily="34" charset="0"/>
                <a:sym typeface="Wingdings" pitchFamily="2" charset="2"/>
              </a:rPr>
              <a:t>For example, an execution</a:t>
            </a:r>
            <a:r>
              <a:rPr lang="zh-CN" altLang="en-US" sz="1200" dirty="0">
                <a:latin typeface="Calibri" panose="020F0502020204030204" pitchFamily="34" charset="0"/>
                <a:cs typeface="Calibri" panose="020F0502020204030204" pitchFamily="34" charset="0"/>
                <a:sym typeface="Wingdings" pitchFamily="2" charset="2"/>
              </a:rPr>
              <a:t> </a:t>
            </a:r>
            <a:r>
              <a:rPr lang="en-US" altLang="zh-CN" sz="1200" dirty="0">
                <a:latin typeface="Calibri" panose="020F0502020204030204" pitchFamily="34" charset="0"/>
                <a:cs typeface="Calibri" panose="020F0502020204030204" pitchFamily="34" charset="0"/>
                <a:sym typeface="Wingdings" pitchFamily="2" charset="2"/>
              </a:rPr>
              <a:t>is</a:t>
            </a:r>
            <a:r>
              <a:rPr lang="zh-CN" altLang="en-US" sz="1200" dirty="0">
                <a:latin typeface="Calibri" panose="020F0502020204030204" pitchFamily="34" charset="0"/>
                <a:cs typeface="Calibri" panose="020F0502020204030204" pitchFamily="34" charset="0"/>
                <a:sym typeface="Wingdings" pitchFamily="2" charset="2"/>
              </a:rPr>
              <a:t> </a:t>
            </a:r>
            <a:r>
              <a:rPr lang="en-US" altLang="zh-CN" sz="1200" dirty="0">
                <a:latin typeface="Calibri" panose="020F0502020204030204" pitchFamily="34" charset="0"/>
                <a:cs typeface="Calibri" panose="020F0502020204030204" pitchFamily="34" charset="0"/>
                <a:sym typeface="Wingdings" pitchFamily="2" charset="2"/>
              </a:rPr>
              <a:t>running</a:t>
            </a:r>
            <a:r>
              <a:rPr lang="zh-CN" altLang="en-US" sz="1200" dirty="0">
                <a:latin typeface="Calibri" panose="020F0502020204030204" pitchFamily="34" charset="0"/>
                <a:cs typeface="Calibri" panose="020F0502020204030204" pitchFamily="34" charset="0"/>
                <a:sym typeface="Wingdings" pitchFamily="2" charset="2"/>
              </a:rPr>
              <a:t> </a:t>
            </a:r>
            <a:r>
              <a:rPr lang="en-US" altLang="zh-CN" sz="1200" dirty="0">
                <a:latin typeface="Calibri" panose="020F0502020204030204" pitchFamily="34" charset="0"/>
                <a:cs typeface="Calibri" panose="020F0502020204030204" pitchFamily="34" charset="0"/>
                <a:sym typeface="Wingdings" pitchFamily="2" charset="2"/>
              </a:rPr>
              <a:t>3</a:t>
            </a:r>
            <a:r>
              <a:rPr lang="zh-CN" altLang="en-US" sz="1200" dirty="0">
                <a:latin typeface="Calibri" panose="020F0502020204030204" pitchFamily="34" charset="0"/>
                <a:cs typeface="Calibri" panose="020F0502020204030204" pitchFamily="34" charset="0"/>
                <a:sym typeface="Wingdings" pitchFamily="2" charset="2"/>
              </a:rPr>
              <a:t> </a:t>
            </a:r>
            <a:r>
              <a:rPr lang="en-US" altLang="zh-CN" sz="1200" dirty="0">
                <a:latin typeface="Calibri" panose="020F0502020204030204" pitchFamily="34" charset="0"/>
                <a:cs typeface="Calibri" panose="020F0502020204030204" pitchFamily="34" charset="0"/>
                <a:sym typeface="Wingdings" pitchFamily="2" charset="2"/>
              </a:rPr>
              <a:t>operations: insert, get and insert.</a:t>
            </a:r>
            <a:endParaRPr lang="en-US" sz="1200" dirty="0">
              <a:latin typeface="Calibri" panose="020F0502020204030204" pitchFamily="34" charset="0"/>
              <a:cs typeface="Calibri" panose="020F0502020204030204" pitchFamily="34" charset="0"/>
              <a:sym typeface="Wingdings" pitchFamily="2" charset="2"/>
            </a:endParaRPr>
          </a:p>
          <a:p>
            <a:r>
              <a:rPr lang="en-US" altLang="zh-CN" sz="1200" dirty="0">
                <a:latin typeface="Calibri" panose="020F0502020204030204" pitchFamily="34" charset="0"/>
                <a:cs typeface="Calibri" panose="020F0502020204030204" pitchFamily="34" charset="0"/>
                <a:sym typeface="Wingdings" pitchFamily="2" charset="2"/>
              </a:rPr>
              <a:t>The</a:t>
            </a:r>
            <a:r>
              <a:rPr lang="zh-CN" altLang="en-US" sz="1200" dirty="0">
                <a:latin typeface="Calibri" panose="020F0502020204030204" pitchFamily="34" charset="0"/>
                <a:cs typeface="Calibri" panose="020F0502020204030204" pitchFamily="34" charset="0"/>
                <a:sym typeface="Wingdings" pitchFamily="2" charset="2"/>
              </a:rPr>
              <a:t> </a:t>
            </a:r>
            <a:r>
              <a:rPr lang="en-US" altLang="zh-CN" sz="1200" dirty="0">
                <a:latin typeface="Calibri" panose="020F0502020204030204" pitchFamily="34" charset="0"/>
                <a:cs typeface="Calibri" panose="020F0502020204030204" pitchFamily="34" charset="0"/>
                <a:sym typeface="Wingdings" pitchFamily="2" charset="2"/>
              </a:rPr>
              <a:t>execution</a:t>
            </a:r>
            <a:r>
              <a:rPr lang="zh-CN" altLang="en-US" sz="1200" dirty="0">
                <a:latin typeface="Calibri" panose="020F0502020204030204" pitchFamily="34" charset="0"/>
                <a:cs typeface="Calibri" panose="020F0502020204030204" pitchFamily="34" charset="0"/>
                <a:sym typeface="Wingdings" pitchFamily="2" charset="2"/>
              </a:rPr>
              <a:t> </a:t>
            </a:r>
            <a:r>
              <a:rPr lang="en-US" sz="1200" dirty="0">
                <a:latin typeface="Calibri" panose="020F0502020204030204" pitchFamily="34" charset="0"/>
                <a:cs typeface="Calibri" panose="020F0502020204030204" pitchFamily="34" charset="0"/>
                <a:sym typeface="Wingdings" pitchFamily="2" charset="2"/>
              </a:rPr>
              <a:t>crashes at the third operation and generates a crash NVM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sym typeface="Wingdings" pitchFamily="2" charset="2"/>
              </a:rPr>
              <a:t>Then how can one determine the recovered image is consistent?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cs typeface="Calibri" panose="020F0502020204030204" pitchFamily="34" charset="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sym typeface="Wingdings" pitchFamily="2" charset="2"/>
              </a:rPr>
              <a:t>The </a:t>
            </a:r>
            <a:r>
              <a:rPr lang="en-US" sz="1200" kern="1200" dirty="0">
                <a:solidFill>
                  <a:schemeClr val="tx1"/>
                </a:solidFill>
                <a:effectLst/>
                <a:latin typeface="+mn-lt"/>
                <a:ea typeface="+mn-ea"/>
                <a:cs typeface="+mn-cs"/>
              </a:rPr>
              <a:t>existing widely-used NVM correctness condition is the Durable Linearizability model.</a:t>
            </a:r>
            <a:endParaRPr lang="en-US" sz="1200" dirty="0">
              <a:latin typeface="Calibri" panose="020F0502020204030204" pitchFamily="34" charset="0"/>
              <a:cs typeface="Calibri" panose="020F0502020204030204" pitchFamily="34" charset="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10</a:t>
            </a:fld>
            <a:endParaRPr lang="en-US"/>
          </a:p>
        </p:txBody>
      </p:sp>
    </p:spTree>
    <p:extLst>
      <p:ext uri="{BB962C8B-B14F-4D97-AF65-F5344CB8AC3E}">
        <p14:creationId xmlns:p14="http://schemas.microsoft.com/office/powerpoint/2010/main" val="1776379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Linearizability is used for determining whether a crash state is consistent. Now we are going to present the definition of Durable Linearizability.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Durable Linearizability requires</a:t>
            </a:r>
            <a:r>
              <a:rPr lang="zh-CN" altLang="en-US" dirty="0"/>
              <a:t> </a:t>
            </a:r>
            <a:r>
              <a:rPr lang="en-US" altLang="zh-CN" dirty="0"/>
              <a:t>3</a:t>
            </a:r>
            <a:r>
              <a:rPr lang="zh-CN" altLang="en-US" dirty="0"/>
              <a:t> </a:t>
            </a:r>
            <a:r>
              <a:rPr lang="en-US" altLang="zh-CN" dirty="0"/>
              <a:t>conditions</a:t>
            </a:r>
            <a:r>
              <a:rPr lang="en-US" dirty="0"/>
              <a:t>: </a:t>
            </a:r>
          </a:p>
          <a:p>
            <a:r>
              <a:rPr lang="en-US" altLang="zh-CN" dirty="0"/>
              <a:t>The</a:t>
            </a:r>
            <a:r>
              <a:rPr lang="zh-CN" altLang="en-US" dirty="0"/>
              <a:t> </a:t>
            </a:r>
            <a:r>
              <a:rPr lang="en-US" altLang="zh-CN" dirty="0"/>
              <a:t>first</a:t>
            </a:r>
            <a:r>
              <a:rPr lang="zh-CN" altLang="en-US" dirty="0"/>
              <a:t> </a:t>
            </a:r>
            <a:r>
              <a:rPr lang="en-US" altLang="zh-CN" dirty="0"/>
              <a:t>condition</a:t>
            </a:r>
            <a:r>
              <a:rPr lang="zh-CN" altLang="en-US" dirty="0"/>
              <a:t> </a:t>
            </a:r>
            <a:r>
              <a:rPr lang="en-US" altLang="zh-CN" dirty="0"/>
              <a:t>is</a:t>
            </a:r>
            <a:r>
              <a:rPr lang="zh-CN" altLang="en-US" dirty="0"/>
              <a:t> </a:t>
            </a:r>
            <a:r>
              <a:rPr lang="en-US" altLang="zh-CN" dirty="0"/>
              <a:t>that</a:t>
            </a:r>
            <a:r>
              <a:rPr lang="en-US" dirty="0"/>
              <a:t>, without a crash, all operations are linearizable</a:t>
            </a:r>
            <a:r>
              <a:rPr lang="en-US" altLang="zh-CN" dirty="0"/>
              <a:t>.</a:t>
            </a:r>
          </a:p>
          <a:p>
            <a:endParaRPr lang="en-US" dirty="0"/>
          </a:p>
          <a:p>
            <a:r>
              <a:rPr lang="en-US" dirty="0"/>
              <a:t>Linearizability is the </a:t>
            </a:r>
            <a:r>
              <a:rPr lang="en-US" sz="1200" kern="1200" dirty="0">
                <a:solidFill>
                  <a:schemeClr val="tx1"/>
                </a:solidFill>
                <a:effectLst/>
                <a:latin typeface="+mn-lt"/>
                <a:ea typeface="+mn-ea"/>
                <a:cs typeface="+mn-cs"/>
              </a:rPr>
              <a:t>existing widely-used correctness standard for concurrent programs.</a:t>
            </a:r>
            <a:endParaRPr lang="en-US" dirty="0"/>
          </a:p>
          <a:p>
            <a:r>
              <a:rPr lang="en-US" dirty="0"/>
              <a:t>Linearizability requires that all operations: </a:t>
            </a:r>
          </a:p>
          <a:p>
            <a:r>
              <a:rPr lang="en-US" dirty="0"/>
              <a:t>take effect </a:t>
            </a:r>
            <a:r>
              <a:rPr lang="en-US" sz="1200" dirty="0">
                <a:sym typeface="Wingdings" pitchFamily="2" charset="2"/>
              </a:rPr>
              <a:t>instantaneously</a:t>
            </a:r>
            <a:r>
              <a:rPr lang="en-US" dirty="0"/>
              <a:t> at a program point, which is called Linearizability point.</a:t>
            </a:r>
          </a:p>
          <a:p>
            <a:r>
              <a:rPr lang="en-US" dirty="0"/>
              <a:t>and that point is between the operation begin and end.</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example, thread 1 is executing an insert operation</a:t>
            </a:r>
            <a:r>
              <a:rPr lang="zh-CN" altLang="en-US" dirty="0"/>
              <a:t> </a:t>
            </a:r>
            <a:r>
              <a:rPr lang="en-US" altLang="zh-CN" dirty="0"/>
              <a:t>and thread 2 is executing</a:t>
            </a:r>
            <a:r>
              <a:rPr lang="en-US" dirty="0"/>
              <a:t> a get operation after the insert. Under Linearizability, the effect of the </a:t>
            </a:r>
            <a:r>
              <a:rPr lang="en-US" altLang="zh-CN" dirty="0"/>
              <a:t>operation</a:t>
            </a:r>
            <a:r>
              <a:rPr lang="en-US" dirty="0"/>
              <a:t> must be token between the operation begin and end. </a:t>
            </a:r>
            <a:r>
              <a:rPr lang="en-US" altLang="zh-CN" dirty="0"/>
              <a:t>So</a:t>
            </a:r>
            <a:r>
              <a:rPr lang="zh-CN" altLang="en-US" dirty="0"/>
              <a:t> </a:t>
            </a:r>
            <a:r>
              <a:rPr lang="en-US" altLang="zh-CN" dirty="0"/>
              <a:t>the</a:t>
            </a:r>
            <a:r>
              <a:rPr lang="zh-CN" altLang="en-US" dirty="0"/>
              <a:t> </a:t>
            </a:r>
            <a:r>
              <a:rPr lang="en-US" altLang="zh-CN" dirty="0"/>
              <a:t>get</a:t>
            </a:r>
            <a:r>
              <a:rPr lang="zh-CN" altLang="en-US" dirty="0"/>
              <a:t> </a:t>
            </a:r>
            <a:r>
              <a:rPr lang="en-US" altLang="zh-CN" dirty="0"/>
              <a:t>must</a:t>
            </a:r>
            <a:r>
              <a:rPr lang="zh-CN" altLang="en-US" dirty="0"/>
              <a:t> </a:t>
            </a:r>
            <a:r>
              <a:rPr lang="en-US" altLang="zh-CN" dirty="0"/>
              <a:t>observe</a:t>
            </a:r>
            <a:r>
              <a:rPr lang="zh-CN" altLang="en-US" dirty="0"/>
              <a:t> </a:t>
            </a:r>
            <a:r>
              <a:rPr lang="en-US" altLang="zh-CN" dirty="0"/>
              <a:t>the</a:t>
            </a:r>
            <a:r>
              <a:rPr lang="zh-CN" altLang="en-US" dirty="0"/>
              <a:t> </a:t>
            </a:r>
            <a:r>
              <a:rPr lang="en-US" altLang="zh-CN" dirty="0"/>
              <a:t>effect</a:t>
            </a:r>
            <a:r>
              <a:rPr lang="zh-CN" altLang="en-US" dirty="0"/>
              <a:t> </a:t>
            </a:r>
            <a:r>
              <a:rPr lang="en-US" altLang="zh-CN" dirty="0"/>
              <a:t>of</a:t>
            </a:r>
            <a:r>
              <a:rPr lang="zh-CN" altLang="en-US" dirty="0"/>
              <a:t> </a:t>
            </a:r>
            <a:r>
              <a:rPr lang="en-US" altLang="zh-CN" dirty="0"/>
              <a:t>the</a:t>
            </a:r>
            <a:r>
              <a:rPr lang="zh-CN" altLang="en-US" dirty="0"/>
              <a:t> </a:t>
            </a:r>
            <a:r>
              <a:rPr lang="en-US" altLang="zh-CN" dirty="0"/>
              <a:t>insert,</a:t>
            </a:r>
            <a:r>
              <a:rPr lang="zh-CN" altLang="en-US" dirty="0"/>
              <a:t> </a:t>
            </a:r>
            <a:r>
              <a:rPr lang="en-US" altLang="zh-CN" dirty="0"/>
              <a:t>so</a:t>
            </a:r>
            <a:r>
              <a:rPr lang="zh-CN" altLang="en-US" dirty="0"/>
              <a:t> </a:t>
            </a:r>
            <a:r>
              <a:rPr lang="en-US" altLang="zh-CN" dirty="0"/>
              <a:t>the</a:t>
            </a:r>
            <a:r>
              <a:rPr lang="zh-CN" altLang="en-US" dirty="0"/>
              <a:t> </a:t>
            </a:r>
            <a:r>
              <a:rPr lang="en-US" altLang="zh-CN" dirty="0"/>
              <a:t>get</a:t>
            </a:r>
            <a:r>
              <a:rPr lang="zh-CN" altLang="en-US" dirty="0"/>
              <a:t> </a:t>
            </a:r>
            <a:r>
              <a:rPr lang="en-US" altLang="zh-CN" dirty="0"/>
              <a:t>returns</a:t>
            </a:r>
            <a:r>
              <a:rPr lang="zh-CN" altLang="en-US" dirty="0"/>
              <a:t> </a:t>
            </a:r>
            <a:r>
              <a:rPr lang="en-US" altLang="zh-CN" dirty="0"/>
              <a:t>v1.</a:t>
            </a:r>
            <a:endParaRPr lang="en-US" dirty="0"/>
          </a:p>
          <a:p>
            <a:endParaRPr lang="en-US" dirty="0"/>
          </a:p>
          <a:p>
            <a:r>
              <a:rPr lang="en-US" dirty="0"/>
              <a:t>Let’s have another example. </a:t>
            </a:r>
            <a:r>
              <a:rPr lang="en-US" altLang="zh-CN" dirty="0"/>
              <a:t>What</a:t>
            </a:r>
            <a:r>
              <a:rPr lang="zh-CN" altLang="en-US" dirty="0"/>
              <a:t> </a:t>
            </a:r>
            <a:r>
              <a:rPr lang="en-US" altLang="zh-CN" dirty="0"/>
              <a:t>if</a:t>
            </a:r>
            <a:r>
              <a:rPr lang="zh-CN" altLang="en-US" dirty="0"/>
              <a:t> </a:t>
            </a:r>
            <a:r>
              <a:rPr lang="en-US" altLang="zh-CN" dirty="0"/>
              <a:t>there</a:t>
            </a:r>
            <a:r>
              <a:rPr lang="zh-CN" altLang="en-US" dirty="0"/>
              <a:t> </a:t>
            </a:r>
            <a:r>
              <a:rPr lang="en-US" altLang="zh-CN" dirty="0"/>
              <a:t>an</a:t>
            </a:r>
            <a:r>
              <a:rPr lang="zh-CN" altLang="en-US" dirty="0"/>
              <a:t> </a:t>
            </a:r>
            <a:r>
              <a:rPr lang="en-US" altLang="zh-CN" dirty="0"/>
              <a:t>insert</a:t>
            </a:r>
            <a:r>
              <a:rPr lang="zh-CN" altLang="en-US" dirty="0"/>
              <a:t> </a:t>
            </a:r>
            <a:r>
              <a:rPr lang="en-US" altLang="zh-CN" dirty="0"/>
              <a:t>and</a:t>
            </a:r>
            <a:r>
              <a:rPr lang="zh-CN" altLang="en-US" dirty="0"/>
              <a:t> </a:t>
            </a:r>
            <a:r>
              <a:rPr lang="en-US" altLang="zh-CN" dirty="0"/>
              <a:t>get</a:t>
            </a:r>
            <a:r>
              <a:rPr lang="zh-CN" altLang="en-US" dirty="0"/>
              <a:t> </a:t>
            </a:r>
            <a:r>
              <a:rPr lang="en-US" altLang="zh-CN" dirty="0"/>
              <a:t>running</a:t>
            </a:r>
            <a:r>
              <a:rPr lang="zh-CN" altLang="en-US" dirty="0"/>
              <a:t> </a:t>
            </a:r>
            <a:r>
              <a:rPr lang="en-US" altLang="zh-CN" dirty="0"/>
              <a:t>concurrently.</a:t>
            </a:r>
            <a:endParaRPr lang="en-US" dirty="0"/>
          </a:p>
          <a:p>
            <a:r>
              <a:rPr lang="en-US" dirty="0"/>
              <a:t>Thread 1 is executing two continuous insert operations, the thread 2 is running a get operation concurrently.</a:t>
            </a:r>
          </a:p>
          <a:p>
            <a:r>
              <a:rPr lang="en-US" dirty="0"/>
              <a:t>Under Linearizability, the effect of the </a:t>
            </a:r>
            <a:r>
              <a:rPr lang="en-US" altLang="zh-CN" dirty="0"/>
              <a:t>operation</a:t>
            </a:r>
            <a:r>
              <a:rPr lang="en-US" dirty="0"/>
              <a:t> must be token between the operation begin and end</a:t>
            </a:r>
            <a:r>
              <a:rPr lang="en-US" altLang="zh-CN" dirty="0"/>
              <a:t>.</a:t>
            </a:r>
            <a:r>
              <a:rPr lang="zh-CN" altLang="en-US" dirty="0"/>
              <a:t> </a:t>
            </a:r>
            <a:r>
              <a:rPr lang="en-US" altLang="zh-CN" dirty="0"/>
              <a:t>So</a:t>
            </a:r>
            <a:r>
              <a:rPr lang="zh-CN" altLang="en-US" dirty="0"/>
              <a:t> </a:t>
            </a:r>
            <a:r>
              <a:rPr lang="en-US" altLang="zh-CN" dirty="0"/>
              <a:t>the</a:t>
            </a:r>
            <a:r>
              <a:rPr lang="zh-CN" altLang="en-US" dirty="0"/>
              <a:t> </a:t>
            </a:r>
            <a:r>
              <a:rPr lang="en-US" altLang="zh-CN" dirty="0"/>
              <a:t>get</a:t>
            </a:r>
            <a:r>
              <a:rPr lang="zh-CN" altLang="en-US" dirty="0"/>
              <a:t> </a:t>
            </a:r>
            <a:r>
              <a:rPr lang="en-US" altLang="zh-CN" dirty="0"/>
              <a:t>must</a:t>
            </a:r>
            <a:r>
              <a:rPr lang="zh-CN" altLang="en-US" dirty="0"/>
              <a:t> </a:t>
            </a:r>
            <a:r>
              <a:rPr lang="en-US" altLang="zh-CN" dirty="0"/>
              <a:t>observe</a:t>
            </a:r>
            <a:r>
              <a:rPr lang="zh-CN" altLang="en-US" dirty="0"/>
              <a:t> </a:t>
            </a:r>
            <a:r>
              <a:rPr lang="en-US" altLang="zh-CN" dirty="0"/>
              <a:t>the</a:t>
            </a:r>
            <a:r>
              <a:rPr lang="zh-CN" altLang="en-US" dirty="0"/>
              <a:t> </a:t>
            </a:r>
            <a:r>
              <a:rPr lang="en-US" altLang="zh-CN" dirty="0"/>
              <a:t>effect</a:t>
            </a:r>
            <a:r>
              <a:rPr lang="zh-CN" altLang="en-US" dirty="0"/>
              <a:t> </a:t>
            </a:r>
            <a:r>
              <a:rPr lang="en-US" altLang="zh-CN" dirty="0"/>
              <a:t>of</a:t>
            </a:r>
            <a:r>
              <a:rPr lang="zh-CN" altLang="en-US" dirty="0"/>
              <a:t> </a:t>
            </a:r>
            <a:r>
              <a:rPr lang="en-US" altLang="zh-CN" dirty="0"/>
              <a:t>the</a:t>
            </a:r>
            <a:r>
              <a:rPr lang="zh-CN" altLang="en-US" dirty="0"/>
              <a:t> </a:t>
            </a:r>
            <a:r>
              <a:rPr lang="en-US" altLang="zh-CN" dirty="0"/>
              <a:t>first</a:t>
            </a:r>
            <a:r>
              <a:rPr lang="zh-CN" altLang="en-US" dirty="0"/>
              <a:t> </a:t>
            </a:r>
            <a:r>
              <a:rPr lang="en-US" altLang="zh-CN" dirty="0"/>
              <a:t>insert,</a:t>
            </a:r>
            <a:r>
              <a:rPr lang="zh-CN" altLang="en-US" dirty="0"/>
              <a:t> </a:t>
            </a:r>
            <a:r>
              <a:rPr lang="en-US" altLang="zh-CN" dirty="0"/>
              <a:t>but</a:t>
            </a:r>
            <a:r>
              <a:rPr lang="zh-CN" altLang="en-US" dirty="0"/>
              <a:t> </a:t>
            </a:r>
            <a:r>
              <a:rPr lang="en-US" altLang="zh-CN" dirty="0"/>
              <a:t>the</a:t>
            </a:r>
            <a:r>
              <a:rPr lang="zh-CN" altLang="en-US" dirty="0"/>
              <a:t> </a:t>
            </a:r>
            <a:r>
              <a:rPr lang="en-US" altLang="zh-CN" dirty="0"/>
              <a:t>get</a:t>
            </a:r>
            <a:r>
              <a:rPr lang="zh-CN" altLang="en-US" dirty="0"/>
              <a:t> </a:t>
            </a:r>
            <a:r>
              <a:rPr lang="en-US" altLang="zh-CN" dirty="0"/>
              <a:t>may</a:t>
            </a:r>
            <a:r>
              <a:rPr lang="zh-CN" altLang="en-US" dirty="0"/>
              <a:t> </a:t>
            </a:r>
            <a:r>
              <a:rPr lang="en-US" altLang="zh-CN" dirty="0"/>
              <a:t>or</a:t>
            </a:r>
            <a:r>
              <a:rPr lang="zh-CN" altLang="en-US" dirty="0"/>
              <a:t> </a:t>
            </a:r>
            <a:r>
              <a:rPr lang="en-US" altLang="zh-CN" dirty="0"/>
              <a:t>may</a:t>
            </a:r>
            <a:r>
              <a:rPr lang="zh-CN" altLang="en-US" dirty="0"/>
              <a:t> </a:t>
            </a:r>
            <a:r>
              <a:rPr lang="en-US" altLang="zh-CN" dirty="0"/>
              <a:t>not</a:t>
            </a:r>
            <a:r>
              <a:rPr lang="zh-CN" altLang="en-US" dirty="0"/>
              <a:t> </a:t>
            </a:r>
            <a:r>
              <a:rPr lang="en-US" altLang="zh-CN" dirty="0"/>
              <a:t>observe</a:t>
            </a:r>
            <a:r>
              <a:rPr lang="zh-CN" altLang="en-US" dirty="0"/>
              <a:t> </a:t>
            </a:r>
            <a:r>
              <a:rPr lang="en-US" altLang="zh-CN" dirty="0"/>
              <a:t>the</a:t>
            </a:r>
            <a:r>
              <a:rPr lang="zh-CN" altLang="en-US" dirty="0"/>
              <a:t> </a:t>
            </a:r>
            <a:r>
              <a:rPr lang="en-US" altLang="zh-CN" dirty="0"/>
              <a:t>effect</a:t>
            </a:r>
            <a:r>
              <a:rPr lang="zh-CN" altLang="en-US" dirty="0"/>
              <a:t> </a:t>
            </a:r>
            <a:r>
              <a:rPr lang="en-US" altLang="zh-CN" dirty="0"/>
              <a:t>of</a:t>
            </a:r>
            <a:r>
              <a:rPr lang="zh-CN" altLang="en-US" dirty="0"/>
              <a:t> </a:t>
            </a:r>
            <a:r>
              <a:rPr lang="en-US" altLang="zh-CN" dirty="0"/>
              <a:t>the</a:t>
            </a:r>
            <a:r>
              <a:rPr lang="zh-CN" altLang="en-US" dirty="0"/>
              <a:t> </a:t>
            </a:r>
            <a:r>
              <a:rPr lang="en-US" altLang="zh-CN" dirty="0"/>
              <a:t>second</a:t>
            </a:r>
            <a:r>
              <a:rPr lang="zh-CN" altLang="en-US" dirty="0"/>
              <a:t> </a:t>
            </a:r>
            <a:r>
              <a:rPr lang="en-US" altLang="zh-CN" dirty="0"/>
              <a:t>insert.</a:t>
            </a:r>
            <a:endParaRPr lang="en-US" dirty="0"/>
          </a:p>
          <a:p>
            <a:r>
              <a:rPr lang="en-US" dirty="0"/>
              <a:t>If the get does not </a:t>
            </a:r>
            <a:r>
              <a:rPr lang="en-US" altLang="zh-CN" dirty="0"/>
              <a:t>observe</a:t>
            </a:r>
            <a:r>
              <a:rPr lang="en-US" dirty="0"/>
              <a:t> the effect of the second insert, that is the linearization point happens earlier, then the get returns v1.</a:t>
            </a:r>
          </a:p>
          <a:p>
            <a:r>
              <a:rPr lang="en-US" dirty="0"/>
              <a:t>If the get does </a:t>
            </a:r>
            <a:r>
              <a:rPr lang="en-US" altLang="zh-CN" dirty="0"/>
              <a:t>observe</a:t>
            </a:r>
            <a:r>
              <a:rPr lang="en-US" dirty="0"/>
              <a:t> the effect of the second insert, that is the linearization point happens later, then the get returns v2.</a:t>
            </a:r>
          </a:p>
        </p:txBody>
      </p:sp>
      <p:sp>
        <p:nvSpPr>
          <p:cNvPr id="4" name="Slide Number Placeholder 3"/>
          <p:cNvSpPr>
            <a:spLocks noGrp="1"/>
          </p:cNvSpPr>
          <p:nvPr>
            <p:ph type="sldNum" sz="quarter" idx="5"/>
          </p:nvPr>
        </p:nvSpPr>
        <p:spPr/>
        <p:txBody>
          <a:bodyPr/>
          <a:lstStyle/>
          <a:p>
            <a:fld id="{A7B6A20E-E93F-41B6-ADC2-0C189BB608EC}" type="slidenum">
              <a:rPr lang="en-US" smtClean="0"/>
              <a:t>11</a:t>
            </a:fld>
            <a:endParaRPr lang="en-US"/>
          </a:p>
        </p:txBody>
      </p:sp>
    </p:spTree>
    <p:extLst>
      <p:ext uri="{BB962C8B-B14F-4D97-AF65-F5344CB8AC3E}">
        <p14:creationId xmlns:p14="http://schemas.microsoft.com/office/powerpoint/2010/main" val="2715502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condition of Durable Linearizability, completed operations before a crash should preserve all semantic after crash. All semantic means that the operation should be treated as full executed after crash.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condition, incomplete operations upon a crash should preserve all or nothing semantic after crash. Nothing semantic means that the operation should be treated as not-at-all executed after crash.</a:t>
            </a:r>
          </a:p>
          <a:p>
            <a:endParaRPr lang="en-US" dirty="0"/>
          </a:p>
          <a:p>
            <a:r>
              <a:rPr lang="en-US" dirty="0"/>
              <a:t>For example, a crash happens at the second insert. </a:t>
            </a:r>
          </a:p>
          <a:p>
            <a:r>
              <a:rPr lang="en-US" dirty="0"/>
              <a:t>The first insert is a completed operation, the second insert is an incomplete operation.</a:t>
            </a:r>
          </a:p>
          <a:p>
            <a:r>
              <a:rPr lang="en-US" dirty="0"/>
              <a:t>Under Durable Linearizability, the second incomplete insert should preserve all or nothing semantic, so the get returns either v1 or v2.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there is an operation running concurrently with a crashing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Thread 1 is executing two continuous insert operation, the thread 2 is running a get operation concurrently. Before crash, the first insert and the get are completed while the second insert is incomplete.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 Durable Linearizability, there are two legal execution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If the get does not see the effect of the second insert, the get will return v1, which means the second insert is incomplete and should preserve all or nothing semantic, so the get after crash should return v1 or v2.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If the get does see the effect of the second insert, which means the second insert is completed and should preserve all semantic, so the get after crash should return v2.</a:t>
            </a:r>
          </a:p>
        </p:txBody>
      </p:sp>
      <p:sp>
        <p:nvSpPr>
          <p:cNvPr id="4" name="Slide Number Placeholder 3"/>
          <p:cNvSpPr>
            <a:spLocks noGrp="1"/>
          </p:cNvSpPr>
          <p:nvPr>
            <p:ph type="sldNum" sz="quarter" idx="5"/>
          </p:nvPr>
        </p:nvSpPr>
        <p:spPr/>
        <p:txBody>
          <a:bodyPr/>
          <a:lstStyle/>
          <a:p>
            <a:fld id="{A7B6A20E-E93F-41B6-ADC2-0C189BB608EC}" type="slidenum">
              <a:rPr lang="en-US" smtClean="0"/>
              <a:t>12</a:t>
            </a:fld>
            <a:endParaRPr lang="en-US"/>
          </a:p>
        </p:txBody>
      </p:sp>
    </p:spTree>
    <p:extLst>
      <p:ext uri="{BB962C8B-B14F-4D97-AF65-F5344CB8AC3E}">
        <p14:creationId xmlns:p14="http://schemas.microsoft.com/office/powerpoint/2010/main" val="877330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Durable Linearizability describes the correct NVM operation behaviors in two dimensions: (1) crash state and (2) thread interleaving.</a:t>
            </a:r>
          </a:p>
          <a:p>
            <a:endParaRPr lang="en-US" dirty="0"/>
          </a:p>
          <a:p>
            <a:r>
              <a:rPr lang="en-US" dirty="0"/>
              <a:t>And any incorrect operation behavior leads to a durable linearizability bug.</a:t>
            </a:r>
          </a:p>
          <a:p>
            <a:r>
              <a:rPr lang="en-US" dirty="0"/>
              <a:t>Let’s use the previous example here again.</a:t>
            </a:r>
          </a:p>
          <a:p>
            <a:r>
              <a:rPr lang="en-US" dirty="0"/>
              <a:t>If the get does see the effect of the second insert, which means the second insert is completed and should preserve all semantic, so the get after crash should return v2. This is one correct behavior.</a:t>
            </a:r>
          </a:p>
          <a:p>
            <a:r>
              <a:rPr lang="en-US" dirty="0"/>
              <a:t>An incorrect behavior could be that the crashing insert fails preserve the all semantic, then the get after return v1. This is indeed a durable linearizability bug!</a:t>
            </a:r>
          </a:p>
        </p:txBody>
      </p:sp>
      <p:sp>
        <p:nvSpPr>
          <p:cNvPr id="4" name="Slide Number Placeholder 3"/>
          <p:cNvSpPr>
            <a:spLocks noGrp="1"/>
          </p:cNvSpPr>
          <p:nvPr>
            <p:ph type="sldNum" sz="quarter" idx="5"/>
          </p:nvPr>
        </p:nvSpPr>
        <p:spPr/>
        <p:txBody>
          <a:bodyPr/>
          <a:lstStyle/>
          <a:p>
            <a:fld id="{A7B6A20E-E93F-41B6-ADC2-0C189BB608EC}" type="slidenum">
              <a:rPr lang="en-US" smtClean="0"/>
              <a:t>13</a:t>
            </a:fld>
            <a:endParaRPr lang="en-US"/>
          </a:p>
        </p:txBody>
      </p:sp>
    </p:spTree>
    <p:extLst>
      <p:ext uri="{BB962C8B-B14F-4D97-AF65-F5344CB8AC3E}">
        <p14:creationId xmlns:p14="http://schemas.microsoft.com/office/powerpoint/2010/main" val="784703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challenging to detect application-specific NVM bugs.</a:t>
            </a:r>
          </a:p>
          <a:p>
            <a:endParaRPr lang="en-US" dirty="0"/>
          </a:p>
          <a:p>
            <a:r>
              <a:rPr lang="en-US" dirty="0"/>
              <a:t>The first challenge is that the test space is huge.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testing space grows </a:t>
            </a:r>
            <a:r>
              <a:rPr lang="en-US" sz="1200" dirty="0">
                <a:sym typeface="Wingdings" pitchFamily="2" charset="2"/>
              </a:rPr>
              <a:t>exponentially in two dimensions: NVM crash states and thread interleaving.</a:t>
            </a:r>
          </a:p>
          <a:p>
            <a:r>
              <a:rPr lang="en-US" dirty="0"/>
              <a:t>The existing solution - </a:t>
            </a:r>
            <a:r>
              <a:rPr lang="en-US" sz="1200" dirty="0">
                <a:sym typeface="Wingdings" pitchFamily="2" charset="2"/>
              </a:rPr>
              <a:t>Exhaustive searching – is expensive and not scalable at all. </a:t>
            </a:r>
            <a:r>
              <a:rPr lang="en-US" sz="1200" b="0" i="0" u="none" strike="noStrike" kern="1200" dirty="0">
                <a:solidFill>
                  <a:schemeClr val="tx1"/>
                </a:solidFill>
                <a:effectLst/>
                <a:latin typeface="+mn-lt"/>
                <a:ea typeface="+mn-ea"/>
                <a:cs typeface="+mn-cs"/>
              </a:rPr>
              <a:t>In our experiment, we need to spend more than months to explore all the possible cases of 2000 operations. </a:t>
            </a:r>
          </a:p>
          <a:p>
            <a:endParaRPr lang="en-US" sz="1200" b="0" i="0" u="none" strike="noStrike" kern="1200" dirty="0">
              <a:solidFill>
                <a:schemeClr val="tx1"/>
              </a:solidFill>
              <a:effectLst/>
              <a:latin typeface="+mn-lt"/>
              <a:ea typeface="+mn-ea"/>
              <a:cs typeface="+mn-cs"/>
            </a:endParaRPr>
          </a:p>
          <a:p>
            <a:r>
              <a:rPr lang="en-US" b="0" dirty="0">
                <a:effectLst/>
              </a:rPr>
              <a:t>The second challenge is that validating consistency needs manual efforts.</a:t>
            </a:r>
          </a:p>
          <a:p>
            <a:r>
              <a:rPr lang="en-US" sz="1200" dirty="0">
                <a:sym typeface="Wingdings" pitchFamily="2" charset="2"/>
              </a:rPr>
              <a:t>Existing solution – user-provided test oracles – require users to provide any kind of guidance to the tools to validate a bug.</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However, it needs manual efforts which is error-prone, especially for devising application-specific oracles.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detect NVM bugs in a scalable manner, this dissertation proposes likely-correctness condition inference. We only test when a correctness condition violation is found, thus pruning the test space.</a:t>
            </a:r>
          </a:p>
          <a:p>
            <a:pPr rtl="0"/>
            <a:r>
              <a:rPr lang="en-US" sz="1200" b="0" i="0" u="none" strike="noStrike" kern="1200" dirty="0">
                <a:solidFill>
                  <a:schemeClr val="tx1"/>
                </a:solidFill>
                <a:effectLst/>
                <a:latin typeface="+mn-lt"/>
                <a:ea typeface="+mn-ea"/>
                <a:cs typeface="+mn-cs"/>
              </a:rPr>
              <a:t>To detect NVM bugs automatically, this dissertation proposes to validate consistency based on the Durable Linearizability model.</a:t>
            </a:r>
            <a:br>
              <a:rPr lang="en-US" dirty="0"/>
            </a:b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14</a:t>
            </a:fld>
            <a:endParaRPr lang="en-US"/>
          </a:p>
        </p:txBody>
      </p:sp>
    </p:spTree>
    <p:extLst>
      <p:ext uri="{BB962C8B-B14F-4D97-AF65-F5344CB8AC3E}">
        <p14:creationId xmlns:p14="http://schemas.microsoft.com/office/powerpoint/2010/main" val="4029529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The problem statement of this dissertation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How can one effectively detect application-specific NVM bugs?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Our thesis is:</a:t>
            </a:r>
          </a:p>
          <a:p>
            <a:r>
              <a:rPr lang="en-US" altLang="zh-CN" sz="1200" i="0" dirty="0">
                <a:sym typeface="Wingdings" pitchFamily="2" charset="2"/>
              </a:rPr>
              <a:t>We</a:t>
            </a:r>
            <a:r>
              <a:rPr lang="zh-CN" altLang="en-US" sz="1200" i="0" dirty="0">
                <a:sym typeface="Wingdings" pitchFamily="2" charset="2"/>
              </a:rPr>
              <a:t> </a:t>
            </a:r>
            <a:r>
              <a:rPr lang="en-US" altLang="zh-CN" sz="1200" i="0" dirty="0">
                <a:sym typeface="Wingdings" pitchFamily="2" charset="2"/>
              </a:rPr>
              <a:t>can</a:t>
            </a:r>
            <a:r>
              <a:rPr lang="zh-CN" altLang="en-US" sz="1200" i="0" dirty="0">
                <a:sym typeface="Wingdings" pitchFamily="2" charset="2"/>
              </a:rPr>
              <a:t> </a:t>
            </a:r>
            <a:r>
              <a:rPr lang="en-US" altLang="zh-CN" sz="1200" i="0" dirty="0">
                <a:sym typeface="Wingdings" pitchFamily="2" charset="2"/>
              </a:rPr>
              <a:t>d</a:t>
            </a:r>
            <a:r>
              <a:rPr lang="en-US" sz="1200" i="0" dirty="0">
                <a:sym typeface="Wingdings" pitchFamily="2" charset="2"/>
              </a:rPr>
              <a:t>etect </a:t>
            </a:r>
            <a:r>
              <a:rPr lang="en-US" altLang="zh-CN" sz="1200" i="0" dirty="0">
                <a:sym typeface="Wingdings" pitchFamily="2" charset="2"/>
              </a:rPr>
              <a:t>a</a:t>
            </a:r>
            <a:r>
              <a:rPr lang="en-US" sz="1200" i="0" dirty="0">
                <a:sym typeface="Wingdings" pitchFamily="2" charset="2"/>
              </a:rPr>
              <a:t>pplication-specific </a:t>
            </a:r>
            <a:r>
              <a:rPr lang="en-US" altLang="zh-CN" sz="1200" i="0" dirty="0">
                <a:sym typeface="Wingdings" pitchFamily="2" charset="2"/>
              </a:rPr>
              <a:t>NVM</a:t>
            </a:r>
            <a:r>
              <a:rPr lang="en-US" sz="1200" i="0" dirty="0">
                <a:sym typeface="Wingdings" pitchFamily="2" charset="2"/>
              </a:rPr>
              <a:t> bugs</a:t>
            </a:r>
            <a:r>
              <a:rPr lang="zh-CN" altLang="en-US" sz="1200" i="0" dirty="0">
                <a:sym typeface="Wingdings" pitchFamily="2" charset="2"/>
              </a:rPr>
              <a:t> </a:t>
            </a:r>
            <a:r>
              <a:rPr lang="en-US" altLang="zh-CN" sz="1200" i="0" dirty="0">
                <a:sym typeface="Wingdings" pitchFamily="2" charset="2"/>
              </a:rPr>
              <a:t>in</a:t>
            </a:r>
            <a:r>
              <a:rPr lang="zh-CN" altLang="en-US" sz="1200" i="0" dirty="0">
                <a:sym typeface="Wingdings" pitchFamily="2" charset="2"/>
              </a:rPr>
              <a:t> </a:t>
            </a:r>
            <a:r>
              <a:rPr lang="en-US" altLang="zh-CN" sz="1200" i="0" dirty="0">
                <a:sym typeface="Wingdings" pitchFamily="2" charset="2"/>
              </a:rPr>
              <a:t>a</a:t>
            </a:r>
            <a:r>
              <a:rPr lang="zh-CN" altLang="en-US" sz="1200" i="0" dirty="0">
                <a:sym typeface="Wingdings" pitchFamily="2" charset="2"/>
              </a:rPr>
              <a:t> </a:t>
            </a:r>
            <a:r>
              <a:rPr lang="en-US" altLang="zh-CN" sz="1200" i="0" dirty="0">
                <a:sym typeface="Wingdings" pitchFamily="2" charset="2"/>
              </a:rPr>
              <a:t>scalable</a:t>
            </a:r>
            <a:r>
              <a:rPr lang="zh-CN" altLang="en-US" sz="1200" i="0" dirty="0">
                <a:sym typeface="Wingdings" pitchFamily="2" charset="2"/>
              </a:rPr>
              <a:t> </a:t>
            </a:r>
            <a:r>
              <a:rPr lang="en-US" altLang="zh-CN" sz="1200" i="0" dirty="0">
                <a:sym typeface="Wingdings" pitchFamily="2" charset="2"/>
              </a:rPr>
              <a:t>and</a:t>
            </a:r>
            <a:r>
              <a:rPr lang="zh-CN" altLang="en-US" sz="1200" i="0" dirty="0">
                <a:sym typeface="Wingdings" pitchFamily="2" charset="2"/>
              </a:rPr>
              <a:t> </a:t>
            </a:r>
            <a:r>
              <a:rPr lang="en-US" altLang="zh-CN" sz="1200" i="0" dirty="0">
                <a:sym typeface="Wingdings" pitchFamily="2" charset="2"/>
              </a:rPr>
              <a:t>automatic</a:t>
            </a:r>
            <a:r>
              <a:rPr lang="zh-CN" altLang="en-US" sz="1200" i="0" dirty="0">
                <a:sym typeface="Wingdings" pitchFamily="2" charset="2"/>
              </a:rPr>
              <a:t> </a:t>
            </a:r>
            <a:r>
              <a:rPr lang="en-US" altLang="zh-CN" sz="1200" i="0" dirty="0">
                <a:sym typeface="Wingdings" pitchFamily="2" charset="2"/>
              </a:rPr>
              <a:t>manner</a:t>
            </a:r>
            <a:r>
              <a:rPr lang="zh-CN" altLang="en-US" sz="1200" i="0" dirty="0">
                <a:sym typeface="Wingdings" pitchFamily="2" charset="2"/>
              </a:rPr>
              <a:t> </a:t>
            </a:r>
            <a:r>
              <a:rPr lang="en-US" sz="1200" i="0" dirty="0">
                <a:sym typeface="Wingdings" pitchFamily="2" charset="2"/>
              </a:rPr>
              <a:t>by </a:t>
            </a:r>
            <a:r>
              <a:rPr lang="en-US" altLang="zh-CN" sz="1200" i="0" dirty="0">
                <a:sym typeface="Wingdings" pitchFamily="2" charset="2"/>
              </a:rPr>
              <a:t>i</a:t>
            </a:r>
            <a:r>
              <a:rPr lang="en-US" sz="1200" i="0" dirty="0">
                <a:sym typeface="Wingdings" pitchFamily="2" charset="2"/>
              </a:rPr>
              <a:t>nferring </a:t>
            </a:r>
            <a:r>
              <a:rPr lang="en-US" altLang="zh-CN" sz="1200" i="0" dirty="0">
                <a:sym typeface="Wingdings" pitchFamily="2" charset="2"/>
              </a:rPr>
              <a:t>l</a:t>
            </a:r>
            <a:r>
              <a:rPr lang="en-US" sz="1200" i="0" dirty="0">
                <a:sym typeface="Wingdings" pitchFamily="2" charset="2"/>
              </a:rPr>
              <a:t>ikely-</a:t>
            </a:r>
            <a:r>
              <a:rPr lang="en-US" altLang="zh-CN" sz="1200" i="0" dirty="0">
                <a:sym typeface="Wingdings" pitchFamily="2" charset="2"/>
              </a:rPr>
              <a:t>c</a:t>
            </a:r>
            <a:r>
              <a:rPr lang="en-US" sz="1200" i="0" dirty="0">
                <a:sym typeface="Wingdings" pitchFamily="2" charset="2"/>
              </a:rPr>
              <a:t>orrectness </a:t>
            </a:r>
            <a:r>
              <a:rPr lang="en-US" altLang="zh-CN" sz="1200" i="0" dirty="0">
                <a:sym typeface="Wingdings" pitchFamily="2" charset="2"/>
              </a:rPr>
              <a:t>c</a:t>
            </a:r>
            <a:r>
              <a:rPr lang="en-US" sz="1200" i="0" dirty="0">
                <a:sym typeface="Wingdings" pitchFamily="2" charset="2"/>
              </a:rPr>
              <a:t>onditions from </a:t>
            </a:r>
            <a:r>
              <a:rPr lang="en-US" altLang="zh-CN" sz="1200" i="0" dirty="0">
                <a:sym typeface="Wingdings" pitchFamily="2" charset="2"/>
              </a:rPr>
              <a:t>p</a:t>
            </a:r>
            <a:r>
              <a:rPr lang="en-US" sz="1200" i="0" dirty="0">
                <a:sym typeface="Wingdings" pitchFamily="2" charset="2"/>
              </a:rPr>
              <a:t>rograms</a:t>
            </a:r>
            <a:r>
              <a:rPr lang="en-US" altLang="zh-CN" sz="1200" i="0" dirty="0">
                <a:sym typeface="Wingdings" pitchFamily="2" charset="2"/>
              </a:rPr>
              <a:t>.</a:t>
            </a:r>
          </a:p>
          <a:p>
            <a:r>
              <a:rPr lang="en-US" sz="1200" i="0" dirty="0">
                <a:sym typeface="Wingdings" pitchFamily="2" charset="2"/>
              </a:rPr>
              <a:t>Instead of blindly testing all the crash state and thread interleaving, we infer likely-correctness conditions, we only validate a case </a:t>
            </a:r>
            <a:r>
              <a:rPr lang="en-US" sz="1200" b="0" i="0" u="none" strike="noStrike" kern="1200" dirty="0">
                <a:solidFill>
                  <a:schemeClr val="tx1"/>
                </a:solidFill>
                <a:effectLst/>
                <a:latin typeface="+mn-lt"/>
                <a:ea typeface="+mn-ea"/>
                <a:cs typeface="+mn-cs"/>
              </a:rPr>
              <a:t>when a correctness condition violation is found, so that the bugs can be detected effectively.</a:t>
            </a:r>
            <a:endParaRPr lang="en-US" sz="1200" i="0" dirty="0">
              <a:sym typeface="Wingdings" pitchFamily="2" charset="2"/>
            </a:endParaRPr>
          </a:p>
          <a:p>
            <a:endParaRPr lang="en-US" i="0" dirty="0"/>
          </a:p>
          <a:p>
            <a:r>
              <a:rPr lang="en-US" i="0" dirty="0"/>
              <a:t>The dissertation makes following contributions:</a:t>
            </a:r>
          </a:p>
          <a:p>
            <a:pPr marL="0" marR="0" indent="0" algn="l" defTabSz="914400" rtl="0" eaLnBrk="1" fontAlgn="auto" latinLnBrk="0" hangingPunct="1">
              <a:lnSpc>
                <a:spcPct val="100000"/>
              </a:lnSpc>
              <a:spcBef>
                <a:spcPts val="0"/>
              </a:spcBef>
              <a:spcAft>
                <a:spcPts val="0"/>
              </a:spcAft>
              <a:buClrTx/>
              <a:buSzTx/>
              <a:buFontTx/>
              <a:buNone/>
              <a:tabLst/>
              <a:defRPr/>
            </a:pPr>
            <a:r>
              <a:rPr lang="en-US" i="0" dirty="0"/>
              <a:t>We propose</a:t>
            </a:r>
            <a:r>
              <a:rPr lang="zh-CN" altLang="en-US" i="0" dirty="0"/>
              <a:t> </a:t>
            </a:r>
            <a:r>
              <a:rPr lang="en-US" altLang="zh-CN" i="0" dirty="0"/>
              <a:t>Witcher</a:t>
            </a:r>
            <a:r>
              <a:rPr lang="zh-CN" altLang="en-US" i="0" dirty="0"/>
              <a:t> </a:t>
            </a:r>
            <a:r>
              <a:rPr lang="en-US" altLang="zh-CN" i="0" dirty="0"/>
              <a:t>to</a:t>
            </a:r>
            <a:r>
              <a:rPr lang="zh-CN" altLang="en-US" i="0" dirty="0"/>
              <a:t> </a:t>
            </a:r>
            <a:r>
              <a:rPr lang="en-US" altLang="zh-CN" i="0" dirty="0"/>
              <a:t>detect</a:t>
            </a:r>
            <a:r>
              <a:rPr lang="zh-CN" altLang="en-US" i="0" dirty="0"/>
              <a:t> </a:t>
            </a:r>
            <a:r>
              <a:rPr lang="en-US" altLang="zh-CN" i="0" dirty="0"/>
              <a:t>NVM bugs</a:t>
            </a:r>
            <a:r>
              <a:rPr lang="zh-CN" altLang="en-US" i="0" dirty="0"/>
              <a:t> </a:t>
            </a:r>
            <a:r>
              <a:rPr lang="en-US" altLang="zh-CN" i="0" dirty="0"/>
              <a:t>in</a:t>
            </a:r>
            <a:r>
              <a:rPr lang="zh-CN" altLang="en-US" i="0" dirty="0"/>
              <a:t> </a:t>
            </a:r>
            <a:r>
              <a:rPr lang="en-US" altLang="zh-CN" i="0" dirty="0"/>
              <a:t>single-threaded</a:t>
            </a:r>
            <a:r>
              <a:rPr lang="zh-CN" altLang="en-US" i="0" dirty="0"/>
              <a:t> </a:t>
            </a:r>
            <a:r>
              <a:rPr lang="en-US" altLang="zh-CN" i="0" dirty="0"/>
              <a:t>NVM</a:t>
            </a:r>
            <a:r>
              <a:rPr lang="zh-CN" altLang="en-US" i="0" dirty="0"/>
              <a:t> </a:t>
            </a:r>
            <a:r>
              <a:rPr lang="en-US" altLang="zh-CN" i="0" dirty="0"/>
              <a:t>applications.</a:t>
            </a:r>
            <a:r>
              <a:rPr lang="zh-CN" altLang="en-US" i="0" dirty="0"/>
              <a:t> </a:t>
            </a:r>
            <a:endParaRPr lang="en-US" altLang="zh-CN" i="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dirty="0"/>
              <a:t>Witcher infers likely-ordering conditions by analyzing program dependency between NVM accesses.</a:t>
            </a:r>
            <a:endParaRPr lang="en-US" altLang="zh-CN"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So that Witcher significantly reduces the test space of crash state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Witcher detected 47 (36 new) correctness bugs in NVM-backed key-value stores and PMDK library.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Although Witcher is good, it tests with every NVM accesses, which is still expensive. And it will be worse when testing multi-threaded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So, 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propose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Durinn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detect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bugs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multi-threaded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NVM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structures.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err="1">
                <a:solidFill>
                  <a:schemeClr val="tx1"/>
                </a:solidFill>
                <a:effectLst/>
                <a:latin typeface="+mn-lt"/>
                <a:ea typeface="+mn-ea"/>
                <a:cs typeface="+mn-cs"/>
              </a:rPr>
              <a:t>Durinn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infers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likely-linearization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point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understand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operation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behavior.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certain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NVM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accesses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need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tested.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So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Durinn</a:t>
            </a:r>
            <a:r>
              <a:rPr lang="en-US" altLang="zh-CN" sz="1200" b="0" i="0" u="none" strike="noStrike" kern="1200" dirty="0">
                <a:solidFill>
                  <a:schemeClr val="tx1"/>
                </a:solidFill>
                <a:effectLst/>
                <a:latin typeface="+mn-lt"/>
                <a:ea typeface="+mn-ea"/>
                <a:cs typeface="+mn-cs"/>
              </a:rPr>
              <a:t> further reduces the test space of crash state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also reduces the test space of thread interleaving.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a:sym typeface="Wingdings" pitchFamily="2" charset="2"/>
              </a:rPr>
              <a:t>Durinn</a:t>
            </a:r>
            <a:r>
              <a:rPr lang="en-US" altLang="zh-CN" sz="1200" dirty="0">
                <a:sym typeface="Wingdings" pitchFamily="2" charset="2"/>
              </a:rPr>
              <a:t> reports 27 (15 new) </a:t>
            </a:r>
            <a:r>
              <a:rPr lang="en-US" sz="1200" b="0" i="0" u="none" strike="noStrike" kern="1200" dirty="0">
                <a:solidFill>
                  <a:schemeClr val="tx1"/>
                </a:solidFill>
                <a:effectLst/>
                <a:latin typeface="+mn-lt"/>
                <a:ea typeface="+mn-ea"/>
                <a:cs typeface="+mn-cs"/>
              </a:rPr>
              <a:t>correctness </a:t>
            </a:r>
            <a:r>
              <a:rPr lang="en-US" altLang="zh-CN" sz="1200" dirty="0">
                <a:sym typeface="Wingdings" pitchFamily="2" charset="2"/>
              </a:rPr>
              <a:t>bugs in </a:t>
            </a:r>
            <a:r>
              <a:rPr lang="en-US" altLang="zh-CN" sz="1200" b="0" i="0" u="none" strike="noStrike" kern="1200" dirty="0">
                <a:solidFill>
                  <a:schemeClr val="tx1"/>
                </a:solidFill>
                <a:effectLst/>
                <a:latin typeface="+mn-lt"/>
                <a:ea typeface="+mn-ea"/>
                <a:cs typeface="+mn-cs"/>
              </a:rPr>
              <a:t>multi-threaded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NVM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structures</a:t>
            </a:r>
            <a:r>
              <a:rPr lang="en-US" altLang="zh-CN" sz="1200" dirty="0">
                <a:sym typeface="Wingdings" pitchFamily="2" charset="2"/>
              </a:rPr>
              <a:t>.</a:t>
            </a:r>
            <a:endParaRPr lang="en-US" b="0" dirty="0">
              <a:effectLst/>
            </a:endParaRPr>
          </a:p>
          <a:p>
            <a:endParaRPr lang="en-US" i="0" dirty="0"/>
          </a:p>
          <a:p>
            <a:endParaRPr lang="en-US" i="0" dirty="0"/>
          </a:p>
        </p:txBody>
      </p:sp>
      <p:sp>
        <p:nvSpPr>
          <p:cNvPr id="4" name="Slide Number Placeholder 3"/>
          <p:cNvSpPr>
            <a:spLocks noGrp="1"/>
          </p:cNvSpPr>
          <p:nvPr>
            <p:ph type="sldNum" sz="quarter" idx="5"/>
          </p:nvPr>
        </p:nvSpPr>
        <p:spPr/>
        <p:txBody>
          <a:bodyPr/>
          <a:lstStyle/>
          <a:p>
            <a:fld id="{A7B6A20E-E93F-41B6-ADC2-0C189BB608EC}" type="slidenum">
              <a:rPr lang="en-US" smtClean="0"/>
              <a:t>15</a:t>
            </a:fld>
            <a:endParaRPr lang="en-US"/>
          </a:p>
        </p:txBody>
      </p:sp>
    </p:spTree>
    <p:extLst>
      <p:ext uri="{BB962C8B-B14F-4D97-AF65-F5344CB8AC3E}">
        <p14:creationId xmlns:p14="http://schemas.microsoft.com/office/powerpoint/2010/main" val="3037705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finished the introduction and problem statement.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are going to present the first work, Witcher, which </a:t>
            </a:r>
            <a:r>
              <a:rPr lang="en-US" altLang="zh-CN" dirty="0"/>
              <a:t>infers</a:t>
            </a:r>
            <a:r>
              <a:rPr lang="zh-CN" altLang="en-US" dirty="0"/>
              <a:t> </a:t>
            </a:r>
            <a:r>
              <a:rPr lang="en-US" altLang="zh-CN" i="0" dirty="0"/>
              <a:t>likely-ordering conditions by analyzing program dependency between NVM accesses</a:t>
            </a:r>
            <a:r>
              <a:rPr lang="zh-CN" altLang="en-US" dirty="0"/>
              <a:t> </a:t>
            </a:r>
            <a:r>
              <a:rPr lang="en-US" altLang="zh-CN" dirty="0"/>
              <a:t>to</a:t>
            </a:r>
            <a:r>
              <a:rPr lang="zh-CN" altLang="en-US" dirty="0"/>
              <a:t> </a:t>
            </a:r>
            <a:r>
              <a:rPr lang="en-US" altLang="zh-CN" dirty="0"/>
              <a:t>detect</a:t>
            </a:r>
            <a:r>
              <a:rPr lang="zh-CN" altLang="en-US" dirty="0"/>
              <a:t> </a:t>
            </a:r>
            <a:r>
              <a:rPr lang="en-US" altLang="zh-CN" i="0" dirty="0"/>
              <a:t>bugs</a:t>
            </a:r>
            <a:r>
              <a:rPr lang="zh-CN" altLang="en-US" i="0" dirty="0"/>
              <a:t> </a:t>
            </a:r>
            <a:r>
              <a:rPr lang="en-US" altLang="zh-CN" i="0" dirty="0"/>
              <a:t>in</a:t>
            </a:r>
            <a:r>
              <a:rPr lang="zh-CN" altLang="en-US" i="0" dirty="0"/>
              <a:t> </a:t>
            </a:r>
            <a:r>
              <a:rPr lang="en-US" altLang="zh-CN" i="0" dirty="0"/>
              <a:t>single-threaded</a:t>
            </a:r>
            <a:r>
              <a:rPr lang="zh-CN" altLang="en-US" i="0" dirty="0"/>
              <a:t> </a:t>
            </a:r>
            <a:r>
              <a:rPr lang="en-US" altLang="zh-CN" i="0" dirty="0"/>
              <a:t>NVM</a:t>
            </a:r>
            <a:r>
              <a:rPr lang="zh-CN" altLang="en-US" i="0" dirty="0"/>
              <a:t> </a:t>
            </a:r>
            <a:r>
              <a:rPr lang="en-US" altLang="zh-CN" i="0" dirty="0"/>
              <a:t>applications.</a:t>
            </a:r>
            <a:r>
              <a:rPr lang="zh-CN" altLang="en-US" i="0" dirty="0"/>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work has been already presented in the Prelim Exam, so we will briefly introduction the key idea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16</a:t>
            </a:fld>
            <a:endParaRPr lang="en-US"/>
          </a:p>
        </p:txBody>
      </p:sp>
    </p:spTree>
    <p:extLst>
      <p:ext uri="{BB962C8B-B14F-4D97-AF65-F5344CB8AC3E}">
        <p14:creationId xmlns:p14="http://schemas.microsoft.com/office/powerpoint/2010/main" val="3277001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challenge here: How can we prune the test space without user-provided oracles? </a:t>
            </a:r>
            <a:endParaRPr lang="en-US" b="0" dirty="0">
              <a:effectLst/>
            </a:endParaRPr>
          </a:p>
          <a:p>
            <a:pPr rtl="0"/>
            <a:r>
              <a:rPr lang="en-US" sz="1200" b="0" i="0" u="none" strike="noStrike" kern="1200" dirty="0">
                <a:solidFill>
                  <a:schemeClr val="tx1"/>
                </a:solidFill>
                <a:effectLst/>
                <a:latin typeface="+mn-lt"/>
                <a:ea typeface="+mn-ea"/>
                <a:cs typeface="+mn-cs"/>
              </a:rPr>
              <a:t>To address this, we propose likely-ordering condition inference by analyzing program dependency between NVM accesses.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Let’s reuse the guarded protection pattern as an example here.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 reminder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here</a:t>
            </a:r>
            <a:r>
              <a:rPr lang="en-US" sz="1200" b="0" i="0" u="none" strike="noStrike" kern="1200" dirty="0">
                <a:solidFill>
                  <a:schemeClr val="tx1"/>
                </a:solidFill>
                <a:effectLst/>
                <a:latin typeface="+mn-lt"/>
                <a:ea typeface="+mn-ea"/>
                <a:cs typeface="+mn-cs"/>
              </a:rPr>
              <a:t>, the guardian is the token.</a:t>
            </a:r>
          </a:p>
          <a:p>
            <a:pPr rtl="0"/>
            <a:r>
              <a:rPr lang="en-US" sz="1200" b="0" i="0" u="none" strike="noStrike" kern="1200" dirty="0">
                <a:solidFill>
                  <a:schemeClr val="tx1"/>
                </a:solidFill>
                <a:effectLst/>
                <a:latin typeface="+mn-lt"/>
                <a:ea typeface="+mn-ea"/>
                <a:cs typeface="+mn-cs"/>
              </a:rPr>
              <a:t>In the Get(K) code, it checks whether the token has been set and reads key value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if</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token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has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been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set.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make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correct,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setting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token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should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happen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after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persisting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key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value.</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More specifically, there is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control dependence between token and key-value, which is read Key-value is control dependent on read token.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tells us that when the token is valid, then the key-value pair must be persisted. So the Likely-ordering condition is that persisting key-value should happen before updating the token. </a:t>
            </a:r>
          </a:p>
          <a:p>
            <a:pPr rt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Having this inferred likely-correctness condition, we will only test crash states violating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Take the insert code here</a:t>
            </a:r>
            <a:r>
              <a:rPr lang="en-US" altLang="zh-CN"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apply the inferred likely-ordering condition and check whether there are violations.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we found the violation: the token can be persisted before the key-value pair.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that we will test a crash state where only the token is persisted.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this way Witcher automatically prunes the test space by inferring likely ordering conditions by analyzing program dependency between NVM accesses. </a:t>
            </a:r>
            <a:endParaRPr lang="en-US" b="0" dirty="0">
              <a:effectLst/>
            </a:endParaRPr>
          </a:p>
          <a:p>
            <a:pPr rt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B6A20E-E93F-41B6-ADC2-0C189BB608EC}" type="slidenum">
              <a:rPr lang="en-US" smtClean="0"/>
              <a:t>17</a:t>
            </a:fld>
            <a:endParaRPr lang="en-US"/>
          </a:p>
        </p:txBody>
      </p:sp>
    </p:spTree>
    <p:extLst>
      <p:ext uri="{BB962C8B-B14F-4D97-AF65-F5344CB8AC3E}">
        <p14:creationId xmlns:p14="http://schemas.microsoft.com/office/powerpoint/2010/main" val="711998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In</a:t>
            </a:r>
            <a:r>
              <a:rPr lang="zh-CN" altLang="en-US" b="0" dirty="0"/>
              <a:t> </a:t>
            </a:r>
            <a:r>
              <a:rPr lang="en-US" altLang="zh-CN" b="0" dirty="0"/>
              <a:t>summary,</a:t>
            </a:r>
            <a:r>
              <a:rPr lang="zh-CN" altLang="en-US" b="0" dirty="0"/>
              <a:t> </a:t>
            </a:r>
            <a:r>
              <a:rPr lang="en-US" sz="1200" b="0" i="0" u="none" strike="noStrike" kern="1200" dirty="0">
                <a:solidFill>
                  <a:schemeClr val="tx1"/>
                </a:solidFill>
                <a:effectLst/>
                <a:latin typeface="+mn-lt"/>
                <a:ea typeface="+mn-ea"/>
                <a:cs typeface="+mn-cs"/>
              </a:rPr>
              <a:t>Witcher infers Likely-ordering Conditions to prune test space of crash state</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evaluation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with</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NVM-backed key-value stores and PMDK library</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Wither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detected</a:t>
            </a:r>
            <a:r>
              <a:rPr lang="zh-CN" altLang="en-US" sz="1200" b="0" i="0" u="none" strike="noStrike" kern="1200" dirty="0">
                <a:solidFill>
                  <a:schemeClr val="tx1"/>
                </a:solidFill>
                <a:effectLst/>
                <a:latin typeface="+mn-lt"/>
                <a:ea typeface="+mn-ea"/>
                <a:cs typeface="+mn-cs"/>
              </a:rPr>
              <a:t> </a:t>
            </a:r>
            <a:r>
              <a:rPr lang="en-US" altLang="zh-CN" sz="1200" dirty="0">
                <a:sym typeface="Wingdings" pitchFamily="2" charset="2"/>
              </a:rPr>
              <a:t>47 </a:t>
            </a:r>
            <a:r>
              <a:rPr lang="en-US" sz="1200" dirty="0">
                <a:sym typeface="Wingdings" pitchFamily="2" charset="2"/>
              </a:rPr>
              <a:t>correctness</a:t>
            </a:r>
            <a:r>
              <a:rPr lang="zh-CN" altLang="en-US" sz="1200" dirty="0">
                <a:sym typeface="Wingdings" pitchFamily="2" charset="2"/>
              </a:rPr>
              <a:t> </a:t>
            </a:r>
            <a:r>
              <a:rPr lang="en-US" altLang="zh-CN" sz="1200" dirty="0">
                <a:sym typeface="Wingdings" pitchFamily="2" charset="2"/>
              </a:rPr>
              <a:t>bugs and 158 performance bugs.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Although Witcher is good, it has limitations.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Witcher only analyzes dependences between NVM accesses, so that Witcher has to test every NVM accesses </a:t>
            </a:r>
            <a:r>
              <a:rPr lang="en-US" sz="1200" dirty="0">
                <a:sym typeface="Wingdings" pitchFamily="2" charset="2"/>
              </a:rPr>
              <a:t>in crash state test space </a:t>
            </a:r>
            <a:r>
              <a:rPr lang="en-US" b="0" dirty="0"/>
              <a:t>to explores all possible behaviors of each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it will be worse when testing multi-threaded applications with the thread interleaving test space.</a:t>
            </a:r>
            <a:endParaRPr lang="en-US" b="0" dirty="0"/>
          </a:p>
        </p:txBody>
      </p:sp>
      <p:sp>
        <p:nvSpPr>
          <p:cNvPr id="4" name="Slide Number Placeholder 3"/>
          <p:cNvSpPr>
            <a:spLocks noGrp="1"/>
          </p:cNvSpPr>
          <p:nvPr>
            <p:ph type="sldNum" sz="quarter" idx="5"/>
          </p:nvPr>
        </p:nvSpPr>
        <p:spPr/>
        <p:txBody>
          <a:bodyPr/>
          <a:lstStyle/>
          <a:p>
            <a:fld id="{A7B6A20E-E93F-41B6-ADC2-0C189BB608EC}" type="slidenum">
              <a:rPr lang="en-US" smtClean="0"/>
              <a:t>18</a:t>
            </a:fld>
            <a:endParaRPr lang="en-US"/>
          </a:p>
        </p:txBody>
      </p:sp>
    </p:spTree>
    <p:extLst>
      <p:ext uri="{BB962C8B-B14F-4D97-AF65-F5344CB8AC3E}">
        <p14:creationId xmlns:p14="http://schemas.microsoft.com/office/powerpoint/2010/main" val="2374820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can we address Witcher’s limitations?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heuristic is that once we know the Linearization Point  of an operation, then based on the Durable Linearizability, </a:t>
            </a:r>
            <a:r>
              <a:rPr lang="en-US" altLang="zh-CN" sz="1200" b="0" i="0" u="none" strike="noStrike" kern="1200" dirty="0">
                <a:solidFill>
                  <a:schemeClr val="tx1"/>
                </a:solidFill>
                <a:effectLst/>
                <a:latin typeface="+mn-lt"/>
                <a:ea typeface="+mn-ea"/>
                <a:cs typeface="+mn-cs"/>
              </a:rPr>
              <a:t>only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certain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NVM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accesses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need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tested, thus reducing the test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Based on the heuristic, we propose </a:t>
            </a:r>
            <a:r>
              <a:rPr lang="en-US" sz="1200" b="0" i="0" u="none" strike="noStrike" kern="1200" dirty="0" err="1">
                <a:solidFill>
                  <a:schemeClr val="tx1"/>
                </a:solidFill>
                <a:effectLst/>
                <a:latin typeface="+mn-lt"/>
                <a:ea typeface="+mn-ea"/>
                <a:cs typeface="+mn-cs"/>
              </a:rPr>
              <a:t>Durinn</a:t>
            </a:r>
            <a:r>
              <a:rPr lang="en-US" sz="1200" b="0" i="0" u="none" strike="noStrike" kern="1200" dirty="0">
                <a:solidFill>
                  <a:schemeClr val="tx1"/>
                </a:solidFill>
                <a:effectLst/>
                <a:latin typeface="+mn-lt"/>
                <a:ea typeface="+mn-ea"/>
                <a:cs typeface="+mn-cs"/>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19</a:t>
            </a:fld>
            <a:endParaRPr lang="en-US"/>
          </a:p>
        </p:txBody>
      </p:sp>
    </p:spTree>
    <p:extLst>
      <p:ext uri="{BB962C8B-B14F-4D97-AF65-F5344CB8AC3E}">
        <p14:creationId xmlns:p14="http://schemas.microsoft.com/office/powerpoint/2010/main" val="22530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me briefly introduce my research first.</a:t>
            </a:r>
            <a:endParaRPr lang="en-US" b="0" dirty="0">
              <a:effectLst/>
            </a:endParaRPr>
          </a:p>
          <a:p>
            <a:pPr rtl="0"/>
            <a:r>
              <a:rPr lang="en-US" sz="1200" b="0" i="0" u="none" strike="noStrike" kern="1200" dirty="0">
                <a:solidFill>
                  <a:schemeClr val="tx1"/>
                </a:solidFill>
                <a:effectLst/>
                <a:latin typeface="+mn-lt"/>
                <a:ea typeface="+mn-ea"/>
                <a:cs typeface="+mn-cs"/>
              </a:rPr>
              <a:t>Non-volatile main Memory (NVM) has arrived!</a:t>
            </a:r>
            <a:endParaRPr lang="en-US" b="0" dirty="0">
              <a:effectLst/>
            </a:endParaRPr>
          </a:p>
          <a:p>
            <a:pPr rtl="0"/>
            <a:r>
              <a:rPr lang="en-US" sz="1200" b="0" i="0" u="none" strike="noStrike" kern="1200" dirty="0">
                <a:solidFill>
                  <a:schemeClr val="tx1"/>
                </a:solidFill>
                <a:effectLst/>
                <a:latin typeface="+mn-lt"/>
                <a:ea typeface="+mn-ea"/>
                <a:cs typeface="+mn-cs"/>
              </a:rPr>
              <a:t>NVM has the properties of both DRAM and disk: it can be accessed like a DRAM and it is persistent like a disk.</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ability to directly access NVMs using regular load and store instructions provides a new opportunity to build crash-consistent software without paying storage stack overhead.</a:t>
            </a:r>
            <a:endParaRPr lang="en-US" b="0" dirty="0">
              <a:effectLst/>
            </a:endParaRPr>
          </a:p>
          <a:p>
            <a:pPr rtl="0"/>
            <a:r>
              <a:rPr lang="en-US" sz="1200" b="0" i="0" u="none" strike="noStrike" kern="1200" dirty="0">
                <a:solidFill>
                  <a:schemeClr val="tx1"/>
                </a:solidFill>
                <a:effectLst/>
                <a:latin typeface="+mn-lt"/>
                <a:ea typeface="+mn-ea"/>
                <a:cs typeface="+mn-cs"/>
              </a:rPr>
              <a:t>This is a very hot area. Researchers and engineers have paid lots of attention to NVM, such as building persistent data structures, key-value stores and file systems.</a:t>
            </a:r>
            <a:endParaRPr lang="en-US" b="0" dirty="0">
              <a:effectLst/>
            </a:endParaRPr>
          </a:p>
          <a:p>
            <a:pPr rtl="0"/>
            <a:r>
              <a:rPr lang="en-US" sz="1200" b="0" i="0" u="none" strike="noStrike" kern="1200" dirty="0">
                <a:solidFill>
                  <a:schemeClr val="tx1"/>
                </a:solidFill>
                <a:effectLst/>
                <a:latin typeface="+mn-lt"/>
                <a:ea typeface="+mn-ea"/>
                <a:cs typeface="+mn-cs"/>
              </a:rPr>
              <a:t>However, NVM programming is HARD, and I will explain why it is hard in details in the later slides.</a:t>
            </a:r>
            <a:br>
              <a:rPr lang="en-US" b="0" dirty="0">
                <a:effectLst/>
              </a:rPr>
            </a:br>
            <a:r>
              <a:rPr lang="en-US" sz="1200" b="0" i="0" u="none" strike="noStrike" kern="1200" dirty="0">
                <a:solidFill>
                  <a:schemeClr val="tx1"/>
                </a:solidFill>
                <a:effectLst/>
                <a:latin typeface="+mn-lt"/>
                <a:ea typeface="+mn-ea"/>
                <a:cs typeface="+mn-cs"/>
              </a:rPr>
              <a:t>My research goal is to make NVM programming EASY. I build bug detectors </a:t>
            </a:r>
            <a:r>
              <a:rPr lang="en-US" altLang="zh-CN" sz="1200" b="0" i="0" u="none" strike="noStrike" kern="1200" dirty="0">
                <a:solidFill>
                  <a:schemeClr val="tx1"/>
                </a:solidFill>
                <a:effectLst/>
                <a:latin typeface="+mn-lt"/>
                <a:ea typeface="+mn-ea"/>
                <a:cs typeface="+mn-cs"/>
              </a:rPr>
              <a:t>for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crash-consistent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software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backed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by</a:t>
            </a:r>
            <a:r>
              <a:rPr lang="zh-CN" altLang="en-US" sz="1200" b="0" i="0" u="none" strike="noStrike" kern="1200" dirty="0">
                <a:solidFill>
                  <a:schemeClr val="tx1"/>
                </a:solidFill>
                <a:effectLst/>
                <a:latin typeface="+mn-lt"/>
                <a:ea typeface="+mn-ea"/>
                <a:cs typeface="+mn-cs"/>
              </a:rPr>
              <a:t> </a:t>
            </a:r>
            <a:r>
              <a:rPr lang="en-US" altLang="zh-CN" sz="1200" dirty="0">
                <a:sym typeface="Wingdings" pitchFamily="2" charset="2"/>
              </a:rPr>
              <a:t>Non-volatile</a:t>
            </a:r>
            <a:r>
              <a:rPr lang="zh-CN" altLang="en-US" sz="1200" dirty="0">
                <a:sym typeface="Wingdings" pitchFamily="2" charset="2"/>
              </a:rPr>
              <a:t> </a:t>
            </a:r>
            <a:r>
              <a:rPr lang="en-US" altLang="zh-CN" sz="1200" dirty="0">
                <a:sym typeface="Wingdings" pitchFamily="2" charset="2"/>
              </a:rPr>
              <a:t>main</a:t>
            </a:r>
            <a:r>
              <a:rPr lang="zh-CN" altLang="en-US" sz="1200" dirty="0">
                <a:sym typeface="Wingdings" pitchFamily="2" charset="2"/>
              </a:rPr>
              <a:t> </a:t>
            </a:r>
            <a:r>
              <a:rPr lang="en-US" altLang="zh-CN" sz="1200" dirty="0">
                <a:sym typeface="Wingdings" pitchFamily="2" charset="2"/>
              </a:rPr>
              <a:t>memory</a:t>
            </a:r>
            <a:r>
              <a:rPr lang="zh-CN" altLang="en-US" sz="1200" dirty="0">
                <a:sym typeface="Wingdings" pitchFamily="2" charset="2"/>
              </a:rPr>
              <a:t> </a:t>
            </a:r>
            <a:r>
              <a:rPr lang="en-US" sz="1200" b="0" i="0" u="none" strike="noStrike" kern="1200" dirty="0">
                <a:solidFill>
                  <a:schemeClr val="tx1"/>
                </a:solidFill>
                <a:effectLst/>
                <a:latin typeface="+mn-lt"/>
                <a:ea typeface="+mn-ea"/>
                <a:cs typeface="+mn-cs"/>
              </a:rPr>
              <a:t>to help developers achieve bug-free programming.</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2</a:t>
            </a:fld>
            <a:endParaRPr lang="en-US"/>
          </a:p>
        </p:txBody>
      </p:sp>
    </p:spTree>
    <p:extLst>
      <p:ext uri="{BB962C8B-B14F-4D97-AF65-F5344CB8AC3E}">
        <p14:creationId xmlns:p14="http://schemas.microsoft.com/office/powerpoint/2010/main" val="1241627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Now I am going to introduce the overview of </a:t>
            </a:r>
            <a:r>
              <a:rPr lang="en-US" sz="1200" dirty="0" err="1">
                <a:sym typeface="Wingdings" pitchFamily="2" charset="2"/>
              </a:rPr>
              <a:t>Durinn</a:t>
            </a:r>
            <a:r>
              <a:rPr lang="en-US" sz="1200" dirty="0">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The </a:t>
            </a:r>
            <a:r>
              <a:rPr lang="en-US" dirty="0"/>
              <a:t>heuristic</a:t>
            </a:r>
            <a:r>
              <a:rPr lang="en-US" sz="1200" dirty="0">
                <a:sym typeface="Wingdings" pitchFamily="2" charset="2"/>
              </a:rPr>
              <a:t> of </a:t>
            </a:r>
            <a:r>
              <a:rPr lang="en-US" sz="1200" dirty="0" err="1">
                <a:sym typeface="Wingdings" pitchFamily="2" charset="2"/>
              </a:rPr>
              <a:t>Durinn</a:t>
            </a:r>
            <a:r>
              <a:rPr lang="en-US" sz="1200" dirty="0">
                <a:sym typeface="Wingdings" pitchFamily="2" charset="2"/>
              </a:rPr>
              <a:t> is that once we know the Linearization point, then we can understand the operation behaviors.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For example, what’s is the operation behavior if a crash before Linearization point,  between those two points, or after the durability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The design of </a:t>
            </a:r>
            <a:r>
              <a:rPr lang="en-US" sz="1200" dirty="0" err="1">
                <a:sym typeface="Wingdings" pitchFamily="2" charset="2"/>
              </a:rPr>
              <a:t>Durinn</a:t>
            </a:r>
            <a:r>
              <a:rPr lang="en-US" sz="1200" dirty="0">
                <a:sym typeface="Wingdings" pitchFamily="2" charset="2"/>
              </a:rPr>
              <a:t> is based on two key ideas.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The first key idea is that by understanding the operation behaviors under Durable Linearization, </a:t>
            </a:r>
            <a:r>
              <a:rPr lang="en-US" sz="1200" dirty="0" err="1">
                <a:sym typeface="Wingdings" pitchFamily="2" charset="2"/>
              </a:rPr>
              <a:t>Durinn</a:t>
            </a:r>
            <a:r>
              <a:rPr lang="en-US" sz="1200" dirty="0">
                <a:sym typeface="Wingdings" pitchFamily="2" charset="2"/>
              </a:rPr>
              <a:t> classifies three bug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The second key idea is that, for each bug pattern, </a:t>
            </a:r>
            <a:r>
              <a:rPr lang="en-US" sz="1200" dirty="0" err="1">
                <a:sym typeface="Wingdings" pitchFamily="2" charset="2"/>
              </a:rPr>
              <a:t>Durinn</a:t>
            </a:r>
            <a:r>
              <a:rPr lang="en-US" sz="1200" dirty="0">
                <a:sym typeface="Wingdings" pitchFamily="2" charset="2"/>
              </a:rPr>
              <a:t> constructs worst-case scenario to trigger incorrect behaviors.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By constructing worst case scenario, </a:t>
            </a:r>
            <a:r>
              <a:rPr lang="en-US" sz="1200" dirty="0" err="1">
                <a:sym typeface="Wingdings" pitchFamily="2" charset="2"/>
              </a:rPr>
              <a:t>Durinn</a:t>
            </a:r>
            <a:r>
              <a:rPr lang="en-US" sz="1200" dirty="0">
                <a:sym typeface="Wingdings" pitchFamily="2" charset="2"/>
              </a:rPr>
              <a:t> only tests certain NVM accesses, thus further reducing the test space of crash states, and also reducing the test space of thread interleaving in a unified 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The figure shows the workflow of </a:t>
            </a:r>
            <a:r>
              <a:rPr lang="en-US" sz="1200" dirty="0" err="1">
                <a:sym typeface="Wingdings" pitchFamily="2" charset="2"/>
              </a:rPr>
              <a:t>Durinn</a:t>
            </a:r>
            <a:r>
              <a:rPr lang="en-US" sz="1200" dirty="0">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takes as input a target NVM data structure and a test case and reports detected durable linearizability bugs.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first instruments a program and runs a test case to collect a memory trace.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then infers likely-linearization points from the trace.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Given the memory trace and the identified likely-linearization points, </a:t>
            </a: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performs adversarial NVM state and thread interleaving construction to generate a collection of crashed NVM images and thread schedules to 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a:t>
            </a: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validates the generated crashed NVM images along with the generated thread schedules to detect durable linearizability bugs.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Today’s talk mainly focuses on the component of likely-linearization point inference and adversarial test.</a:t>
            </a:r>
          </a:p>
        </p:txBody>
      </p:sp>
      <p:sp>
        <p:nvSpPr>
          <p:cNvPr id="4" name="Slide Number Placeholder 3"/>
          <p:cNvSpPr>
            <a:spLocks noGrp="1"/>
          </p:cNvSpPr>
          <p:nvPr>
            <p:ph type="sldNum" sz="quarter" idx="5"/>
          </p:nvPr>
        </p:nvSpPr>
        <p:spPr/>
        <p:txBody>
          <a:bodyPr/>
          <a:lstStyle/>
          <a:p>
            <a:fld id="{A7B6A20E-E93F-41B6-ADC2-0C189BB608EC}" type="slidenum">
              <a:rPr lang="en-US" smtClean="0"/>
              <a:t>20</a:t>
            </a:fld>
            <a:endParaRPr lang="en-US"/>
          </a:p>
        </p:txBody>
      </p:sp>
    </p:spTree>
    <p:extLst>
      <p:ext uri="{BB962C8B-B14F-4D97-AF65-F5344CB8AC3E}">
        <p14:creationId xmlns:p14="http://schemas.microsoft.com/office/powerpoint/2010/main" val="2503254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am introducing the outline of the </a:t>
            </a:r>
            <a:r>
              <a:rPr lang="en-US" dirty="0" err="1"/>
              <a:t>Durinn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assume that we already know the linearization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going to present how to classify three bug patterns and how to use adversarial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present the </a:t>
            </a:r>
            <a:r>
              <a:rPr lang="en-US" sz="1200" dirty="0"/>
              <a:t>Likely-Linearization Point Inference later.</a:t>
            </a: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21</a:t>
            </a:fld>
            <a:endParaRPr lang="en-US"/>
          </a:p>
        </p:txBody>
      </p:sp>
    </p:spTree>
    <p:extLst>
      <p:ext uri="{BB962C8B-B14F-4D97-AF65-F5344CB8AC3E}">
        <p14:creationId xmlns:p14="http://schemas.microsoft.com/office/powerpoint/2010/main" val="241955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cache is volatile, once a operation is visible, it doesn’t mean it is durable.</a:t>
            </a:r>
          </a:p>
          <a:p>
            <a:r>
              <a:rPr lang="en-US" sz="1200" dirty="0">
                <a:sym typeface="Wingdings" pitchFamily="2" charset="2"/>
              </a:rPr>
              <a:t>Linearization Point is a program point where an operation takes effect and its effects become visible, for example, a CAS to token, CAS is an atomic instruction which stands for compare and swap.</a:t>
            </a:r>
            <a:endParaRPr lang="en-US" dirty="0"/>
          </a:p>
          <a:p>
            <a:r>
              <a:rPr lang="en-US" sz="1200" dirty="0">
                <a:sym typeface="Wingdings" pitchFamily="2" charset="2"/>
              </a:rPr>
              <a:t>Durability Point  is a program point where the effect becomes persisted, for example, Persist(T) in the figure.</a:t>
            </a:r>
          </a:p>
          <a:p>
            <a:endParaRPr lang="en-US" sz="1200" dirty="0">
              <a:sym typeface="Wingdings" pitchFamily="2" charset="2"/>
            </a:endParaRPr>
          </a:p>
          <a:p>
            <a:r>
              <a:rPr lang="en-US" sz="1200" dirty="0">
                <a:sym typeface="Wingdings" pitchFamily="2" charset="2"/>
              </a:rPr>
              <a:t>T</a:t>
            </a:r>
            <a:r>
              <a:rPr lang="en-US" sz="1200" kern="1200" dirty="0">
                <a:solidFill>
                  <a:schemeClr val="tx1"/>
                </a:solidFill>
                <a:effectLst/>
                <a:latin typeface="+mn-lt"/>
                <a:ea typeface="+mn-ea"/>
                <a:cs typeface="+mn-cs"/>
              </a:rPr>
              <a:t>he duration of an operation can be partitioned into three regions based on the linearization point and the durability point.</a:t>
            </a:r>
          </a:p>
          <a:p>
            <a:r>
              <a:rPr lang="en-US" sz="1200" kern="1200" dirty="0">
                <a:solidFill>
                  <a:schemeClr val="tx1"/>
                </a:solidFill>
                <a:effectLst/>
                <a:latin typeface="+mn-lt"/>
                <a:ea typeface="+mn-ea"/>
                <a:cs typeface="+mn-cs"/>
              </a:rPr>
              <a:t>Before LP (region R1), the effect of an operation is neither visible nor durable. </a:t>
            </a:r>
          </a:p>
          <a:p>
            <a:r>
              <a:rPr lang="en-US" sz="1200" kern="1200" dirty="0">
                <a:solidFill>
                  <a:schemeClr val="tx1"/>
                </a:solidFill>
                <a:effectLst/>
                <a:latin typeface="+mn-lt"/>
                <a:ea typeface="+mn-ea"/>
                <a:cs typeface="+mn-cs"/>
              </a:rPr>
              <a:t>Between LP and DP (region R2), the effect of an operation is visible but not durable. </a:t>
            </a:r>
          </a:p>
          <a:p>
            <a:r>
              <a:rPr lang="en-US" sz="1200" kern="1200" dirty="0">
                <a:solidFill>
                  <a:schemeClr val="tx1"/>
                </a:solidFill>
                <a:effectLst/>
                <a:latin typeface="+mn-lt"/>
                <a:ea typeface="+mn-ea"/>
                <a:cs typeface="+mn-cs"/>
              </a:rPr>
              <a:t>After DP (region R3), the effect of an operation is visible as well as durable.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derive three bug patterns based on where crash happens.</a:t>
            </a:r>
          </a:p>
        </p:txBody>
      </p:sp>
      <p:sp>
        <p:nvSpPr>
          <p:cNvPr id="4" name="Slide Number Placeholder 3"/>
          <p:cNvSpPr>
            <a:spLocks noGrp="1"/>
          </p:cNvSpPr>
          <p:nvPr>
            <p:ph type="sldNum" sz="quarter" idx="5"/>
          </p:nvPr>
        </p:nvSpPr>
        <p:spPr/>
        <p:txBody>
          <a:bodyPr/>
          <a:lstStyle/>
          <a:p>
            <a:fld id="{A7B6A20E-E93F-41B6-ADC2-0C189BB608EC}" type="slidenum">
              <a:rPr lang="en-US" smtClean="0"/>
              <a:t>22</a:t>
            </a:fld>
            <a:endParaRPr lang="en-US"/>
          </a:p>
        </p:txBody>
      </p:sp>
    </p:spTree>
    <p:extLst>
      <p:ext uri="{BB962C8B-B14F-4D97-AF65-F5344CB8AC3E}">
        <p14:creationId xmlns:p14="http://schemas.microsoft.com/office/powerpoint/2010/main" val="1354525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bug pattern is Incompletely-Durable Bug. And we will call it DL1 bug for short.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Under Durable Linearizability, if a crash occurs after Durability Point, the crashing operation should preserve all semantic after the recovery.</a:t>
            </a:r>
          </a:p>
          <a:p>
            <a:endParaRPr lang="en-US" dirty="0"/>
          </a:p>
          <a:p>
            <a:r>
              <a:rPr lang="en-US" dirty="0"/>
              <a:t>For example, an insert is executing, and a crash happens after the durable point.</a:t>
            </a:r>
          </a:p>
          <a:p>
            <a:r>
              <a:rPr lang="en-US" dirty="0"/>
              <a:t>After recovery, there is a get operation.</a:t>
            </a:r>
          </a:p>
          <a:p>
            <a:r>
              <a:rPr lang="en-US" sz="1200" dirty="0">
                <a:sym typeface="Wingdings" pitchFamily="2" charset="2"/>
              </a:rPr>
              <a:t>As the crash occurs after Durability Point</a:t>
            </a:r>
            <a:r>
              <a:rPr lang="en-US" altLang="zh-CN" sz="1200" dirty="0">
                <a:sym typeface="Wingdings" pitchFamily="2" charset="2"/>
              </a:rPr>
              <a:t>,</a:t>
            </a:r>
            <a:r>
              <a:rPr lang="zh-CN" altLang="en-US" sz="1200" dirty="0">
                <a:sym typeface="Wingdings" pitchFamily="2" charset="2"/>
              </a:rPr>
              <a:t> </a:t>
            </a:r>
            <a:r>
              <a:rPr lang="en-US" altLang="zh-CN" sz="1200" dirty="0">
                <a:sym typeface="Wingdings" pitchFamily="2" charset="2"/>
              </a:rPr>
              <a:t>the</a:t>
            </a:r>
            <a:r>
              <a:rPr lang="zh-CN" altLang="en-US" sz="1200" dirty="0">
                <a:sym typeface="Wingdings" pitchFamily="2" charset="2"/>
              </a:rPr>
              <a:t> </a:t>
            </a:r>
            <a:r>
              <a:rPr lang="en-US" altLang="zh-CN" sz="1200" dirty="0">
                <a:sym typeface="Wingdings" pitchFamily="2" charset="2"/>
              </a:rPr>
              <a:t>insert</a:t>
            </a:r>
            <a:r>
              <a:rPr lang="zh-CN" altLang="en-US" sz="1200" dirty="0">
                <a:sym typeface="Wingdings" pitchFamily="2" charset="2"/>
              </a:rPr>
              <a:t> </a:t>
            </a:r>
            <a:r>
              <a:rPr lang="en-US" altLang="zh-CN" sz="1200" dirty="0">
                <a:sym typeface="Wingdings" pitchFamily="2" charset="2"/>
              </a:rPr>
              <a:t>should</a:t>
            </a:r>
            <a:r>
              <a:rPr lang="zh-CN" altLang="en-US" sz="1200" dirty="0">
                <a:sym typeface="Wingdings" pitchFamily="2" charset="2"/>
              </a:rPr>
              <a:t> </a:t>
            </a:r>
            <a:r>
              <a:rPr lang="en-US" altLang="zh-CN" sz="1200" dirty="0">
                <a:sym typeface="Wingdings" pitchFamily="2" charset="2"/>
              </a:rPr>
              <a:t>preserve</a:t>
            </a:r>
            <a:r>
              <a:rPr lang="zh-CN" altLang="en-US" sz="1200" dirty="0">
                <a:sym typeface="Wingdings" pitchFamily="2" charset="2"/>
              </a:rPr>
              <a:t> </a:t>
            </a:r>
            <a:r>
              <a:rPr lang="en-US" altLang="zh-CN" sz="1200" dirty="0">
                <a:sym typeface="Wingdings" pitchFamily="2" charset="2"/>
              </a:rPr>
              <a:t>all</a:t>
            </a:r>
            <a:r>
              <a:rPr lang="zh-CN" altLang="en-US" sz="1200" dirty="0">
                <a:sym typeface="Wingdings" pitchFamily="2" charset="2"/>
              </a:rPr>
              <a:t> </a:t>
            </a:r>
            <a:r>
              <a:rPr lang="en-US" altLang="zh-CN" sz="1200" dirty="0">
                <a:sym typeface="Wingdings" pitchFamily="2" charset="2"/>
              </a:rPr>
              <a:t>semantic,</a:t>
            </a:r>
            <a:r>
              <a:rPr lang="zh-CN" altLang="en-US" sz="1200" dirty="0">
                <a:sym typeface="Wingdings" pitchFamily="2" charset="2"/>
              </a:rPr>
              <a:t> </a:t>
            </a:r>
            <a:r>
              <a:rPr lang="en-US" altLang="zh-CN" sz="1200" dirty="0">
                <a:sym typeface="Wingdings" pitchFamily="2" charset="2"/>
              </a:rPr>
              <a:t>so</a:t>
            </a:r>
            <a:r>
              <a:rPr lang="zh-CN" altLang="en-US" sz="1200" dirty="0">
                <a:sym typeface="Wingdings" pitchFamily="2" charset="2"/>
              </a:rPr>
              <a:t> </a:t>
            </a:r>
            <a:r>
              <a:rPr lang="en-US" altLang="zh-CN" sz="1200" dirty="0">
                <a:sym typeface="Wingdings" pitchFamily="2" charset="2"/>
              </a:rPr>
              <a:t>the</a:t>
            </a:r>
            <a:r>
              <a:rPr lang="zh-CN" altLang="en-US" sz="1200" dirty="0">
                <a:sym typeface="Wingdings" pitchFamily="2" charset="2"/>
              </a:rPr>
              <a:t> </a:t>
            </a:r>
            <a:r>
              <a:rPr lang="en-US" altLang="zh-CN" sz="1200" dirty="0">
                <a:sym typeface="Wingdings" pitchFamily="2" charset="2"/>
              </a:rPr>
              <a:t>correct</a:t>
            </a:r>
            <a:r>
              <a:rPr lang="zh-CN" altLang="en-US" sz="1200" dirty="0">
                <a:sym typeface="Wingdings" pitchFamily="2" charset="2"/>
              </a:rPr>
              <a:t> </a:t>
            </a:r>
            <a:r>
              <a:rPr lang="en-US" altLang="zh-CN" sz="1200" dirty="0">
                <a:sym typeface="Wingdings" pitchFamily="2" charset="2"/>
              </a:rPr>
              <a:t>return</a:t>
            </a:r>
            <a:r>
              <a:rPr lang="zh-CN" altLang="en-US" sz="1200" dirty="0">
                <a:sym typeface="Wingdings" pitchFamily="2" charset="2"/>
              </a:rPr>
              <a:t> </a:t>
            </a:r>
            <a:r>
              <a:rPr lang="en-US" altLang="zh-CN" sz="1200" dirty="0">
                <a:sym typeface="Wingdings" pitchFamily="2" charset="2"/>
              </a:rPr>
              <a:t>of</a:t>
            </a:r>
            <a:r>
              <a:rPr lang="zh-CN" altLang="en-US" sz="1200" dirty="0">
                <a:sym typeface="Wingdings" pitchFamily="2" charset="2"/>
              </a:rPr>
              <a:t> </a:t>
            </a:r>
            <a:r>
              <a:rPr lang="en-US" altLang="zh-CN" sz="1200" dirty="0">
                <a:sym typeface="Wingdings" pitchFamily="2" charset="2"/>
              </a:rPr>
              <a:t>get</a:t>
            </a:r>
            <a:r>
              <a:rPr lang="zh-CN" altLang="en-US" sz="1200" dirty="0">
                <a:sym typeface="Wingdings" pitchFamily="2" charset="2"/>
              </a:rPr>
              <a:t> </a:t>
            </a:r>
            <a:r>
              <a:rPr lang="en-US" altLang="zh-CN" sz="1200" dirty="0">
                <a:sym typeface="Wingdings" pitchFamily="2" charset="2"/>
              </a:rPr>
              <a:t>should</a:t>
            </a:r>
            <a:r>
              <a:rPr lang="zh-CN" altLang="en-US" sz="1200" dirty="0">
                <a:sym typeface="Wingdings" pitchFamily="2" charset="2"/>
              </a:rPr>
              <a:t> </a:t>
            </a:r>
            <a:r>
              <a:rPr lang="en-US" altLang="zh-CN" sz="1200" dirty="0">
                <a:sym typeface="Wingdings" pitchFamily="2" charset="2"/>
              </a:rPr>
              <a:t>be</a:t>
            </a:r>
            <a:r>
              <a:rPr lang="zh-CN" altLang="en-US" sz="1200" dirty="0">
                <a:sym typeface="Wingdings" pitchFamily="2" charset="2"/>
              </a:rPr>
              <a:t> </a:t>
            </a:r>
            <a:r>
              <a:rPr lang="en-US" altLang="zh-CN" sz="1200" dirty="0">
                <a:sym typeface="Wingdings" pitchFamily="2" charset="2"/>
              </a:rPr>
              <a:t>the</a:t>
            </a:r>
            <a:r>
              <a:rPr lang="zh-CN" altLang="en-US" sz="1200" dirty="0">
                <a:sym typeface="Wingdings" pitchFamily="2" charset="2"/>
              </a:rPr>
              <a:t> </a:t>
            </a:r>
            <a:r>
              <a:rPr lang="en-US" altLang="zh-CN" sz="1200" dirty="0">
                <a:sym typeface="Wingdings" pitchFamily="2" charset="2"/>
              </a:rPr>
              <a:t>Value.</a:t>
            </a:r>
          </a:p>
          <a:p>
            <a:endParaRPr lang="en-US" dirty="0"/>
          </a:p>
          <a:p>
            <a:r>
              <a:rPr lang="en-US" altLang="zh-CN" dirty="0"/>
              <a:t>The</a:t>
            </a:r>
            <a:r>
              <a:rPr lang="zh-CN" altLang="en-US" dirty="0"/>
              <a:t> </a:t>
            </a:r>
            <a:r>
              <a:rPr lang="en-US" altLang="zh-CN" dirty="0"/>
              <a:t>DL1</a:t>
            </a:r>
            <a:r>
              <a:rPr lang="zh-CN" altLang="en-US" dirty="0"/>
              <a:t> </a:t>
            </a:r>
            <a:r>
              <a:rPr lang="en-US" altLang="zh-CN" dirty="0"/>
              <a:t>bug</a:t>
            </a:r>
            <a:r>
              <a:rPr lang="zh-CN" altLang="en-US" dirty="0"/>
              <a:t> </a:t>
            </a:r>
            <a:r>
              <a:rPr lang="en-US" altLang="zh-CN" dirty="0"/>
              <a:t>is</a:t>
            </a:r>
            <a:r>
              <a:rPr lang="zh-CN" altLang="en-US" dirty="0"/>
              <a:t> </a:t>
            </a:r>
            <a:r>
              <a:rPr lang="en-US" altLang="zh-CN" dirty="0"/>
              <a:t>triggered</a:t>
            </a:r>
            <a:r>
              <a:rPr lang="zh-CN" altLang="en-US" dirty="0"/>
              <a:t> </a:t>
            </a:r>
            <a:r>
              <a:rPr lang="en-US" altLang="zh-CN" dirty="0"/>
              <a:t>as</a:t>
            </a:r>
            <a:r>
              <a:rPr lang="zh-CN" altLang="en-US" dirty="0"/>
              <a:t> </a:t>
            </a:r>
            <a:r>
              <a:rPr lang="en-US" altLang="zh-CN" dirty="0"/>
              <a:t>followed:</a:t>
            </a:r>
            <a:endParaRPr lang="en-US" dirty="0"/>
          </a:p>
          <a:p>
            <a:r>
              <a:rPr lang="en-US" dirty="0"/>
              <a:t>Suppose some or all of the writes before the linearization point are not persisted, after recovery, the get cannot access the key and value anymore, so the get returns NULL.</a:t>
            </a:r>
          </a:p>
          <a:p>
            <a:r>
              <a:rPr lang="en-US" dirty="0"/>
              <a:t>This behavior violates the correctness-condition, since </a:t>
            </a:r>
            <a:r>
              <a:rPr lang="en-US" altLang="zh-CN" sz="1200" dirty="0">
                <a:sym typeface="Wingdings" pitchFamily="2" charset="2"/>
              </a:rPr>
              <a:t>the</a:t>
            </a:r>
            <a:r>
              <a:rPr lang="zh-CN" altLang="en-US" sz="1200" dirty="0">
                <a:sym typeface="Wingdings" pitchFamily="2" charset="2"/>
              </a:rPr>
              <a:t> </a:t>
            </a:r>
            <a:r>
              <a:rPr lang="en-US" altLang="zh-CN" sz="1200" dirty="0">
                <a:sym typeface="Wingdings" pitchFamily="2" charset="2"/>
              </a:rPr>
              <a:t>insert</a:t>
            </a:r>
            <a:r>
              <a:rPr lang="zh-CN" altLang="en-US" sz="1200" dirty="0">
                <a:sym typeface="Wingdings" pitchFamily="2" charset="2"/>
              </a:rPr>
              <a:t> </a:t>
            </a:r>
            <a:r>
              <a:rPr lang="en-US" altLang="zh-CN" sz="1200" dirty="0">
                <a:sym typeface="Wingdings" pitchFamily="2" charset="2"/>
              </a:rPr>
              <a:t>should</a:t>
            </a:r>
            <a:r>
              <a:rPr lang="zh-CN" altLang="en-US" sz="1200" dirty="0">
                <a:sym typeface="Wingdings" pitchFamily="2" charset="2"/>
              </a:rPr>
              <a:t> </a:t>
            </a:r>
            <a:r>
              <a:rPr lang="en-US" altLang="zh-CN" sz="1200" dirty="0">
                <a:sym typeface="Wingdings" pitchFamily="2" charset="2"/>
              </a:rPr>
              <a:t>preserve</a:t>
            </a:r>
            <a:r>
              <a:rPr lang="zh-CN" altLang="en-US" sz="1200" dirty="0">
                <a:sym typeface="Wingdings" pitchFamily="2" charset="2"/>
              </a:rPr>
              <a:t> </a:t>
            </a:r>
            <a:r>
              <a:rPr lang="en-US" altLang="zh-CN" sz="1200" dirty="0">
                <a:sym typeface="Wingdings" pitchFamily="2" charset="2"/>
              </a:rPr>
              <a:t>all</a:t>
            </a:r>
            <a:r>
              <a:rPr lang="zh-CN" altLang="en-US" sz="1200" dirty="0">
                <a:sym typeface="Wingdings" pitchFamily="2" charset="2"/>
              </a:rPr>
              <a:t> </a:t>
            </a:r>
            <a:r>
              <a:rPr lang="en-US" altLang="zh-CN" sz="1200" dirty="0">
                <a:sym typeface="Wingdings" pitchFamily="2" charset="2"/>
              </a:rPr>
              <a:t>semantic.</a:t>
            </a: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23</a:t>
            </a:fld>
            <a:endParaRPr lang="en-US"/>
          </a:p>
        </p:txBody>
      </p:sp>
    </p:spTree>
    <p:extLst>
      <p:ext uri="{BB962C8B-B14F-4D97-AF65-F5344CB8AC3E}">
        <p14:creationId xmlns:p14="http://schemas.microsoft.com/office/powerpoint/2010/main" val="2240093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we are going to introduce the adversarial test for DL1 bug.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is adversarial test? Adversarial test is to construct the worst-case scenario to increase the chance of triggering the bug.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have a look at the DL1 bug again.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right table shows the all the possible crash states.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Because</a:t>
            </a:r>
            <a:r>
              <a:rPr lang="zh-CN" altLang="en-US" dirty="0"/>
              <a:t> </a:t>
            </a:r>
            <a:r>
              <a:rPr lang="en-US" altLang="zh-CN" dirty="0"/>
              <a:t>the</a:t>
            </a:r>
            <a:r>
              <a:rPr lang="zh-CN" altLang="en-US" dirty="0"/>
              <a:t> </a:t>
            </a:r>
            <a:r>
              <a:rPr lang="en-US" altLang="zh-CN" dirty="0"/>
              <a:t>correctness</a:t>
            </a:r>
            <a:r>
              <a:rPr lang="zh-CN" altLang="en-US" dirty="0"/>
              <a:t> </a:t>
            </a:r>
            <a:r>
              <a:rPr lang="en-US" altLang="zh-CN" dirty="0"/>
              <a:t>condition</a:t>
            </a:r>
            <a:r>
              <a:rPr lang="zh-CN" altLang="en-US" dirty="0"/>
              <a:t> </a:t>
            </a:r>
            <a:r>
              <a:rPr lang="en-US" altLang="zh-CN" dirty="0"/>
              <a:t>is</a:t>
            </a:r>
            <a:r>
              <a:rPr lang="zh-CN" altLang="en-US" dirty="0"/>
              <a:t> </a:t>
            </a:r>
            <a:r>
              <a:rPr lang="en-US" altLang="zh-CN" dirty="0"/>
              <a:t>to preserve</a:t>
            </a:r>
            <a:r>
              <a:rPr lang="zh-CN" altLang="en-US" dirty="0"/>
              <a:t> </a:t>
            </a:r>
            <a:r>
              <a:rPr lang="en-US" altLang="zh-CN" dirty="0"/>
              <a:t>all</a:t>
            </a:r>
            <a:r>
              <a:rPr lang="zh-CN" altLang="en-US" dirty="0"/>
              <a:t> </a:t>
            </a:r>
            <a:r>
              <a:rPr lang="en-US" altLang="zh-CN" dirty="0"/>
              <a:t>semantic,</a:t>
            </a:r>
            <a:r>
              <a:rPr lang="zh-CN" altLang="en-US" dirty="0"/>
              <a:t> </a:t>
            </a:r>
            <a:r>
              <a:rPr lang="en-US" altLang="zh-CN" dirty="0"/>
              <a:t>which</a:t>
            </a:r>
            <a:r>
              <a:rPr lang="zh-CN" altLang="en-US" dirty="0"/>
              <a:t> </a:t>
            </a:r>
            <a:r>
              <a:rPr lang="en-US" altLang="zh-CN" dirty="0"/>
              <a:t>means</a:t>
            </a:r>
            <a:r>
              <a:rPr lang="zh-CN" altLang="en-US" dirty="0"/>
              <a:t> </a:t>
            </a:r>
            <a:r>
              <a:rPr lang="en-US" altLang="zh-CN" dirty="0"/>
              <a:t>every</a:t>
            </a:r>
            <a:r>
              <a:rPr lang="zh-CN" altLang="en-US" dirty="0"/>
              <a:t> </a:t>
            </a:r>
            <a:r>
              <a:rPr lang="en-US" altLang="zh-CN" dirty="0"/>
              <a:t>store</a:t>
            </a:r>
            <a:r>
              <a:rPr lang="zh-CN" altLang="en-US" dirty="0"/>
              <a:t> </a:t>
            </a:r>
            <a:r>
              <a:rPr lang="en-US" altLang="zh-CN" dirty="0"/>
              <a:t>is</a:t>
            </a:r>
            <a:r>
              <a:rPr lang="zh-CN" altLang="en-US" dirty="0"/>
              <a:t> </a:t>
            </a:r>
            <a:r>
              <a:rPr lang="en-US" altLang="zh-CN" dirty="0"/>
              <a:t>persisted.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a:t>
            </a:r>
            <a:r>
              <a:rPr lang="zh-CN" altLang="en-US" dirty="0"/>
              <a:t> </a:t>
            </a:r>
            <a:r>
              <a:rPr lang="en-US" altLang="zh-CN" dirty="0" err="1"/>
              <a:t>adversarially</a:t>
            </a:r>
            <a:r>
              <a:rPr lang="zh-CN" altLang="en-US" dirty="0"/>
              <a:t> </a:t>
            </a:r>
            <a:r>
              <a:rPr lang="en-US" altLang="zh-CN" dirty="0"/>
              <a:t>the</a:t>
            </a:r>
            <a:r>
              <a:rPr lang="zh-CN" altLang="en-US" dirty="0"/>
              <a:t> </a:t>
            </a:r>
            <a:r>
              <a:rPr lang="en-US" altLang="zh-CN" dirty="0"/>
              <a:t>worst</a:t>
            </a:r>
            <a:r>
              <a:rPr lang="zh-CN" altLang="en-US" dirty="0"/>
              <a:t> </a:t>
            </a:r>
            <a:r>
              <a:rPr lang="en-US" altLang="zh-CN" dirty="0"/>
              <a:t>case</a:t>
            </a:r>
            <a:r>
              <a:rPr lang="zh-CN" altLang="en-US" dirty="0"/>
              <a:t> </a:t>
            </a:r>
            <a:r>
              <a:rPr lang="en-US" altLang="zh-CN" dirty="0"/>
              <a:t>is</a:t>
            </a:r>
            <a:r>
              <a:rPr lang="zh-CN" altLang="en-US" dirty="0"/>
              <a:t> </a:t>
            </a:r>
            <a:r>
              <a:rPr lang="en-US" altLang="zh-CN" dirty="0"/>
              <a:t>to</a:t>
            </a:r>
            <a:r>
              <a:rPr lang="zh-CN" altLang="en-US" dirty="0"/>
              <a:t> </a:t>
            </a:r>
            <a:r>
              <a:rPr lang="en-US" altLang="zh-CN" dirty="0"/>
              <a:t>every</a:t>
            </a:r>
            <a:r>
              <a:rPr lang="zh-CN" altLang="en-US" dirty="0"/>
              <a:t> </a:t>
            </a:r>
            <a:r>
              <a:rPr lang="en-US" altLang="zh-CN" dirty="0"/>
              <a:t>store</a:t>
            </a:r>
            <a:r>
              <a:rPr lang="zh-CN" altLang="en-US" dirty="0"/>
              <a:t> </a:t>
            </a:r>
            <a:r>
              <a:rPr lang="en-US" altLang="zh-CN" dirty="0"/>
              <a:t>is</a:t>
            </a:r>
            <a:r>
              <a:rPr lang="zh-CN" altLang="en-US" dirty="0"/>
              <a:t> </a:t>
            </a:r>
            <a:r>
              <a:rPr lang="en-US" altLang="zh-CN" dirty="0" err="1"/>
              <a:t>unpersisted</a:t>
            </a:r>
            <a:r>
              <a:rPr lang="en-US" altLang="zh-CN" dirty="0"/>
              <a: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example the worst case is that both Key and value are not persisted.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there is a DL1 bug, the worst case must trigger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DL1 bug is called </a:t>
            </a:r>
            <a:r>
              <a:rPr lang="en-US" dirty="0"/>
              <a:t>Incompletely-Durable bug, because not all of the stores of the crash operations are persisted.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24</a:t>
            </a:fld>
            <a:endParaRPr lang="en-US"/>
          </a:p>
        </p:txBody>
      </p:sp>
    </p:spTree>
    <p:extLst>
      <p:ext uri="{BB962C8B-B14F-4D97-AF65-F5344CB8AC3E}">
        <p14:creationId xmlns:p14="http://schemas.microsoft.com/office/powerpoint/2010/main" val="1376334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bug pattern is Unrecovered-Durable Bug Bug. And we will call it DL2 bug for short.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Under Durable Linearizability, if a crash occurs before Durability Point, , the crashing operation should preserve nothing semantic after the recovery.</a:t>
            </a:r>
          </a:p>
          <a:p>
            <a:endParaRPr lang="en-US" dirty="0"/>
          </a:p>
          <a:p>
            <a:r>
              <a:rPr lang="en-US" dirty="0"/>
              <a:t>For example, an insert is executing, and a crash happens before the durable point.</a:t>
            </a:r>
          </a:p>
          <a:p>
            <a:r>
              <a:rPr lang="en-US" dirty="0"/>
              <a:t>After recovery, there is a get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As the crash occurs before Durability Point</a:t>
            </a:r>
            <a:r>
              <a:rPr lang="en-US" altLang="zh-CN" sz="1200" dirty="0">
                <a:sym typeface="Wingdings" pitchFamily="2" charset="2"/>
              </a:rPr>
              <a:t>,</a:t>
            </a:r>
            <a:r>
              <a:rPr lang="zh-CN" altLang="en-US" sz="1200" dirty="0">
                <a:sym typeface="Wingdings" pitchFamily="2" charset="2"/>
              </a:rPr>
              <a:t> </a:t>
            </a:r>
            <a:r>
              <a:rPr lang="en-US" altLang="zh-CN" sz="1200" dirty="0">
                <a:sym typeface="Wingdings" pitchFamily="2" charset="2"/>
              </a:rPr>
              <a:t>the</a:t>
            </a:r>
            <a:r>
              <a:rPr lang="zh-CN" altLang="en-US" sz="1200" dirty="0">
                <a:sym typeface="Wingdings" pitchFamily="2" charset="2"/>
              </a:rPr>
              <a:t> </a:t>
            </a:r>
            <a:r>
              <a:rPr lang="en-US" altLang="zh-CN" sz="1200" dirty="0">
                <a:sym typeface="Wingdings" pitchFamily="2" charset="2"/>
              </a:rPr>
              <a:t>insert</a:t>
            </a:r>
            <a:r>
              <a:rPr lang="zh-CN" altLang="en-US" sz="1200" dirty="0">
                <a:sym typeface="Wingdings" pitchFamily="2" charset="2"/>
              </a:rPr>
              <a:t> </a:t>
            </a:r>
            <a:r>
              <a:rPr lang="en-US" altLang="zh-CN" sz="1200" dirty="0">
                <a:sym typeface="Wingdings" pitchFamily="2" charset="2"/>
              </a:rPr>
              <a:t>should</a:t>
            </a:r>
            <a:r>
              <a:rPr lang="zh-CN" altLang="en-US" sz="1200" dirty="0">
                <a:sym typeface="Wingdings" pitchFamily="2" charset="2"/>
              </a:rPr>
              <a:t> </a:t>
            </a:r>
            <a:r>
              <a:rPr lang="en-US" altLang="zh-CN" sz="1200" dirty="0">
                <a:sym typeface="Wingdings" pitchFamily="2" charset="2"/>
              </a:rPr>
              <a:t>preserve</a:t>
            </a:r>
            <a:r>
              <a:rPr lang="zh-CN" altLang="en-US" sz="1200" dirty="0">
                <a:sym typeface="Wingdings" pitchFamily="2" charset="2"/>
              </a:rPr>
              <a:t> </a:t>
            </a:r>
            <a:r>
              <a:rPr lang="en-US" altLang="zh-CN" sz="1200" dirty="0">
                <a:sym typeface="Wingdings" pitchFamily="2" charset="2"/>
              </a:rPr>
              <a:t>nothing</a:t>
            </a:r>
            <a:r>
              <a:rPr lang="zh-CN" altLang="en-US" sz="1200" dirty="0">
                <a:sym typeface="Wingdings" pitchFamily="2" charset="2"/>
              </a:rPr>
              <a:t> </a:t>
            </a:r>
            <a:r>
              <a:rPr lang="en-US" altLang="zh-CN" sz="1200" dirty="0">
                <a:sym typeface="Wingdings" pitchFamily="2" charset="2"/>
              </a:rPr>
              <a:t>semantic,</a:t>
            </a:r>
            <a:r>
              <a:rPr lang="zh-CN" altLang="en-US" sz="1200" dirty="0">
                <a:sym typeface="Wingdings" pitchFamily="2" charset="2"/>
              </a:rPr>
              <a:t> </a:t>
            </a:r>
            <a:r>
              <a:rPr lang="en-US" altLang="zh-CN" sz="1200" dirty="0">
                <a:sym typeface="Wingdings" pitchFamily="2" charset="2"/>
              </a:rPr>
              <a:t>so</a:t>
            </a:r>
            <a:r>
              <a:rPr lang="zh-CN" altLang="en-US" sz="1200" dirty="0">
                <a:sym typeface="Wingdings" pitchFamily="2" charset="2"/>
              </a:rPr>
              <a:t> </a:t>
            </a:r>
            <a:r>
              <a:rPr lang="en-US" altLang="zh-CN" sz="1200" dirty="0">
                <a:sym typeface="Wingdings" pitchFamily="2" charset="2"/>
              </a:rPr>
              <a:t>the</a:t>
            </a:r>
            <a:r>
              <a:rPr lang="zh-CN" altLang="en-US" sz="1200" dirty="0">
                <a:sym typeface="Wingdings" pitchFamily="2" charset="2"/>
              </a:rPr>
              <a:t> </a:t>
            </a:r>
            <a:r>
              <a:rPr lang="en-US" altLang="zh-CN" sz="1200" dirty="0">
                <a:sym typeface="Wingdings" pitchFamily="2" charset="2"/>
              </a:rPr>
              <a:t>correct</a:t>
            </a:r>
            <a:r>
              <a:rPr lang="zh-CN" altLang="en-US" sz="1200" dirty="0">
                <a:sym typeface="Wingdings" pitchFamily="2" charset="2"/>
              </a:rPr>
              <a:t> </a:t>
            </a:r>
            <a:r>
              <a:rPr lang="en-US" altLang="zh-CN" sz="1200" dirty="0">
                <a:sym typeface="Wingdings" pitchFamily="2" charset="2"/>
              </a:rPr>
              <a:t>return</a:t>
            </a:r>
            <a:r>
              <a:rPr lang="zh-CN" altLang="en-US" sz="1200" dirty="0">
                <a:sym typeface="Wingdings" pitchFamily="2" charset="2"/>
              </a:rPr>
              <a:t> </a:t>
            </a:r>
            <a:r>
              <a:rPr lang="en-US" altLang="zh-CN" sz="1200" dirty="0">
                <a:sym typeface="Wingdings" pitchFamily="2" charset="2"/>
              </a:rPr>
              <a:t>of</a:t>
            </a:r>
            <a:r>
              <a:rPr lang="zh-CN" altLang="en-US" sz="1200" dirty="0">
                <a:sym typeface="Wingdings" pitchFamily="2" charset="2"/>
              </a:rPr>
              <a:t> </a:t>
            </a:r>
            <a:r>
              <a:rPr lang="en-US" altLang="zh-CN" sz="1200" dirty="0">
                <a:sym typeface="Wingdings" pitchFamily="2" charset="2"/>
              </a:rPr>
              <a:t>get</a:t>
            </a:r>
            <a:r>
              <a:rPr lang="zh-CN" altLang="en-US" sz="1200" dirty="0">
                <a:sym typeface="Wingdings" pitchFamily="2" charset="2"/>
              </a:rPr>
              <a:t> </a:t>
            </a:r>
            <a:r>
              <a:rPr lang="en-US" altLang="zh-CN" sz="1200" dirty="0">
                <a:sym typeface="Wingdings" pitchFamily="2" charset="2"/>
              </a:rPr>
              <a:t>should</a:t>
            </a:r>
            <a:r>
              <a:rPr lang="zh-CN" altLang="en-US" sz="1200" dirty="0">
                <a:sym typeface="Wingdings" pitchFamily="2" charset="2"/>
              </a:rPr>
              <a:t> </a:t>
            </a:r>
            <a:r>
              <a:rPr lang="en-US" altLang="zh-CN" sz="1200" dirty="0">
                <a:sym typeface="Wingdings" pitchFamily="2" charset="2"/>
              </a:rPr>
              <a:t>be</a:t>
            </a:r>
            <a:r>
              <a:rPr lang="zh-CN" altLang="en-US" sz="1200" dirty="0">
                <a:sym typeface="Wingdings" pitchFamily="2" charset="2"/>
              </a:rPr>
              <a:t> </a:t>
            </a:r>
            <a:r>
              <a:rPr lang="en-US" altLang="zh-CN" sz="1200" dirty="0">
                <a:sym typeface="Wingdings" pitchFamily="2" charset="2"/>
              </a:rPr>
              <a:t>NULL.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DL2</a:t>
            </a:r>
            <a:r>
              <a:rPr lang="zh-CN" altLang="en-US" dirty="0"/>
              <a:t> </a:t>
            </a:r>
            <a:r>
              <a:rPr lang="en-US" altLang="zh-CN" dirty="0"/>
              <a:t>bug</a:t>
            </a:r>
            <a:r>
              <a:rPr lang="zh-CN" altLang="en-US" dirty="0"/>
              <a:t> </a:t>
            </a:r>
            <a:r>
              <a:rPr lang="en-US" altLang="zh-CN" dirty="0"/>
              <a:t>is</a:t>
            </a:r>
            <a:r>
              <a:rPr lang="zh-CN" altLang="en-US" dirty="0"/>
              <a:t> </a:t>
            </a:r>
            <a:r>
              <a:rPr lang="en-US" altLang="zh-CN" dirty="0"/>
              <a:t>triggered</a:t>
            </a:r>
            <a:r>
              <a:rPr lang="zh-CN" altLang="en-US" dirty="0"/>
              <a:t> </a:t>
            </a:r>
            <a:r>
              <a:rPr lang="en-US" altLang="zh-CN" dirty="0"/>
              <a:t>as</a:t>
            </a:r>
            <a:r>
              <a:rPr lang="zh-CN" altLang="en-US" dirty="0"/>
              <a:t> </a:t>
            </a:r>
            <a:r>
              <a:rPr lang="en-US" altLang="zh-CN" dirty="0"/>
              <a:t>followed:</a:t>
            </a:r>
            <a:endParaRPr lang="en-US" dirty="0"/>
          </a:p>
          <a:p>
            <a:r>
              <a:rPr lang="en-US" dirty="0"/>
              <a:t>Suppose some or all of the writes before the linearization point are persisted, after the crash and recovery, the get can still access the key and value, so the get returns V.</a:t>
            </a:r>
          </a:p>
          <a:p>
            <a:r>
              <a:rPr lang="en-US" dirty="0"/>
              <a:t>This behavior violates the correctness-condition, since </a:t>
            </a:r>
            <a:r>
              <a:rPr lang="en-US" altLang="zh-CN" sz="1200" dirty="0">
                <a:sym typeface="Wingdings" pitchFamily="2" charset="2"/>
              </a:rPr>
              <a:t>the</a:t>
            </a:r>
            <a:r>
              <a:rPr lang="zh-CN" altLang="en-US" sz="1200" dirty="0">
                <a:sym typeface="Wingdings" pitchFamily="2" charset="2"/>
              </a:rPr>
              <a:t> </a:t>
            </a:r>
            <a:r>
              <a:rPr lang="en-US" altLang="zh-CN" sz="1200" dirty="0">
                <a:sym typeface="Wingdings" pitchFamily="2" charset="2"/>
              </a:rPr>
              <a:t>insert</a:t>
            </a:r>
            <a:r>
              <a:rPr lang="zh-CN" altLang="en-US" sz="1200" dirty="0">
                <a:sym typeface="Wingdings" pitchFamily="2" charset="2"/>
              </a:rPr>
              <a:t> </a:t>
            </a:r>
            <a:r>
              <a:rPr lang="en-US" altLang="zh-CN" sz="1200" dirty="0">
                <a:sym typeface="Wingdings" pitchFamily="2" charset="2"/>
              </a:rPr>
              <a:t>should</a:t>
            </a:r>
            <a:r>
              <a:rPr lang="zh-CN" altLang="en-US" sz="1200" dirty="0">
                <a:sym typeface="Wingdings" pitchFamily="2" charset="2"/>
              </a:rPr>
              <a:t> </a:t>
            </a:r>
            <a:r>
              <a:rPr lang="en-US" altLang="zh-CN" sz="1200" dirty="0">
                <a:sym typeface="Wingdings" pitchFamily="2" charset="2"/>
              </a:rPr>
              <a:t>preserve</a:t>
            </a:r>
            <a:r>
              <a:rPr lang="zh-CN" altLang="en-US" sz="1200" dirty="0">
                <a:sym typeface="Wingdings" pitchFamily="2" charset="2"/>
              </a:rPr>
              <a:t> </a:t>
            </a:r>
            <a:r>
              <a:rPr lang="en-US" altLang="zh-CN" sz="1200" dirty="0">
                <a:sym typeface="Wingdings" pitchFamily="2" charset="2"/>
              </a:rPr>
              <a:t>nothing</a:t>
            </a:r>
            <a:r>
              <a:rPr lang="zh-CN" altLang="en-US" sz="1200" dirty="0">
                <a:sym typeface="Wingdings" pitchFamily="2" charset="2"/>
              </a:rPr>
              <a:t> </a:t>
            </a:r>
            <a:r>
              <a:rPr lang="en-US" altLang="zh-CN" sz="1200" dirty="0">
                <a:sym typeface="Wingdings" pitchFamily="2" charset="2"/>
              </a:rPr>
              <a:t>semantic.</a:t>
            </a: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25</a:t>
            </a:fld>
            <a:endParaRPr lang="en-US"/>
          </a:p>
        </p:txBody>
      </p:sp>
    </p:spTree>
    <p:extLst>
      <p:ext uri="{BB962C8B-B14F-4D97-AF65-F5344CB8AC3E}">
        <p14:creationId xmlns:p14="http://schemas.microsoft.com/office/powerpoint/2010/main" val="1419369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we are going to introduce the adversarial test for DL2 bug.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Again, adversarial test is to construct the worst-case scenario to increase the chance of triggering the bug.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have a look at the DL2 bug again.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right table shows the all the possible crash states.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Because</a:t>
            </a:r>
            <a:r>
              <a:rPr lang="zh-CN" altLang="en-US" dirty="0"/>
              <a:t> </a:t>
            </a:r>
            <a:r>
              <a:rPr lang="en-US" altLang="zh-CN" dirty="0"/>
              <a:t>the</a:t>
            </a:r>
            <a:r>
              <a:rPr lang="zh-CN" altLang="en-US" dirty="0"/>
              <a:t> </a:t>
            </a:r>
            <a:r>
              <a:rPr lang="en-US" altLang="zh-CN" dirty="0"/>
              <a:t>correctness</a:t>
            </a:r>
            <a:r>
              <a:rPr lang="zh-CN" altLang="en-US" dirty="0"/>
              <a:t> </a:t>
            </a:r>
            <a:r>
              <a:rPr lang="en-US" altLang="zh-CN" dirty="0"/>
              <a:t>condition</a:t>
            </a:r>
            <a:r>
              <a:rPr lang="zh-CN" altLang="en-US" dirty="0"/>
              <a:t> </a:t>
            </a:r>
            <a:r>
              <a:rPr lang="en-US" altLang="zh-CN" dirty="0"/>
              <a:t>is</a:t>
            </a:r>
            <a:r>
              <a:rPr lang="zh-CN" altLang="en-US" dirty="0"/>
              <a:t> </a:t>
            </a:r>
            <a:r>
              <a:rPr lang="en-US" altLang="zh-CN" dirty="0"/>
              <a:t>to </a:t>
            </a:r>
            <a:r>
              <a:rPr lang="en-US" altLang="zh-CN" dirty="0" err="1"/>
              <a:t>preseve</a:t>
            </a:r>
            <a:r>
              <a:rPr lang="en-US" altLang="zh-CN" dirty="0"/>
              <a:t> nothing semantic, which means every store is not persisted.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a:t>
            </a:r>
            <a:r>
              <a:rPr lang="en-US" altLang="zh-CN" dirty="0" err="1"/>
              <a:t>adversarially</a:t>
            </a:r>
            <a:r>
              <a:rPr lang="zh-CN" altLang="en-US" dirty="0"/>
              <a:t> </a:t>
            </a:r>
            <a:r>
              <a:rPr lang="en-US" altLang="zh-CN" dirty="0"/>
              <a:t>the</a:t>
            </a:r>
            <a:r>
              <a:rPr lang="zh-CN" altLang="en-US" dirty="0"/>
              <a:t> </a:t>
            </a:r>
            <a:r>
              <a:rPr lang="en-US" altLang="zh-CN" dirty="0"/>
              <a:t>worst</a:t>
            </a:r>
            <a:r>
              <a:rPr lang="zh-CN" altLang="en-US" dirty="0"/>
              <a:t> </a:t>
            </a:r>
            <a:r>
              <a:rPr lang="en-US" altLang="zh-CN" dirty="0"/>
              <a:t>case</a:t>
            </a:r>
            <a:r>
              <a:rPr lang="zh-CN" altLang="en-US" dirty="0"/>
              <a:t> </a:t>
            </a:r>
            <a:r>
              <a:rPr lang="en-US" altLang="zh-CN" dirty="0"/>
              <a:t>is</a:t>
            </a:r>
            <a:r>
              <a:rPr lang="zh-CN" altLang="en-US" dirty="0"/>
              <a:t> </a:t>
            </a:r>
            <a:r>
              <a:rPr lang="en-US" altLang="zh-CN" dirty="0"/>
              <a:t>every store is persisted.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example the worst case is that both Key and value are persisted.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there is a DL2 bug, the worst case must trigger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DL2 bug is called </a:t>
            </a:r>
            <a:r>
              <a:rPr lang="en-US" dirty="0"/>
              <a:t>Unrecovered-Durable bug, because some temporal changes of the operation are durable and cannot be recovered after a crash.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26</a:t>
            </a:fld>
            <a:endParaRPr lang="en-US"/>
          </a:p>
        </p:txBody>
      </p:sp>
    </p:spTree>
    <p:extLst>
      <p:ext uri="{BB962C8B-B14F-4D97-AF65-F5344CB8AC3E}">
        <p14:creationId xmlns:p14="http://schemas.microsoft.com/office/powerpoint/2010/main" val="1733714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bug pattern is Visible-But-Not-Durable Bug. And we will call it DL3 bug for short.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Under Durable Linearizability, If a crash occurs between Linearization Point and Durability</a:t>
            </a:r>
            <a:r>
              <a:rPr lang="zh-CN" altLang="en-US" sz="1200" dirty="0">
                <a:sym typeface="Wingdings" pitchFamily="2" charset="2"/>
              </a:rPr>
              <a:t> </a:t>
            </a:r>
            <a:r>
              <a:rPr lang="en-US" altLang="zh-CN" sz="1200" dirty="0">
                <a:sym typeface="Wingdings" pitchFamily="2" charset="2"/>
              </a:rPr>
              <a:t>Point</a:t>
            </a:r>
            <a:r>
              <a:rPr lang="en-US" sz="1200" dirty="0">
                <a:sym typeface="Wingdings" pitchFamily="2" charset="2"/>
              </a:rPr>
              <a:t>, and if the effect of the crashing operation has been already observed before crash, the crashing operation should preserve All Semantic.</a:t>
            </a:r>
          </a:p>
          <a:p>
            <a:endParaRPr lang="en-US" sz="1200" kern="1200" dirty="0">
              <a:solidFill>
                <a:schemeClr val="tx1"/>
              </a:solidFill>
              <a:effectLst/>
              <a:latin typeface="+mn-lt"/>
              <a:ea typeface="+mn-ea"/>
              <a:cs typeface="+mn-cs"/>
            </a:endParaRPr>
          </a:p>
          <a:p>
            <a:r>
              <a:rPr lang="en-US" dirty="0"/>
              <a:t>For example,</a:t>
            </a:r>
            <a:r>
              <a:rPr lang="en-US" sz="1200" kern="1200" dirty="0">
                <a:solidFill>
                  <a:schemeClr val="tx1"/>
                </a:solidFill>
                <a:effectLst/>
                <a:latin typeface="+mn-lt"/>
                <a:ea typeface="+mn-ea"/>
                <a:cs typeface="+mn-cs"/>
              </a:rPr>
              <a:t> </a:t>
            </a:r>
            <a:r>
              <a:rPr lang="en-US" altLang="zh-CN" dirty="0"/>
              <a:t>thread</a:t>
            </a:r>
            <a:r>
              <a:rPr lang="zh-CN" altLang="en-US" dirty="0"/>
              <a:t> </a:t>
            </a:r>
            <a:r>
              <a:rPr lang="en-US" altLang="zh-CN" dirty="0"/>
              <a:t>1</a:t>
            </a:r>
            <a:r>
              <a:rPr lang="zh-CN" altLang="en-US" dirty="0"/>
              <a:t> </a:t>
            </a:r>
            <a:r>
              <a:rPr lang="en-US" altLang="zh-CN" dirty="0"/>
              <a:t>is</a:t>
            </a:r>
            <a:r>
              <a:rPr lang="zh-CN" altLang="en-US" dirty="0"/>
              <a:t> </a:t>
            </a:r>
            <a:r>
              <a:rPr lang="en-US" altLang="zh-CN" dirty="0"/>
              <a:t>executing</a:t>
            </a:r>
            <a:r>
              <a:rPr lang="zh-CN" altLang="en-US" dirty="0"/>
              <a:t> </a:t>
            </a:r>
            <a:r>
              <a:rPr lang="en-US" altLang="zh-CN" dirty="0"/>
              <a:t>an</a:t>
            </a:r>
            <a:r>
              <a:rPr lang="zh-CN" altLang="en-US" dirty="0"/>
              <a:t> </a:t>
            </a:r>
            <a:r>
              <a:rPr lang="en-US" altLang="zh-CN" dirty="0"/>
              <a:t>insert</a:t>
            </a:r>
            <a:r>
              <a:rPr lang="zh-CN" altLang="en-US" dirty="0"/>
              <a:t> </a:t>
            </a:r>
            <a:r>
              <a:rPr lang="en-US" altLang="zh-CN" dirty="0"/>
              <a:t>operation:</a:t>
            </a:r>
            <a:r>
              <a:rPr lang="zh-CN" altLang="en-US" dirty="0"/>
              <a:t> </a:t>
            </a:r>
            <a:r>
              <a:rPr lang="en-US" altLang="zh-CN" dirty="0"/>
              <a:t>write</a:t>
            </a:r>
            <a:r>
              <a:rPr lang="zh-CN" altLang="en-US" dirty="0"/>
              <a:t> </a:t>
            </a:r>
            <a:r>
              <a:rPr lang="en-US" altLang="zh-CN" dirty="0"/>
              <a:t>key,</a:t>
            </a:r>
            <a:r>
              <a:rPr lang="zh-CN" altLang="en-US" dirty="0"/>
              <a:t> </a:t>
            </a:r>
            <a:r>
              <a:rPr lang="en-US" altLang="zh-CN" dirty="0"/>
              <a:t>write</a:t>
            </a:r>
            <a:r>
              <a:rPr lang="zh-CN" altLang="en-US" dirty="0"/>
              <a:t> </a:t>
            </a:r>
            <a:r>
              <a:rPr lang="en-US" altLang="zh-CN" dirty="0"/>
              <a:t>value</a:t>
            </a:r>
            <a:r>
              <a:rPr lang="zh-CN" altLang="en-US" dirty="0"/>
              <a:t> </a:t>
            </a:r>
            <a:r>
              <a:rPr lang="en-US" altLang="zh-CN" dirty="0"/>
              <a:t>and</a:t>
            </a:r>
            <a:r>
              <a:rPr lang="zh-CN" altLang="en-US" dirty="0"/>
              <a:t> </a:t>
            </a:r>
            <a:r>
              <a:rPr lang="en-US" altLang="zh-CN" dirty="0"/>
              <a:t>write</a:t>
            </a:r>
            <a:r>
              <a:rPr lang="zh-CN" altLang="en-US" dirty="0"/>
              <a:t> </a:t>
            </a:r>
            <a:r>
              <a:rPr lang="en-US" altLang="zh-CN" dirty="0"/>
              <a:t>a</a:t>
            </a:r>
            <a:r>
              <a:rPr lang="zh-CN" altLang="en-US" dirty="0"/>
              <a:t> </a:t>
            </a:r>
            <a:r>
              <a:rPr lang="en-US" altLang="zh-CN" dirty="0"/>
              <a:t>token.</a:t>
            </a:r>
            <a:r>
              <a:rPr lang="zh-CN" altLang="en-US" dirty="0"/>
              <a:t> </a:t>
            </a:r>
            <a:r>
              <a:rPr lang="en-US" altLang="zh-CN" dirty="0"/>
              <a:t>The</a:t>
            </a:r>
            <a:r>
              <a:rPr lang="zh-CN" altLang="en-US" dirty="0"/>
              <a:t> </a:t>
            </a:r>
            <a:r>
              <a:rPr lang="en-US" altLang="zh-CN" dirty="0"/>
              <a:t>write</a:t>
            </a:r>
            <a:r>
              <a:rPr lang="zh-CN" altLang="en-US" dirty="0"/>
              <a:t> </a:t>
            </a:r>
            <a:r>
              <a:rPr lang="en-US" altLang="zh-CN" dirty="0"/>
              <a:t>to</a:t>
            </a:r>
            <a:r>
              <a:rPr lang="zh-CN" altLang="en-US" dirty="0"/>
              <a:t> </a:t>
            </a:r>
            <a:r>
              <a:rPr lang="en-US" altLang="zh-CN" dirty="0"/>
              <a:t>token</a:t>
            </a:r>
            <a:r>
              <a:rPr lang="zh-CN" altLang="en-US" dirty="0"/>
              <a:t> </a:t>
            </a:r>
            <a:r>
              <a:rPr lang="en-US" altLang="zh-CN" dirty="0"/>
              <a:t>is</a:t>
            </a:r>
            <a:r>
              <a:rPr lang="zh-CN" altLang="en-US" dirty="0"/>
              <a:t> </a:t>
            </a:r>
            <a:r>
              <a:rPr lang="en-US" altLang="zh-CN" dirty="0"/>
              <a:t>the</a:t>
            </a:r>
            <a:r>
              <a:rPr lang="zh-CN" altLang="en-US" dirty="0"/>
              <a:t> </a:t>
            </a:r>
            <a:r>
              <a:rPr lang="en-US" altLang="zh-CN" dirty="0"/>
              <a:t>Linearization</a:t>
            </a:r>
            <a:r>
              <a:rPr lang="zh-CN" altLang="en-US" dirty="0"/>
              <a:t> </a:t>
            </a:r>
            <a:r>
              <a:rPr lang="en-US" altLang="zh-CN" dirty="0"/>
              <a:t>point,</a:t>
            </a:r>
            <a:r>
              <a:rPr lang="zh-CN" altLang="en-US" dirty="0"/>
              <a:t> </a:t>
            </a:r>
            <a:r>
              <a:rPr lang="en-US" altLang="zh-CN" dirty="0"/>
              <a:t>which</a:t>
            </a:r>
            <a:r>
              <a:rPr lang="zh-CN" altLang="en-US" dirty="0"/>
              <a:t> </a:t>
            </a:r>
            <a:r>
              <a:rPr lang="en-US" altLang="zh-CN" dirty="0"/>
              <a:t>makes</a:t>
            </a:r>
            <a:r>
              <a:rPr lang="zh-CN" altLang="en-US" dirty="0"/>
              <a:t> </a:t>
            </a:r>
            <a:r>
              <a:rPr lang="en-US" altLang="zh-CN" dirty="0"/>
              <a:t>the</a:t>
            </a:r>
            <a:r>
              <a:rPr lang="zh-CN" altLang="en-US" dirty="0"/>
              <a:t> </a:t>
            </a:r>
            <a:r>
              <a:rPr lang="en-US" altLang="zh-CN" dirty="0"/>
              <a:t>effect</a:t>
            </a:r>
            <a:r>
              <a:rPr lang="zh-CN" altLang="en-US" dirty="0"/>
              <a:t> </a:t>
            </a:r>
            <a:r>
              <a:rPr lang="en-US" altLang="zh-CN" dirty="0"/>
              <a:t>visible.</a:t>
            </a:r>
            <a:r>
              <a:rPr lang="zh-CN" altLang="en-US" dirty="0"/>
              <a:t> </a:t>
            </a:r>
            <a:endParaRPr lang="en-US" altLang="zh-CN" dirty="0"/>
          </a:p>
          <a:p>
            <a:r>
              <a:rPr lang="en-US" altLang="zh-CN" dirty="0"/>
              <a:t>Concurrently,</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get</a:t>
            </a:r>
            <a:r>
              <a:rPr lang="zh-CN" altLang="en-US" dirty="0"/>
              <a:t> </a:t>
            </a:r>
            <a:r>
              <a:rPr lang="en-US" altLang="zh-CN" dirty="0"/>
              <a:t>operation,</a:t>
            </a:r>
            <a:r>
              <a:rPr lang="zh-CN" altLang="en-US" dirty="0"/>
              <a:t> </a:t>
            </a:r>
            <a:r>
              <a:rPr lang="en-US" altLang="zh-CN" dirty="0"/>
              <a:t>which</a:t>
            </a:r>
            <a:r>
              <a:rPr lang="zh-CN" altLang="en-US" dirty="0"/>
              <a:t> </a:t>
            </a:r>
            <a:r>
              <a:rPr lang="en-US" altLang="zh-CN" dirty="0"/>
              <a:t>observes</a:t>
            </a:r>
            <a:r>
              <a:rPr lang="zh-CN" altLang="en-US" dirty="0"/>
              <a:t> </a:t>
            </a:r>
            <a:r>
              <a:rPr lang="en-US" altLang="zh-CN" dirty="0"/>
              <a:t>the</a:t>
            </a:r>
            <a:r>
              <a:rPr lang="zh-CN" altLang="en-US" dirty="0"/>
              <a:t> </a:t>
            </a:r>
            <a:r>
              <a:rPr lang="en-US" altLang="zh-CN" dirty="0"/>
              <a:t>effect</a:t>
            </a:r>
            <a:r>
              <a:rPr lang="zh-CN" altLang="en-US" dirty="0"/>
              <a:t> </a:t>
            </a:r>
            <a:r>
              <a:rPr lang="en-US" altLang="zh-CN" dirty="0"/>
              <a:t>of</a:t>
            </a:r>
            <a:r>
              <a:rPr lang="zh-CN" altLang="en-US" dirty="0"/>
              <a:t> </a:t>
            </a:r>
            <a:r>
              <a:rPr lang="en-US" altLang="zh-CN" dirty="0"/>
              <a:t>the</a:t>
            </a:r>
            <a:r>
              <a:rPr lang="zh-CN" altLang="en-US" dirty="0"/>
              <a:t> </a:t>
            </a:r>
            <a:r>
              <a:rPr lang="en-US" altLang="zh-CN" dirty="0"/>
              <a:t>insert</a:t>
            </a:r>
            <a:r>
              <a:rPr lang="zh-CN" altLang="en-US" dirty="0"/>
              <a:t> </a:t>
            </a:r>
            <a:r>
              <a:rPr lang="en-US" altLang="zh-CN" dirty="0"/>
              <a:t>operation.</a:t>
            </a:r>
            <a:r>
              <a:rPr lang="zh-CN" altLang="en-US" dirty="0"/>
              <a:t> </a:t>
            </a:r>
            <a:r>
              <a:rPr lang="en-US" altLang="zh-CN" dirty="0"/>
              <a:t>So</a:t>
            </a:r>
            <a:r>
              <a:rPr lang="zh-CN" altLang="en-US" dirty="0"/>
              <a:t> </a:t>
            </a:r>
            <a:r>
              <a:rPr lang="en-US" altLang="zh-CN" dirty="0"/>
              <a:t>it</a:t>
            </a:r>
            <a:r>
              <a:rPr lang="zh-CN" altLang="en-US" dirty="0"/>
              <a:t> </a:t>
            </a:r>
            <a:r>
              <a:rPr lang="en-US" altLang="zh-CN" dirty="0"/>
              <a:t>returns</a:t>
            </a:r>
            <a:r>
              <a:rPr lang="zh-CN" altLang="en-US" dirty="0"/>
              <a:t> </a:t>
            </a:r>
            <a:r>
              <a:rPr lang="en-US" altLang="zh-CN" dirty="0"/>
              <a:t>Value.</a:t>
            </a:r>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Right after that, a crash happens. After recovery, the thread 3 is executing a get operation again.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As the crash occurs between Linearization Point and Durability</a:t>
            </a:r>
            <a:r>
              <a:rPr lang="zh-CN" altLang="en-US" sz="1200" dirty="0">
                <a:sym typeface="Wingdings" pitchFamily="2" charset="2"/>
              </a:rPr>
              <a:t> </a:t>
            </a:r>
            <a:r>
              <a:rPr lang="en-US" altLang="zh-CN" sz="1200" dirty="0">
                <a:sym typeface="Wingdings" pitchFamily="2" charset="2"/>
              </a:rPr>
              <a:t>Point</a:t>
            </a:r>
            <a:r>
              <a:rPr lang="en-US" sz="1200" dirty="0">
                <a:sym typeface="Wingdings" pitchFamily="2" charset="2"/>
              </a:rPr>
              <a:t>, and the effect of the crashing operation has been already observed before crash</a:t>
            </a:r>
            <a:r>
              <a:rPr lang="en-US" altLang="zh-CN" sz="1200" dirty="0">
                <a:sym typeface="Wingdings" pitchFamily="2" charset="2"/>
              </a:rPr>
              <a:t>,</a:t>
            </a:r>
            <a:r>
              <a:rPr lang="zh-CN" altLang="en-US" sz="1200" dirty="0">
                <a:sym typeface="Wingdings" pitchFamily="2" charset="2"/>
              </a:rPr>
              <a:t> </a:t>
            </a:r>
            <a:r>
              <a:rPr lang="en-US" altLang="zh-CN" sz="1200" dirty="0">
                <a:sym typeface="Wingdings" pitchFamily="2" charset="2"/>
              </a:rPr>
              <a:t>so</a:t>
            </a:r>
            <a:r>
              <a:rPr lang="zh-CN" altLang="en-US" sz="1200" dirty="0">
                <a:sym typeface="Wingdings" pitchFamily="2" charset="2"/>
              </a:rPr>
              <a:t> </a:t>
            </a:r>
            <a:r>
              <a:rPr lang="en-US" altLang="zh-CN" sz="1200" dirty="0">
                <a:sym typeface="Wingdings" pitchFamily="2" charset="2"/>
              </a:rPr>
              <a:t>the</a:t>
            </a:r>
            <a:r>
              <a:rPr lang="zh-CN" altLang="en-US" sz="1200" dirty="0">
                <a:sym typeface="Wingdings" pitchFamily="2" charset="2"/>
              </a:rPr>
              <a:t> </a:t>
            </a:r>
            <a:r>
              <a:rPr lang="en-US" altLang="zh-CN" sz="1200" dirty="0">
                <a:sym typeface="Wingdings" pitchFamily="2" charset="2"/>
              </a:rPr>
              <a:t>correct</a:t>
            </a:r>
            <a:r>
              <a:rPr lang="zh-CN" altLang="en-US" sz="1200" dirty="0">
                <a:sym typeface="Wingdings" pitchFamily="2" charset="2"/>
              </a:rPr>
              <a:t> </a:t>
            </a:r>
            <a:r>
              <a:rPr lang="en-US" altLang="zh-CN" sz="1200" dirty="0">
                <a:sym typeface="Wingdings" pitchFamily="2" charset="2"/>
              </a:rPr>
              <a:t>return</a:t>
            </a:r>
            <a:r>
              <a:rPr lang="zh-CN" altLang="en-US" sz="1200" dirty="0">
                <a:sym typeface="Wingdings" pitchFamily="2" charset="2"/>
              </a:rPr>
              <a:t> </a:t>
            </a:r>
            <a:r>
              <a:rPr lang="en-US" altLang="zh-CN" sz="1200" dirty="0">
                <a:sym typeface="Wingdings" pitchFamily="2" charset="2"/>
              </a:rPr>
              <a:t>of</a:t>
            </a:r>
            <a:r>
              <a:rPr lang="zh-CN" altLang="en-US" sz="1200" dirty="0">
                <a:sym typeface="Wingdings" pitchFamily="2" charset="2"/>
              </a:rPr>
              <a:t> </a:t>
            </a:r>
            <a:r>
              <a:rPr lang="en-US" altLang="zh-CN" sz="1200" dirty="0">
                <a:sym typeface="Wingdings" pitchFamily="2" charset="2"/>
              </a:rPr>
              <a:t>get after recovery</a:t>
            </a:r>
            <a:r>
              <a:rPr lang="zh-CN" altLang="en-US" sz="1200" dirty="0">
                <a:sym typeface="Wingdings" pitchFamily="2" charset="2"/>
              </a:rPr>
              <a:t> </a:t>
            </a:r>
            <a:r>
              <a:rPr lang="en-US" altLang="zh-CN" sz="1200" dirty="0">
                <a:sym typeface="Wingdings" pitchFamily="2" charset="2"/>
              </a:rPr>
              <a:t>should</a:t>
            </a:r>
            <a:r>
              <a:rPr lang="zh-CN" altLang="en-US" sz="1200" dirty="0">
                <a:sym typeface="Wingdings" pitchFamily="2" charset="2"/>
              </a:rPr>
              <a:t> </a:t>
            </a:r>
            <a:r>
              <a:rPr lang="en-US" altLang="zh-CN" sz="1200" dirty="0">
                <a:sym typeface="Wingdings" pitchFamily="2" charset="2"/>
              </a:rPr>
              <a:t>be</a:t>
            </a:r>
            <a:r>
              <a:rPr lang="zh-CN" altLang="en-US" sz="1200" dirty="0">
                <a:sym typeface="Wingdings" pitchFamily="2" charset="2"/>
              </a:rPr>
              <a:t> </a:t>
            </a:r>
            <a:r>
              <a:rPr lang="en-US" altLang="zh-CN" sz="1200" dirty="0">
                <a:sym typeface="Wingdings" pitchFamily="2" charset="2"/>
              </a:rPr>
              <a:t>the</a:t>
            </a:r>
            <a:r>
              <a:rPr lang="zh-CN" altLang="en-US" sz="1200" dirty="0">
                <a:sym typeface="Wingdings" pitchFamily="2" charset="2"/>
              </a:rPr>
              <a:t> </a:t>
            </a:r>
            <a:r>
              <a:rPr lang="en-US" altLang="zh-CN" sz="1200" dirty="0">
                <a:sym typeface="Wingdings" pitchFamily="2" charset="2"/>
              </a:rPr>
              <a:t>Value.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DL3</a:t>
            </a:r>
            <a:r>
              <a:rPr lang="zh-CN" altLang="en-US" dirty="0"/>
              <a:t> </a:t>
            </a:r>
            <a:r>
              <a:rPr lang="en-US" altLang="zh-CN" dirty="0"/>
              <a:t>bug</a:t>
            </a:r>
            <a:r>
              <a:rPr lang="zh-CN" altLang="en-US" dirty="0"/>
              <a:t> </a:t>
            </a:r>
            <a:r>
              <a:rPr lang="en-US" altLang="zh-CN" dirty="0"/>
              <a:t>is</a:t>
            </a:r>
            <a:r>
              <a:rPr lang="zh-CN" altLang="en-US" dirty="0"/>
              <a:t> </a:t>
            </a:r>
            <a:r>
              <a:rPr lang="en-US" altLang="zh-CN" dirty="0"/>
              <a:t>triggered</a:t>
            </a:r>
            <a:r>
              <a:rPr lang="zh-CN" altLang="en-US" dirty="0"/>
              <a:t> </a:t>
            </a:r>
            <a:r>
              <a:rPr lang="en-US" altLang="zh-CN" dirty="0"/>
              <a:t>as</a:t>
            </a:r>
            <a:r>
              <a:rPr lang="zh-CN" altLang="en-US" dirty="0"/>
              <a:t> </a:t>
            </a:r>
            <a:r>
              <a:rPr lang="en-US" altLang="zh-CN" dirty="0"/>
              <a:t>followed:</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Suppose some or all of the writes before the crash are not persisted, after recovery, the get cannot access the key and value anymore, so the get returns NULL.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behavior violates the correctness-condition, since </a:t>
            </a:r>
            <a:r>
              <a:rPr lang="en-US" altLang="zh-CN" sz="1200" dirty="0">
                <a:sym typeface="Wingdings" pitchFamily="2" charset="2"/>
              </a:rPr>
              <a:t>the</a:t>
            </a:r>
            <a:r>
              <a:rPr lang="zh-CN" altLang="en-US" sz="1200" dirty="0">
                <a:sym typeface="Wingdings" pitchFamily="2" charset="2"/>
              </a:rPr>
              <a:t> </a:t>
            </a:r>
            <a:r>
              <a:rPr lang="en-US" altLang="zh-CN" sz="1200" dirty="0">
                <a:sym typeface="Wingdings" pitchFamily="2" charset="2"/>
              </a:rPr>
              <a:t>insert</a:t>
            </a:r>
            <a:r>
              <a:rPr lang="zh-CN" altLang="en-US" sz="1200" dirty="0">
                <a:sym typeface="Wingdings" pitchFamily="2" charset="2"/>
              </a:rPr>
              <a:t> </a:t>
            </a:r>
            <a:r>
              <a:rPr lang="en-US" altLang="zh-CN" sz="1200" dirty="0">
                <a:sym typeface="Wingdings" pitchFamily="2" charset="2"/>
              </a:rPr>
              <a:t>should</a:t>
            </a:r>
            <a:r>
              <a:rPr lang="zh-CN" altLang="en-US" sz="1200" dirty="0">
                <a:sym typeface="Wingdings" pitchFamily="2" charset="2"/>
              </a:rPr>
              <a:t> </a:t>
            </a:r>
            <a:r>
              <a:rPr lang="en-US" altLang="zh-CN" sz="1200" dirty="0">
                <a:sym typeface="Wingdings" pitchFamily="2" charset="2"/>
              </a:rPr>
              <a:t>preserve</a:t>
            </a:r>
            <a:r>
              <a:rPr lang="zh-CN" altLang="en-US" sz="1200" dirty="0">
                <a:sym typeface="Wingdings" pitchFamily="2" charset="2"/>
              </a:rPr>
              <a:t> </a:t>
            </a:r>
            <a:r>
              <a:rPr lang="en-US" altLang="zh-CN" sz="1200" dirty="0">
                <a:sym typeface="Wingdings" pitchFamily="2" charset="2"/>
              </a:rPr>
              <a:t>all</a:t>
            </a:r>
            <a:r>
              <a:rPr lang="zh-CN" altLang="en-US" sz="1200" dirty="0">
                <a:sym typeface="Wingdings" pitchFamily="2" charset="2"/>
              </a:rPr>
              <a:t> </a:t>
            </a:r>
            <a:r>
              <a:rPr lang="en-US" altLang="zh-CN" sz="1200" dirty="0">
                <a:sym typeface="Wingdings" pitchFamily="2" charset="2"/>
              </a:rPr>
              <a:t>semantic.</a:t>
            </a: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27</a:t>
            </a:fld>
            <a:endParaRPr lang="en-US"/>
          </a:p>
        </p:txBody>
      </p:sp>
    </p:spTree>
    <p:extLst>
      <p:ext uri="{BB962C8B-B14F-4D97-AF65-F5344CB8AC3E}">
        <p14:creationId xmlns:p14="http://schemas.microsoft.com/office/powerpoint/2010/main" val="1349243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Now we are going to introduce the adversarial test for DL3 bug.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Again, adversarial test is to construct the worst-case scenario to increase the chance of triggering the bug.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have a look at the DL3 bug again.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right table shows the all the possible crash states.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Because</a:t>
            </a:r>
            <a:r>
              <a:rPr lang="zh-CN" altLang="en-US" dirty="0"/>
              <a:t> </a:t>
            </a:r>
            <a:r>
              <a:rPr lang="en-US" altLang="zh-CN" dirty="0"/>
              <a:t>the</a:t>
            </a:r>
            <a:r>
              <a:rPr lang="zh-CN" altLang="en-US" dirty="0"/>
              <a:t> </a:t>
            </a:r>
            <a:r>
              <a:rPr lang="en-US" altLang="zh-CN" dirty="0"/>
              <a:t>correctness</a:t>
            </a:r>
            <a:r>
              <a:rPr lang="zh-CN" altLang="en-US" dirty="0"/>
              <a:t> </a:t>
            </a:r>
            <a:r>
              <a:rPr lang="en-US" altLang="zh-CN" dirty="0"/>
              <a:t>condition</a:t>
            </a:r>
            <a:r>
              <a:rPr lang="zh-CN" altLang="en-US" dirty="0"/>
              <a:t> </a:t>
            </a:r>
            <a:r>
              <a:rPr lang="en-US" altLang="zh-CN" dirty="0"/>
              <a:t>is</a:t>
            </a:r>
            <a:r>
              <a:rPr lang="zh-CN" altLang="en-US" dirty="0"/>
              <a:t> </a:t>
            </a:r>
            <a:r>
              <a:rPr lang="en-US" altLang="zh-CN" dirty="0"/>
              <a:t>to preserve all semantic, which means every store is persisted.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a:t>
            </a:r>
            <a:r>
              <a:rPr lang="en-US" altLang="zh-CN" dirty="0" err="1"/>
              <a:t>adversarially</a:t>
            </a:r>
            <a:r>
              <a:rPr lang="zh-CN" altLang="en-US" dirty="0"/>
              <a:t> </a:t>
            </a:r>
            <a:r>
              <a:rPr lang="en-US" altLang="zh-CN" dirty="0"/>
              <a:t>the</a:t>
            </a:r>
            <a:r>
              <a:rPr lang="zh-CN" altLang="en-US" dirty="0"/>
              <a:t> </a:t>
            </a:r>
            <a:r>
              <a:rPr lang="en-US" altLang="zh-CN" dirty="0"/>
              <a:t>worst</a:t>
            </a:r>
            <a:r>
              <a:rPr lang="zh-CN" altLang="en-US" dirty="0"/>
              <a:t> </a:t>
            </a:r>
            <a:r>
              <a:rPr lang="en-US" altLang="zh-CN" dirty="0"/>
              <a:t>case</a:t>
            </a:r>
            <a:r>
              <a:rPr lang="zh-CN" altLang="en-US" dirty="0"/>
              <a:t> </a:t>
            </a:r>
            <a:r>
              <a:rPr lang="en-US" altLang="zh-CN" dirty="0"/>
              <a:t>is</a:t>
            </a:r>
            <a:r>
              <a:rPr lang="zh-CN" altLang="en-US" dirty="0"/>
              <a:t> </a:t>
            </a:r>
            <a:r>
              <a:rPr lang="en-US" altLang="zh-CN" dirty="0"/>
              <a:t>every store is not persisted.</a:t>
            </a:r>
            <a:endParaRPr lang="en-US" altLang="zh-CN"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example the worst case is that both Key and value are not persisted.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there is a DL3 bug, the worst case must trigger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DL3 bug is called Visible-But-Not-Durable bug, because the effect of operation is visible before the crash but not durable after the crash.</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trigger a DL3 bug, there are two requirements: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dirty="0"/>
              <a:t>A pair of racy operations just like the insert and get in this example.</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dirty="0"/>
              <a:t>A specific thread interleaving shown in the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i="0" dirty="0"/>
          </a:p>
        </p:txBody>
      </p:sp>
      <p:sp>
        <p:nvSpPr>
          <p:cNvPr id="4" name="Slide Number Placeholder 3"/>
          <p:cNvSpPr>
            <a:spLocks noGrp="1"/>
          </p:cNvSpPr>
          <p:nvPr>
            <p:ph type="sldNum" sz="quarter" idx="5"/>
          </p:nvPr>
        </p:nvSpPr>
        <p:spPr/>
        <p:txBody>
          <a:bodyPr/>
          <a:lstStyle/>
          <a:p>
            <a:fld id="{A7B6A20E-E93F-41B6-ADC2-0C189BB608EC}" type="slidenum">
              <a:rPr lang="en-US" smtClean="0"/>
              <a:t>28</a:t>
            </a:fld>
            <a:endParaRPr lang="en-US"/>
          </a:p>
        </p:txBody>
      </p:sp>
    </p:spTree>
    <p:extLst>
      <p:ext uri="{BB962C8B-B14F-4D97-AF65-F5344CB8AC3E}">
        <p14:creationId xmlns:p14="http://schemas.microsoft.com/office/powerpoint/2010/main" val="3155332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uses a best effort solution to </a:t>
            </a:r>
            <a:r>
              <a:rPr lang="en-US" sz="1200" kern="1200" dirty="0" err="1">
                <a:solidFill>
                  <a:schemeClr val="tx1"/>
                </a:solidFill>
                <a:effectLst/>
                <a:latin typeface="+mn-lt"/>
                <a:ea typeface="+mn-ea"/>
                <a:cs typeface="+mn-cs"/>
              </a:rPr>
              <a:t>adversarially</a:t>
            </a:r>
            <a:r>
              <a:rPr lang="en-US" sz="1200" kern="1200" dirty="0">
                <a:solidFill>
                  <a:schemeClr val="tx1"/>
                </a:solidFill>
                <a:effectLst/>
                <a:latin typeface="+mn-lt"/>
                <a:ea typeface="+mn-ea"/>
                <a:cs typeface="+mn-cs"/>
              </a:rPr>
              <a:t> construct the thread thread interleaving.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is </a:t>
            </a:r>
            <a:r>
              <a:rPr lang="en-US" sz="1200" kern="1200" dirty="0">
                <a:solidFill>
                  <a:schemeClr val="tx1"/>
                </a:solidFill>
                <a:effectLst/>
                <a:latin typeface="+mn-lt"/>
                <a:ea typeface="+mn-ea"/>
                <a:cs typeface="+mn-cs"/>
              </a:rPr>
              <a:t>to find potentially race operations in the single-threaded trace. Here we have a single-threaded trace, and we found a pair of potentially racy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step is to generate thread interleaving by using </a:t>
            </a:r>
            <a:r>
              <a:rPr lang="en-US" sz="1200" kern="1200" dirty="0" err="1">
                <a:solidFill>
                  <a:schemeClr val="tx1"/>
                </a:solidFill>
                <a:effectLst/>
                <a:latin typeface="+mn-lt"/>
                <a:ea typeface="+mn-ea"/>
                <a:cs typeface="+mn-cs"/>
              </a:rPr>
              <a:t>gdb</a:t>
            </a:r>
            <a:r>
              <a:rPr lang="en-US" sz="1200" kern="1200" dirty="0">
                <a:solidFill>
                  <a:schemeClr val="tx1"/>
                </a:solidFill>
                <a:effectLst/>
                <a:latin typeface="+mn-lt"/>
                <a:ea typeface="+mn-ea"/>
                <a:cs typeface="+mn-cs"/>
              </a:rPr>
              <a:t> breakpoints.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example, after executing the first operations in a single-threaded manner to make the program reach a certain state, we let thread 1 run until reaching to the breakpoint of the store to the token. Then we let thread 2 run until it reaches the breakpoint of the load of the token. Then we let thread 2 resume and injects a crash right after finishing its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way, an adversarial thread interleaving has been constructed to trigger the DL3 bug.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29</a:t>
            </a:fld>
            <a:endParaRPr lang="en-US"/>
          </a:p>
        </p:txBody>
      </p:sp>
    </p:spTree>
    <p:extLst>
      <p:ext uri="{BB962C8B-B14F-4D97-AF65-F5344CB8AC3E}">
        <p14:creationId xmlns:p14="http://schemas.microsoft.com/office/powerpoint/2010/main" val="3695025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I am going to present the outline of today’s talk.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outline composes 3 sections.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of all I will present the introduction and problem statement.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will present</a:t>
            </a:r>
            <a:r>
              <a:rPr lang="zh-CN" altLang="en-US" dirty="0"/>
              <a:t> </a:t>
            </a:r>
            <a:r>
              <a:rPr lang="en-US" altLang="zh-CN" dirty="0"/>
              <a:t>two</a:t>
            </a:r>
            <a:r>
              <a:rPr lang="zh-CN" altLang="en-US" dirty="0"/>
              <a:t> </a:t>
            </a:r>
            <a:r>
              <a:rPr lang="en-US" altLang="zh-CN" dirty="0"/>
              <a:t>proposed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Witcher</a:t>
            </a:r>
            <a:r>
              <a:rPr lang="zh-CN" altLang="en-US" dirty="0"/>
              <a:t> </a:t>
            </a:r>
            <a:r>
              <a:rPr lang="en-US" altLang="zh-CN" dirty="0"/>
              <a:t>infers</a:t>
            </a:r>
            <a:r>
              <a:rPr lang="zh-CN" altLang="en-US" dirty="0"/>
              <a:t> </a:t>
            </a:r>
            <a:r>
              <a:rPr lang="en-US" altLang="zh-CN" i="0" dirty="0"/>
              <a:t>likely-ordering conditions by analyzing program dependency between NVM accesses</a:t>
            </a:r>
            <a:r>
              <a:rPr lang="zh-CN" altLang="en-US" dirty="0"/>
              <a:t> </a:t>
            </a:r>
            <a:r>
              <a:rPr lang="en-US" altLang="zh-CN" dirty="0"/>
              <a:t>to</a:t>
            </a:r>
            <a:r>
              <a:rPr lang="zh-CN" altLang="en-US" dirty="0"/>
              <a:t> </a:t>
            </a:r>
            <a:r>
              <a:rPr lang="en-US" altLang="zh-CN" dirty="0"/>
              <a:t>detect</a:t>
            </a:r>
            <a:r>
              <a:rPr lang="zh-CN" altLang="en-US" dirty="0"/>
              <a:t> </a:t>
            </a:r>
            <a:r>
              <a:rPr lang="en-US" altLang="zh-CN" i="0" dirty="0"/>
              <a:t>bugs</a:t>
            </a:r>
            <a:r>
              <a:rPr lang="zh-CN" altLang="en-US" i="0" dirty="0"/>
              <a:t> </a:t>
            </a:r>
            <a:r>
              <a:rPr lang="en-US" altLang="zh-CN" i="0" dirty="0"/>
              <a:t>in</a:t>
            </a:r>
            <a:r>
              <a:rPr lang="zh-CN" altLang="en-US" i="0" dirty="0"/>
              <a:t> </a:t>
            </a:r>
            <a:r>
              <a:rPr lang="en-US" altLang="zh-CN" i="0" dirty="0"/>
              <a:t>single-threaded</a:t>
            </a:r>
            <a:r>
              <a:rPr lang="zh-CN" altLang="en-US" i="0" dirty="0"/>
              <a:t> </a:t>
            </a:r>
            <a:r>
              <a:rPr lang="en-US" altLang="zh-CN" i="0" dirty="0"/>
              <a:t>NVM</a:t>
            </a:r>
            <a:r>
              <a:rPr lang="zh-CN" altLang="en-US" i="0" dirty="0"/>
              <a:t> </a:t>
            </a:r>
            <a:r>
              <a:rPr lang="en-US" altLang="zh-CN" i="0" dirty="0"/>
              <a:t>applications.</a:t>
            </a:r>
            <a:r>
              <a:rPr lang="zh-CN" altLang="en-US" i="0" dirty="0"/>
              <a:t> </a:t>
            </a: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Second</a:t>
            </a:r>
            <a:r>
              <a:rPr lang="en-US" altLang="zh-CN"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Durinn</a:t>
            </a:r>
            <a:r>
              <a:rPr lang="zh-CN" altLang="en-US" sz="1200" b="0" i="0" u="none" strike="noStrike" kern="1200" dirty="0">
                <a:solidFill>
                  <a:schemeClr val="tx1"/>
                </a:solidFill>
                <a:effectLst/>
                <a:latin typeface="+mn-lt"/>
                <a:ea typeface="+mn-ea"/>
                <a:cs typeface="+mn-cs"/>
              </a:rPr>
              <a:t> </a:t>
            </a:r>
            <a:r>
              <a:rPr lang="en-US" altLang="zh-CN" dirty="0"/>
              <a:t>infers</a:t>
            </a:r>
            <a:r>
              <a:rPr lang="zh-CN" altLang="en-US" dirty="0"/>
              <a:t> </a:t>
            </a:r>
            <a:r>
              <a:rPr lang="en-US" altLang="zh-CN" sz="1200" b="0" i="0" u="none" strike="noStrike" kern="1200" dirty="0">
                <a:solidFill>
                  <a:schemeClr val="tx1"/>
                </a:solidFill>
                <a:effectLst/>
                <a:latin typeface="+mn-lt"/>
                <a:ea typeface="+mn-ea"/>
                <a:cs typeface="+mn-cs"/>
              </a:rPr>
              <a:t>likely-linearization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point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understand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operation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behavior and 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detect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bugs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multi-threaded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NVM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structures.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I will present the conclusion and future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move to the NVM background.</a:t>
            </a:r>
          </a:p>
        </p:txBody>
      </p:sp>
      <p:sp>
        <p:nvSpPr>
          <p:cNvPr id="4" name="Slide Number Placeholder 3"/>
          <p:cNvSpPr>
            <a:spLocks noGrp="1"/>
          </p:cNvSpPr>
          <p:nvPr>
            <p:ph type="sldNum" sz="quarter" idx="5"/>
          </p:nvPr>
        </p:nvSpPr>
        <p:spPr/>
        <p:txBody>
          <a:bodyPr/>
          <a:lstStyle/>
          <a:p>
            <a:fld id="{A7B6A20E-E93F-41B6-ADC2-0C189BB608EC}" type="slidenum">
              <a:rPr lang="en-US" smtClean="0"/>
              <a:t>3</a:t>
            </a:fld>
            <a:endParaRPr lang="en-US"/>
          </a:p>
        </p:txBody>
      </p:sp>
    </p:spTree>
    <p:extLst>
      <p:ext uri="{BB962C8B-B14F-4D97-AF65-F5344CB8AC3E}">
        <p14:creationId xmlns:p14="http://schemas.microsoft.com/office/powerpoint/2010/main" val="614827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presented how to classify three bug patterns and how to use adversarial testing to construct worst case scenario for each bug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techniques assume that we know the linearization 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are going to present how to infer likely-linearization points from programs.</a:t>
            </a:r>
          </a:p>
        </p:txBody>
      </p:sp>
      <p:sp>
        <p:nvSpPr>
          <p:cNvPr id="4" name="Slide Number Placeholder 3"/>
          <p:cNvSpPr>
            <a:spLocks noGrp="1"/>
          </p:cNvSpPr>
          <p:nvPr>
            <p:ph type="sldNum" sz="quarter" idx="5"/>
          </p:nvPr>
        </p:nvSpPr>
        <p:spPr/>
        <p:txBody>
          <a:bodyPr/>
          <a:lstStyle/>
          <a:p>
            <a:fld id="{A7B6A20E-E93F-41B6-ADC2-0C189BB608EC}" type="slidenum">
              <a:rPr lang="en-US" smtClean="0"/>
              <a:t>30</a:t>
            </a:fld>
            <a:endParaRPr lang="en-US"/>
          </a:p>
        </p:txBody>
      </p:sp>
    </p:spTree>
    <p:extLst>
      <p:ext uri="{BB962C8B-B14F-4D97-AF65-F5344CB8AC3E}">
        <p14:creationId xmlns:p14="http://schemas.microsoft.com/office/powerpoint/2010/main" val="187410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infers likely-linearization points by analyzing three concurrent NVM programming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practice is the atomic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lock-free data structures, atomic instructions are typically used to update a synchronization variable and to make the effect of an operation atomically visible to other threads. Thus, </a:t>
            </a: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identifies atomic instructions as likely-linearization points for lock-free writer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practice is </a:t>
            </a:r>
            <a:r>
              <a:rPr lang="en-US" sz="1200" kern="1200" dirty="0">
                <a:solidFill>
                  <a:schemeClr val="tx1"/>
                </a:solidFill>
                <a:effectLst/>
                <a:latin typeface="+mn-lt"/>
                <a:ea typeface="+mn-ea"/>
                <a:cs typeface="+mn-cs"/>
              </a:rPr>
              <a:t>Guarded-Protection pattern, which has been introduced in the Witcher section.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writer ensures that key and value are persisted before the token is persisted.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 reader check if the flag is set before reading the key and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Writing to the token is writer’s linearization point since the changes become visible after setting the flag.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practice is publish-after-initialization, which is </a:t>
            </a:r>
            <a:r>
              <a:rPr lang="en-US" sz="1200" kern="1200" dirty="0">
                <a:solidFill>
                  <a:schemeClr val="tx1"/>
                </a:solidFill>
                <a:effectLst/>
                <a:latin typeface="+mn-lt"/>
                <a:ea typeface="+mn-ea"/>
                <a:cs typeface="+mn-cs"/>
              </a:rPr>
              <a:t>an optimization to reduce persistence overhead.</a:t>
            </a:r>
          </a:p>
          <a:p>
            <a:r>
              <a:rPr lang="en-US" dirty="0"/>
              <a:t>It works at following:</a:t>
            </a:r>
          </a:p>
          <a:p>
            <a:r>
              <a:rPr lang="en-US" sz="1200" kern="1200" dirty="0">
                <a:solidFill>
                  <a:schemeClr val="tx1"/>
                </a:solidFill>
                <a:effectLst/>
                <a:latin typeface="+mn-lt"/>
                <a:ea typeface="+mn-ea"/>
                <a:cs typeface="+mn-cs"/>
              </a:rPr>
              <a:t>first allocating a new node,</a:t>
            </a:r>
          </a:p>
          <a:p>
            <a:r>
              <a:rPr lang="en-US" sz="1200" kern="1200" dirty="0">
                <a:solidFill>
                  <a:schemeClr val="tx1"/>
                </a:solidFill>
                <a:effectLst/>
                <a:latin typeface="+mn-lt"/>
                <a:ea typeface="+mn-ea"/>
                <a:cs typeface="+mn-cs"/>
              </a:rPr>
              <a:t>initializing the node node by setting key and value, at this moment, the new node is not visible yet.</a:t>
            </a:r>
          </a:p>
          <a:p>
            <a:r>
              <a:rPr lang="en-US" sz="1200" kern="1200" dirty="0">
                <a:solidFill>
                  <a:schemeClr val="tx1"/>
                </a:solidFill>
                <a:effectLst/>
                <a:latin typeface="+mn-lt"/>
                <a:ea typeface="+mn-ea"/>
                <a:cs typeface="+mn-cs"/>
              </a:rPr>
              <a:t>and finally publishing the node by adding the node into the core structure, which is the linearization point make the new node visible. </a:t>
            </a:r>
          </a:p>
          <a:p>
            <a:r>
              <a:rPr lang="en-US" sz="1200" kern="1200" dirty="0">
                <a:solidFill>
                  <a:schemeClr val="tx1"/>
                </a:solidFill>
                <a:effectLst/>
                <a:latin typeface="+mn-lt"/>
                <a:ea typeface="+mn-ea"/>
                <a:cs typeface="+mn-cs"/>
              </a:rPr>
              <a:t>Based on this </a:t>
            </a:r>
            <a:r>
              <a:rPr lang="en-US" sz="1200" kern="1200" dirty="0" err="1">
                <a:solidFill>
                  <a:schemeClr val="tx1"/>
                </a:solidFill>
                <a:effectLst/>
                <a:latin typeface="+mn-lt"/>
                <a:ea typeface="+mn-ea"/>
                <a:cs typeface="+mn-cs"/>
              </a:rPr>
              <a:t>prctice</a:t>
            </a:r>
            <a:r>
              <a:rPr lang="en-US" sz="1200" kern="1200" dirty="0">
                <a:solidFill>
                  <a:schemeClr val="tx1"/>
                </a:solidFill>
                <a:effectLst/>
                <a:latin typeface="+mn-lt"/>
                <a:ea typeface="+mn-ea"/>
                <a:cs typeface="+mn-cs"/>
              </a:rPr>
              <a:t>, we filter out all the stores to newly allocated memory regions within an operation, and exclude them from likely-linearization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31</a:t>
            </a:fld>
            <a:endParaRPr lang="en-US"/>
          </a:p>
        </p:txBody>
      </p:sp>
    </p:spTree>
    <p:extLst>
      <p:ext uri="{BB962C8B-B14F-4D97-AF65-F5344CB8AC3E}">
        <p14:creationId xmlns:p14="http://schemas.microsoft.com/office/powerpoint/2010/main" val="1731658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are moving to the evaluation.</a:t>
            </a:r>
          </a:p>
        </p:txBody>
      </p:sp>
      <p:sp>
        <p:nvSpPr>
          <p:cNvPr id="4" name="Slide Number Placeholder 3"/>
          <p:cNvSpPr>
            <a:spLocks noGrp="1"/>
          </p:cNvSpPr>
          <p:nvPr>
            <p:ph type="sldNum" sz="quarter" idx="5"/>
          </p:nvPr>
        </p:nvSpPr>
        <p:spPr/>
        <p:txBody>
          <a:bodyPr/>
          <a:lstStyle/>
          <a:p>
            <a:fld id="{A7B6A20E-E93F-41B6-ADC2-0C189BB608EC}" type="slidenum">
              <a:rPr lang="en-US" smtClean="0"/>
              <a:t>32</a:t>
            </a:fld>
            <a:endParaRPr lang="en-US"/>
          </a:p>
        </p:txBody>
      </p:sp>
    </p:spTree>
    <p:extLst>
      <p:ext uri="{BB962C8B-B14F-4D97-AF65-F5344CB8AC3E}">
        <p14:creationId xmlns:p14="http://schemas.microsoft.com/office/powerpoint/2010/main" val="2058661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evaluation, we tested </a:t>
            </a:r>
            <a:r>
              <a:rPr lang="en-US" sz="1200" dirty="0">
                <a:sym typeface="Wingdings" pitchFamily="2" charset="2"/>
              </a:rPr>
              <a:t>13 concurrent NVM data structures.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The data structures are diverse.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The types include: Array, queue, linked list, skip list,, </a:t>
            </a:r>
            <a:r>
              <a:rPr lang="en-US" sz="1200" dirty="0" err="1">
                <a:sym typeface="Wingdings" pitchFamily="2" charset="2"/>
              </a:rPr>
              <a:t>hashtable</a:t>
            </a:r>
            <a:r>
              <a:rPr lang="en-US" sz="1200" dirty="0">
                <a:sym typeface="Wingdings" pitchFamily="2" charset="2"/>
              </a:rPr>
              <a:t>, radix tree, </a:t>
            </a:r>
            <a:r>
              <a:rPr lang="en-US" sz="1200" dirty="0" err="1">
                <a:sym typeface="Wingdings" pitchFamily="2" charset="2"/>
              </a:rPr>
              <a:t>B+tree</a:t>
            </a:r>
            <a:r>
              <a:rPr lang="en-US" sz="1200" dirty="0">
                <a:sym typeface="Wingdings" pitchFamily="2" charset="2"/>
              </a:rPr>
              <a:t> and </a:t>
            </a:r>
            <a:r>
              <a:rPr lang="en-US" sz="1200" dirty="0" err="1">
                <a:sym typeface="Wingdings" pitchFamily="2" charset="2"/>
              </a:rPr>
              <a:t>trie</a:t>
            </a:r>
            <a:r>
              <a:rPr lang="en-US" sz="1200" dirty="0">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All tested data structures </a:t>
            </a:r>
            <a:r>
              <a:rPr lang="en-US" sz="1200" kern="1200" dirty="0">
                <a:solidFill>
                  <a:schemeClr val="tx1"/>
                </a:solidFill>
                <a:effectLst/>
                <a:latin typeface="+mn-lt"/>
                <a:ea typeface="+mn-ea"/>
                <a:cs typeface="+mn-cs"/>
              </a:rPr>
              <a:t>are highly-optimized and use application-specific crash consistency mechanisms.</a:t>
            </a:r>
            <a:endParaRPr lang="en-US" sz="12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The persistence implementation includes both Low-level persistence primitives and High-level persistence transactions. The concurrency implementation includes both lock-based and lock-free.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We ran each experiment with 1000 operations generated by AFL++ </a:t>
            </a:r>
            <a:r>
              <a:rPr lang="en-US" sz="1200" dirty="0" err="1">
                <a:sym typeface="Wingdings" pitchFamily="2" charset="2"/>
              </a:rPr>
              <a:t>fuzzer</a:t>
            </a:r>
            <a:r>
              <a:rPr lang="en-US" sz="1200" dirty="0">
                <a:sym typeface="Wingdings" pitchFamily="2" charset="2"/>
              </a:rPr>
              <a:t>.</a:t>
            </a:r>
          </a:p>
          <a:p>
            <a:endParaRPr lang="en-US" dirty="0"/>
          </a:p>
          <a:p>
            <a:endParaRPr lang="en-US" dirty="0"/>
          </a:p>
          <a:p>
            <a:r>
              <a:rPr lang="en-US" dirty="0"/>
              <a:t>The evaluation aim to answer the following questions: </a:t>
            </a:r>
          </a:p>
          <a:p>
            <a:r>
              <a:rPr lang="en-US" dirty="0"/>
              <a:t>Can </a:t>
            </a:r>
            <a:r>
              <a:rPr lang="en-US" dirty="0" err="1"/>
              <a:t>Durinn</a:t>
            </a:r>
            <a:r>
              <a:rPr lang="en-US" dirty="0"/>
              <a:t> detect new bugs?</a:t>
            </a:r>
          </a:p>
          <a:p>
            <a:r>
              <a:rPr lang="en-US" dirty="0"/>
              <a:t>How effective and sound is </a:t>
            </a:r>
            <a:r>
              <a:rPr lang="en-US" dirty="0" err="1"/>
              <a:t>Durinn’s</a:t>
            </a:r>
            <a:r>
              <a:rPr lang="en-US" dirty="0"/>
              <a:t> likely-linearization point technique?</a:t>
            </a:r>
          </a:p>
          <a:p>
            <a:r>
              <a:rPr lang="en-US" dirty="0"/>
              <a:t>Does </a:t>
            </a:r>
            <a:r>
              <a:rPr lang="en-US" dirty="0" err="1"/>
              <a:t>Durinn</a:t>
            </a:r>
            <a:r>
              <a:rPr lang="en-US" dirty="0"/>
              <a:t> outperform the state-of-the-art?</a:t>
            </a:r>
          </a:p>
          <a:p>
            <a:endParaRPr lang="en-US" dirty="0"/>
          </a:p>
          <a:p>
            <a:r>
              <a:rPr lang="en-US" dirty="0"/>
              <a:t>We are going answer those there questions one by one in the next three slides.</a:t>
            </a:r>
          </a:p>
          <a:p>
            <a:endParaRPr lang="en-US" dirty="0"/>
          </a:p>
          <a:p>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33</a:t>
            </a:fld>
            <a:endParaRPr lang="en-US"/>
          </a:p>
        </p:txBody>
      </p:sp>
    </p:spTree>
    <p:extLst>
      <p:ext uri="{BB962C8B-B14F-4D97-AF65-F5344CB8AC3E}">
        <p14:creationId xmlns:p14="http://schemas.microsoft.com/office/powerpoint/2010/main" val="3464906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The first question: Can </a:t>
            </a:r>
            <a:r>
              <a:rPr lang="en-US" dirty="0" err="1"/>
              <a:t>Durinn</a:t>
            </a:r>
            <a:r>
              <a:rPr lang="en-US" dirty="0"/>
              <a:t> detect new bugs?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In total we detected 27 bugs from 12 data structures.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15 bugs are new bugs.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7 new bugs have been confirmed by the developers.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There are 10 DL1 bugs, 7 DL2 bugs, 10 DL3 bugs.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We also report the code location, description of each bug, impact of each bug and fix strategy of each bug.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34</a:t>
            </a:fld>
            <a:endParaRPr lang="en-US"/>
          </a:p>
        </p:txBody>
      </p:sp>
    </p:spTree>
    <p:extLst>
      <p:ext uri="{BB962C8B-B14F-4D97-AF65-F5344CB8AC3E}">
        <p14:creationId xmlns:p14="http://schemas.microsoft.com/office/powerpoint/2010/main" val="332723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second question: </a:t>
            </a:r>
            <a:r>
              <a:rPr lang="en-US" dirty="0"/>
              <a:t>How effective and sound is </a:t>
            </a:r>
            <a:r>
              <a:rPr lang="en-US" dirty="0" err="1"/>
              <a:t>Durinn’s</a:t>
            </a:r>
            <a:r>
              <a:rPr lang="en-US" dirty="0"/>
              <a:t> likely-linearization point technique?</a:t>
            </a:r>
            <a:endParaRPr lang="en-US" altLang="zh-CN" dirty="0"/>
          </a:p>
          <a:p>
            <a:endParaRPr lang="en-US" altLang="zh-CN" dirty="0"/>
          </a:p>
          <a:p>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inferred</a:t>
            </a:r>
            <a:r>
              <a:rPr lang="zh-CN" altLang="en-US" dirty="0"/>
              <a:t> </a:t>
            </a:r>
            <a:r>
              <a:rPr lang="en-US" sz="1200" dirty="0"/>
              <a:t>Likely-Linearization Point</a:t>
            </a:r>
            <a:r>
              <a:rPr lang="en-US" altLang="zh-CN" sz="1200" dirty="0"/>
              <a:t>s</a:t>
            </a:r>
            <a:r>
              <a:rPr lang="zh-CN" altLang="en-US" sz="1200" dirty="0"/>
              <a:t> </a:t>
            </a:r>
            <a:r>
              <a:rPr lang="en-US" altLang="zh-CN" sz="1200" dirty="0"/>
              <a:t>determines</a:t>
            </a:r>
            <a:r>
              <a:rPr lang="zh-CN" altLang="en-US" sz="1200" dirty="0"/>
              <a:t> </a:t>
            </a:r>
            <a:r>
              <a:rPr lang="en-US" altLang="zh-CN" sz="1200" dirty="0"/>
              <a:t>the</a:t>
            </a:r>
            <a:r>
              <a:rPr lang="zh-CN" altLang="en-US" sz="1200" dirty="0"/>
              <a:t> </a:t>
            </a:r>
            <a:r>
              <a:rPr lang="en-US" altLang="zh-CN" sz="1200" dirty="0"/>
              <a:t>number</a:t>
            </a:r>
            <a:r>
              <a:rPr lang="zh-CN" altLang="en-US" sz="1200" dirty="0"/>
              <a:t> </a:t>
            </a:r>
            <a:r>
              <a:rPr lang="en-US" altLang="zh-CN" sz="1200" dirty="0"/>
              <a:t>the</a:t>
            </a:r>
            <a:r>
              <a:rPr lang="zh-CN" altLang="en-US" sz="1200" dirty="0"/>
              <a:t> </a:t>
            </a:r>
            <a:r>
              <a:rPr lang="en-US" altLang="zh-CN" sz="1200" dirty="0"/>
              <a:t>tests.</a:t>
            </a:r>
          </a:p>
          <a:p>
            <a:r>
              <a:rPr lang="en-US" altLang="zh-CN" sz="1200" dirty="0"/>
              <a:t>More</a:t>
            </a:r>
            <a:r>
              <a:rPr lang="zh-CN" altLang="en-US" sz="1200" dirty="0"/>
              <a:t> </a:t>
            </a:r>
            <a:r>
              <a:rPr lang="en-US" sz="1200" dirty="0"/>
              <a:t>Likely-Linearization Point</a:t>
            </a:r>
            <a:r>
              <a:rPr lang="en-US" altLang="zh-CN" sz="1200" dirty="0"/>
              <a:t>s</a:t>
            </a:r>
            <a:r>
              <a:rPr lang="zh-CN" altLang="en-US" sz="1200" dirty="0"/>
              <a:t> </a:t>
            </a:r>
            <a:r>
              <a:rPr lang="en-US" altLang="zh-CN" sz="1200" dirty="0"/>
              <a:t>leads</a:t>
            </a:r>
            <a:r>
              <a:rPr lang="zh-CN" altLang="en-US" sz="1200" dirty="0"/>
              <a:t> </a:t>
            </a:r>
            <a:r>
              <a:rPr lang="en-US" altLang="zh-CN" sz="1200" dirty="0"/>
              <a:t>to</a:t>
            </a:r>
            <a:r>
              <a:rPr lang="zh-CN" altLang="en-US" sz="1200" dirty="0"/>
              <a:t> </a:t>
            </a:r>
            <a:r>
              <a:rPr lang="en-US" altLang="zh-CN" sz="1200" dirty="0"/>
              <a:t>more</a:t>
            </a:r>
            <a:r>
              <a:rPr lang="zh-CN" altLang="en-US" sz="1200" dirty="0"/>
              <a:t> </a:t>
            </a:r>
            <a:r>
              <a:rPr lang="en-US" altLang="zh-CN" sz="1200" dirty="0"/>
              <a:t>tests.</a:t>
            </a:r>
            <a:r>
              <a:rPr lang="zh-CN" altLang="en-US" sz="1200" dirty="0"/>
              <a:t> </a:t>
            </a:r>
            <a:r>
              <a:rPr lang="en-US" altLang="zh-CN" sz="1200" dirty="0"/>
              <a:t>Any</a:t>
            </a:r>
            <a:r>
              <a:rPr lang="zh-CN" altLang="en-US" sz="1200" dirty="0"/>
              <a:t> </a:t>
            </a:r>
            <a:r>
              <a:rPr lang="en-US" altLang="zh-CN" sz="1200" dirty="0"/>
              <a:t>miss</a:t>
            </a:r>
            <a:r>
              <a:rPr lang="zh-CN" altLang="en-US" sz="1200" dirty="0"/>
              <a:t> </a:t>
            </a:r>
            <a:r>
              <a:rPr lang="en-US" altLang="zh-CN" sz="1200" dirty="0"/>
              <a:t>of</a:t>
            </a:r>
            <a:r>
              <a:rPr lang="zh-CN" altLang="en-US" sz="1200" dirty="0"/>
              <a:t> </a:t>
            </a:r>
            <a:r>
              <a:rPr lang="en-US" altLang="zh-CN" sz="1200" dirty="0"/>
              <a:t>a</a:t>
            </a:r>
            <a:r>
              <a:rPr lang="zh-CN" altLang="en-US" sz="1200" dirty="0"/>
              <a:t> </a:t>
            </a:r>
            <a:r>
              <a:rPr lang="en-US" altLang="zh-CN" sz="1200" dirty="0"/>
              <a:t>true</a:t>
            </a:r>
            <a:r>
              <a:rPr lang="zh-CN" altLang="en-US" sz="1200" dirty="0"/>
              <a:t> </a:t>
            </a:r>
            <a:r>
              <a:rPr lang="en-US" sz="1200" dirty="0"/>
              <a:t>Likely-Linearization Point</a:t>
            </a:r>
            <a:r>
              <a:rPr lang="zh-CN" altLang="en-US" sz="1200" dirty="0"/>
              <a:t> </a:t>
            </a:r>
            <a:r>
              <a:rPr lang="en-US" altLang="zh-CN" sz="1200" dirty="0"/>
              <a:t>may</a:t>
            </a:r>
            <a:r>
              <a:rPr lang="zh-CN" altLang="en-US" sz="1200" dirty="0"/>
              <a:t> </a:t>
            </a:r>
            <a:r>
              <a:rPr lang="en-US" altLang="zh-CN" sz="1200" dirty="0"/>
              <a:t>lead</a:t>
            </a:r>
            <a:r>
              <a:rPr lang="zh-CN" altLang="en-US" sz="1200" dirty="0"/>
              <a:t> </a:t>
            </a:r>
            <a:r>
              <a:rPr lang="en-US" altLang="zh-CN" sz="1200" dirty="0"/>
              <a:t>to</a:t>
            </a:r>
            <a:r>
              <a:rPr lang="zh-CN" altLang="en-US" sz="1200" dirty="0"/>
              <a:t> </a:t>
            </a:r>
            <a:r>
              <a:rPr lang="en-US" altLang="zh-CN" sz="1200" dirty="0"/>
              <a:t>missing</a:t>
            </a:r>
            <a:r>
              <a:rPr lang="zh-CN" altLang="en-US" sz="1200" dirty="0"/>
              <a:t> </a:t>
            </a:r>
            <a:r>
              <a:rPr lang="en-US" altLang="zh-CN" sz="1200" dirty="0"/>
              <a:t>a</a:t>
            </a:r>
            <a:r>
              <a:rPr lang="zh-CN" altLang="en-US" sz="1200" dirty="0"/>
              <a:t> </a:t>
            </a:r>
            <a:r>
              <a:rPr lang="en-US" altLang="zh-CN" sz="1200" dirty="0"/>
              <a:t>bug.</a:t>
            </a:r>
            <a:endParaRPr lang="en-US" dirty="0"/>
          </a:p>
          <a:p>
            <a:r>
              <a:rPr lang="en-US" dirty="0"/>
              <a:t>To test the </a:t>
            </a:r>
            <a:r>
              <a:rPr lang="en-US" sz="1200" dirty="0"/>
              <a:t>Effectiveness and soundness of our Likely-Linearization Point Inference, </a:t>
            </a:r>
            <a:r>
              <a:rPr lang="en-US" dirty="0"/>
              <a:t>We performed a detailed case study in which we manually analyzed the true LPs for comparison.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Manual LP identification is expensive, so we use a </a:t>
            </a:r>
            <a:r>
              <a:rPr lang="en-US" dirty="0" err="1"/>
              <a:t>hashtable</a:t>
            </a:r>
            <a:r>
              <a:rPr lang="en-US" dirty="0"/>
              <a:t> and a </a:t>
            </a:r>
            <a:r>
              <a:rPr lang="en-US" dirty="0" err="1"/>
              <a:t>B+tree</a:t>
            </a:r>
            <a:r>
              <a:rPr lang="en-US" dirty="0"/>
              <a:t> for the case study. </a:t>
            </a:r>
            <a:r>
              <a:rPr lang="en-US" sz="1200" kern="1200" dirty="0">
                <a:solidFill>
                  <a:schemeClr val="tx1"/>
                </a:solidFill>
                <a:effectLst/>
                <a:latin typeface="+mn-lt"/>
                <a:ea typeface="+mn-ea"/>
                <a:cs typeface="+mn-cs"/>
              </a:rPr>
              <a:t>They both use lock-based concurrency control in which the store instructions serving as LPs are not explicit. They are non-trivial concurrent data structures including balancing operations such as rehashing and node split/merge operations.</a:t>
            </a:r>
            <a:endParaRPr lang="en-US" dirty="0"/>
          </a:p>
          <a:p>
            <a:endParaRPr lang="en-US" dirty="0"/>
          </a:p>
          <a:p>
            <a:r>
              <a:rPr lang="en-US" dirty="0"/>
              <a:t>The first bar is the baseline, which is the total stores in the trace.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a:t>
            </a:r>
            <a:r>
              <a:rPr lang="en-US" altLang="zh-CN" dirty="0"/>
              <a:t>bar</a:t>
            </a:r>
            <a:r>
              <a:rPr lang="zh-CN" altLang="en-US" dirty="0"/>
              <a:t> </a:t>
            </a:r>
            <a:r>
              <a:rPr lang="en-US" dirty="0"/>
              <a:t>represent</a:t>
            </a:r>
            <a:r>
              <a:rPr lang="en-US" altLang="zh-CN" dirty="0"/>
              <a:t>s</a:t>
            </a:r>
            <a:r>
              <a:rPr lang="en-US" dirty="0"/>
              <a:t> the number of likely-</a:t>
            </a:r>
            <a:r>
              <a:rPr lang="en-US" sz="1200" dirty="0"/>
              <a:t>Linearization Point</a:t>
            </a:r>
            <a:r>
              <a:rPr lang="en-US" altLang="zh-CN" sz="1200" dirty="0"/>
              <a:t>s</a:t>
            </a:r>
            <a:r>
              <a:rPr lang="en-US" dirty="0"/>
              <a:t> when only Guarded-Protection </a:t>
            </a:r>
            <a:r>
              <a:rPr lang="en-US" altLang="zh-CN" dirty="0"/>
              <a:t>is</a:t>
            </a:r>
            <a:r>
              <a:rPr lang="zh-CN" altLang="en-US" dirty="0"/>
              <a:t> </a:t>
            </a:r>
            <a:r>
              <a:rPr lang="en-US" altLang="zh-CN" dirty="0"/>
              <a:t>used.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bar represent</a:t>
            </a:r>
            <a:r>
              <a:rPr lang="en-US" altLang="zh-CN" dirty="0"/>
              <a:t>s</a:t>
            </a:r>
            <a:r>
              <a:rPr lang="en-US" dirty="0"/>
              <a:t> the number of likely-</a:t>
            </a:r>
            <a:r>
              <a:rPr lang="en-US" sz="1200" dirty="0"/>
              <a:t>Linearization Point</a:t>
            </a:r>
            <a:r>
              <a:rPr lang="en-US" altLang="zh-CN" sz="1200" dirty="0"/>
              <a:t>s</a:t>
            </a:r>
            <a:r>
              <a:rPr lang="en-US" dirty="0"/>
              <a:t> when only Publish-after-Initialization is 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altLang="zh-CN" dirty="0"/>
              <a:t>fourth</a:t>
            </a:r>
            <a:r>
              <a:rPr lang="en-US" dirty="0"/>
              <a:t> bar shows the number of likely-</a:t>
            </a:r>
            <a:r>
              <a:rPr lang="en-US" sz="1200" dirty="0"/>
              <a:t>Linearization Point</a:t>
            </a:r>
            <a:r>
              <a:rPr lang="en-US" altLang="zh-CN" sz="1200" dirty="0"/>
              <a:t>s</a:t>
            </a:r>
            <a:r>
              <a:rPr lang="en-US" dirty="0"/>
              <a:t> of </a:t>
            </a:r>
            <a:r>
              <a:rPr lang="en-US" dirty="0" err="1"/>
              <a:t>Durinn</a:t>
            </a:r>
            <a:r>
              <a:rPr lang="en-US" dirty="0"/>
              <a:t> where both are considered.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bar is the number of </a:t>
            </a:r>
            <a:r>
              <a:rPr lang="en-US" sz="1200" dirty="0"/>
              <a:t>Linearization Point</a:t>
            </a:r>
            <a:r>
              <a:rPr lang="en-US" altLang="zh-CN" sz="1200" dirty="0"/>
              <a:t>s</a:t>
            </a:r>
            <a:r>
              <a:rPr lang="en-US" dirty="0"/>
              <a:t> from our manual source code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 shows that </a:t>
            </a:r>
            <a:r>
              <a:rPr lang="en-US" dirty="0" err="1"/>
              <a:t>Durinn</a:t>
            </a:r>
            <a:r>
              <a:rPr lang="en-US" dirty="0"/>
              <a:t> effectively reduces the number of likely-</a:t>
            </a:r>
            <a:r>
              <a:rPr lang="en-US" sz="1200" dirty="0"/>
              <a:t>Linearization Point</a:t>
            </a:r>
            <a:r>
              <a:rPr lang="en-US" altLang="zh-CN" sz="1200" dirty="0"/>
              <a:t>s</a:t>
            </a:r>
            <a:r>
              <a:rPr lang="en-US" dirty="0"/>
              <a:t> using two heuristics.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Durinn</a:t>
            </a:r>
            <a:r>
              <a:rPr lang="en-US" sz="1200" dirty="0"/>
              <a:t> only tests 35% and 82% of Total Stores.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number of likely-</a:t>
            </a:r>
            <a:r>
              <a:rPr lang="en-US" sz="1200" dirty="0"/>
              <a:t>Linearization Point</a:t>
            </a:r>
            <a:r>
              <a:rPr lang="en-US" altLang="zh-CN" sz="1200" dirty="0"/>
              <a:t>s</a:t>
            </a:r>
            <a:r>
              <a:rPr lang="en-US" sz="1200" kern="1200" dirty="0">
                <a:solidFill>
                  <a:schemeClr val="tx1"/>
                </a:solidFill>
                <a:effectLst/>
                <a:latin typeface="+mn-lt"/>
                <a:ea typeface="+mn-ea"/>
                <a:cs typeface="+mn-cs"/>
              </a:rPr>
              <a:t> inferred by </a:t>
            </a: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is twice as the number of manually-identified </a:t>
            </a:r>
            <a:r>
              <a:rPr lang="en-US" sz="1200" dirty="0"/>
              <a:t>Linearization Point</a:t>
            </a:r>
            <a:r>
              <a:rPr lang="en-US" altLang="zh-CN" sz="1200" dirty="0"/>
              <a:t>s</a:t>
            </a:r>
            <a:r>
              <a:rPr lang="en-US" sz="1200" kern="1200" dirty="0">
                <a:solidFill>
                  <a:schemeClr val="tx1"/>
                </a:solidFill>
                <a:effectLst/>
                <a:latin typeface="+mn-lt"/>
                <a:ea typeface="+mn-ea"/>
                <a:cs typeface="+mn-cs"/>
              </a:rPr>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our likely-</a:t>
            </a:r>
            <a:r>
              <a:rPr lang="en-US" sz="1200" dirty="0"/>
              <a:t>Linearization Point</a:t>
            </a:r>
            <a:r>
              <a:rPr lang="en-US" altLang="zh-CN" sz="1200" dirty="0"/>
              <a:t>s</a:t>
            </a:r>
            <a:r>
              <a:rPr lang="en-US" sz="1200" kern="1200" dirty="0">
                <a:solidFill>
                  <a:schemeClr val="tx1"/>
                </a:solidFill>
                <a:effectLst/>
                <a:latin typeface="+mn-lt"/>
                <a:ea typeface="+mn-ea"/>
                <a:cs typeface="+mn-cs"/>
              </a:rPr>
              <a:t> inference did not miss true </a:t>
            </a:r>
            <a:r>
              <a:rPr lang="en-US" sz="1200" dirty="0"/>
              <a:t>Linearization Point</a:t>
            </a:r>
            <a:r>
              <a:rPr lang="en-US" altLang="zh-CN" sz="1200" dirty="0"/>
              <a:t>s</a:t>
            </a:r>
            <a:r>
              <a:rPr lang="en-US" sz="1200" kern="1200" dirty="0">
                <a:solidFill>
                  <a:schemeClr val="tx1"/>
                </a:solidFill>
                <a:effectLst/>
                <a:latin typeface="+mn-lt"/>
                <a:ea typeface="+mn-ea"/>
                <a:cs typeface="+mn-cs"/>
              </a:rPr>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35</a:t>
            </a:fld>
            <a:endParaRPr lang="en-US"/>
          </a:p>
        </p:txBody>
      </p:sp>
    </p:spTree>
    <p:extLst>
      <p:ext uri="{BB962C8B-B14F-4D97-AF65-F5344CB8AC3E}">
        <p14:creationId xmlns:p14="http://schemas.microsoft.com/office/powerpoint/2010/main" val="8456260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third question: </a:t>
            </a:r>
            <a:r>
              <a:rPr lang="en-US" dirty="0"/>
              <a:t>Does </a:t>
            </a:r>
            <a:r>
              <a:rPr lang="en-US" dirty="0" err="1"/>
              <a:t>Durinn</a:t>
            </a:r>
            <a:r>
              <a:rPr lang="en-US" dirty="0"/>
              <a:t> outperform the state-of-the-art?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 am going to present the detailed comparison with Witcher, the state-of-the-art NVM crash consistency bug detector.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detected all the bugs detected by Witcher in the common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Beyond them, </a:t>
            </a: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reports 10 DL3 bugs that Witcher missed.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because that </a:t>
            </a:r>
            <a:r>
              <a:rPr lang="en-US" sz="1200" dirty="0" err="1">
                <a:sym typeface="Wingdings" pitchFamily="2" charset="2"/>
              </a:rPr>
              <a:t>Durinn</a:t>
            </a:r>
            <a:r>
              <a:rPr lang="en-US" sz="1200" dirty="0">
                <a:sym typeface="Wingdings" pitchFamily="2" charset="2"/>
              </a:rPr>
              <a:t> reduces the test space of thread interleave while Witcher doesn’t.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compare the number of tests performed by </a:t>
            </a: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Yat</a:t>
            </a:r>
            <a:r>
              <a:rPr lang="en-US" sz="1200" kern="1200" dirty="0">
                <a:solidFill>
                  <a:schemeClr val="tx1"/>
                </a:solidFill>
                <a:effectLst/>
                <a:latin typeface="+mn-lt"/>
                <a:ea typeface="+mn-ea"/>
                <a:cs typeface="+mn-cs"/>
              </a:rPr>
              <a:t>, and Witcher over the same 1000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x-axis is the number of operations, the y-axis is the number of tests.</a:t>
            </a:r>
          </a:p>
          <a:p>
            <a:r>
              <a:rPr lang="en-US" sz="1200" kern="1200" dirty="0" err="1">
                <a:solidFill>
                  <a:schemeClr val="tx1"/>
                </a:solidFill>
                <a:effectLst/>
                <a:latin typeface="+mn-lt"/>
                <a:ea typeface="+mn-ea"/>
                <a:cs typeface="+mn-cs"/>
              </a:rPr>
              <a:t>Yat</a:t>
            </a:r>
            <a:r>
              <a:rPr lang="en-US" sz="1200" kern="1200" dirty="0">
                <a:solidFill>
                  <a:schemeClr val="tx1"/>
                </a:solidFill>
                <a:effectLst/>
                <a:latin typeface="+mn-lt"/>
                <a:ea typeface="+mn-ea"/>
                <a:cs typeface="+mn-cs"/>
              </a:rPr>
              <a:t> is an exhaustive testing tool, so the test space explodes within the first ten operations. Witcher performs several times more tests than </a:t>
            </a:r>
            <a:r>
              <a:rPr lang="en-US" sz="1200" kern="1200" dirty="0" err="1">
                <a:solidFill>
                  <a:schemeClr val="tx1"/>
                </a:solidFill>
                <a:effectLst/>
                <a:latin typeface="+mn-lt"/>
                <a:ea typeface="+mn-ea"/>
                <a:cs typeface="+mn-cs"/>
              </a:rPr>
              <a:t>Durinn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because that </a:t>
            </a:r>
            <a:r>
              <a:rPr lang="en-US" b="0" dirty="0"/>
              <a:t>Witcher has to test every NVM accesses to explores all possible behaviors of each operation</a:t>
            </a:r>
            <a:r>
              <a:rPr lang="en-US" altLang="zh-CN" b="0" dirty="0"/>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While</a:t>
            </a:r>
            <a:r>
              <a:rPr lang="zh-CN" altLang="en-US" sz="1200" dirty="0"/>
              <a:t> </a:t>
            </a:r>
            <a:r>
              <a:rPr lang="en-US" sz="1200" dirty="0" err="1"/>
              <a:t>Durinn</a:t>
            </a:r>
            <a:r>
              <a:rPr lang="en-US" sz="1200" dirty="0"/>
              <a:t> only </a:t>
            </a:r>
            <a:r>
              <a:rPr lang="en-US" sz="1200" dirty="0" err="1"/>
              <a:t>adversarially</a:t>
            </a:r>
            <a:r>
              <a:rPr lang="en-US" sz="1200" dirty="0"/>
              <a:t> tests worst-case scenarios based on </a:t>
            </a:r>
            <a:r>
              <a:rPr lang="en-US" altLang="zh-CN" sz="1200" dirty="0"/>
              <a:t>Durable</a:t>
            </a:r>
            <a:r>
              <a:rPr lang="zh-CN" altLang="en-US" sz="1200" dirty="0"/>
              <a:t> </a:t>
            </a:r>
            <a:r>
              <a:rPr lang="en-US" altLang="zh-CN" sz="1200" dirty="0"/>
              <a:t>Linearizability.</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B6A20E-E93F-41B6-ADC2-0C189BB608EC}" type="slidenum">
              <a:rPr lang="en-US" smtClean="0"/>
              <a:t>36</a:t>
            </a:fld>
            <a:endParaRPr lang="en-US"/>
          </a:p>
        </p:txBody>
      </p:sp>
    </p:spTree>
    <p:extLst>
      <p:ext uri="{BB962C8B-B14F-4D97-AF65-F5344CB8AC3E}">
        <p14:creationId xmlns:p14="http://schemas.microsoft.com/office/powerpoint/2010/main" val="610867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presented the two works in the dissertation.</a:t>
            </a:r>
          </a:p>
          <a:p>
            <a:r>
              <a:rPr lang="en-US" dirty="0"/>
              <a:t>Now, we are going the present the conclusion and future work of this dissertation.</a:t>
            </a:r>
          </a:p>
        </p:txBody>
      </p:sp>
      <p:sp>
        <p:nvSpPr>
          <p:cNvPr id="4" name="Slide Number Placeholder 3"/>
          <p:cNvSpPr>
            <a:spLocks noGrp="1"/>
          </p:cNvSpPr>
          <p:nvPr>
            <p:ph type="sldNum" sz="quarter" idx="5"/>
          </p:nvPr>
        </p:nvSpPr>
        <p:spPr/>
        <p:txBody>
          <a:bodyPr/>
          <a:lstStyle/>
          <a:p>
            <a:fld id="{A7B6A20E-E93F-41B6-ADC2-0C189BB608EC}" type="slidenum">
              <a:rPr lang="en-US" smtClean="0"/>
              <a:t>37</a:t>
            </a:fld>
            <a:endParaRPr lang="en-US"/>
          </a:p>
        </p:txBody>
      </p:sp>
    </p:spTree>
    <p:extLst>
      <p:ext uri="{BB962C8B-B14F-4D97-AF65-F5344CB8AC3E}">
        <p14:creationId xmlns:p14="http://schemas.microsoft.com/office/powerpoint/2010/main" val="2626177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Let’s conclude the talk.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The problem statement of this dissertation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How can one effectively detect application-specific NVM bugs?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Our thesis is:</a:t>
            </a:r>
          </a:p>
          <a:p>
            <a:r>
              <a:rPr lang="en-US" altLang="zh-CN" sz="1200" i="0" dirty="0">
                <a:sym typeface="Wingdings" pitchFamily="2" charset="2"/>
              </a:rPr>
              <a:t>We</a:t>
            </a:r>
            <a:r>
              <a:rPr lang="zh-CN" altLang="en-US" sz="1200" i="0" dirty="0">
                <a:sym typeface="Wingdings" pitchFamily="2" charset="2"/>
              </a:rPr>
              <a:t> </a:t>
            </a:r>
            <a:r>
              <a:rPr lang="en-US" altLang="zh-CN" sz="1200" i="0" dirty="0">
                <a:sym typeface="Wingdings" pitchFamily="2" charset="2"/>
              </a:rPr>
              <a:t>can</a:t>
            </a:r>
            <a:r>
              <a:rPr lang="zh-CN" altLang="en-US" sz="1200" i="0" dirty="0">
                <a:sym typeface="Wingdings" pitchFamily="2" charset="2"/>
              </a:rPr>
              <a:t> </a:t>
            </a:r>
            <a:r>
              <a:rPr lang="en-US" altLang="zh-CN" sz="1200" i="0" dirty="0">
                <a:sym typeface="Wingdings" pitchFamily="2" charset="2"/>
              </a:rPr>
              <a:t>d</a:t>
            </a:r>
            <a:r>
              <a:rPr lang="en-US" sz="1200" i="0" dirty="0">
                <a:sym typeface="Wingdings" pitchFamily="2" charset="2"/>
              </a:rPr>
              <a:t>etect </a:t>
            </a:r>
            <a:r>
              <a:rPr lang="en-US" altLang="zh-CN" sz="1200" i="0" dirty="0">
                <a:sym typeface="Wingdings" pitchFamily="2" charset="2"/>
              </a:rPr>
              <a:t>a</a:t>
            </a:r>
            <a:r>
              <a:rPr lang="en-US" sz="1200" i="0" dirty="0">
                <a:sym typeface="Wingdings" pitchFamily="2" charset="2"/>
              </a:rPr>
              <a:t>pplication-specific </a:t>
            </a:r>
            <a:r>
              <a:rPr lang="en-US" altLang="zh-CN" sz="1200" i="0" dirty="0">
                <a:sym typeface="Wingdings" pitchFamily="2" charset="2"/>
              </a:rPr>
              <a:t>NVM</a:t>
            </a:r>
            <a:r>
              <a:rPr lang="en-US" sz="1200" i="0" dirty="0">
                <a:sym typeface="Wingdings" pitchFamily="2" charset="2"/>
              </a:rPr>
              <a:t> bugs</a:t>
            </a:r>
            <a:r>
              <a:rPr lang="zh-CN" altLang="en-US" sz="1200" i="0" dirty="0">
                <a:sym typeface="Wingdings" pitchFamily="2" charset="2"/>
              </a:rPr>
              <a:t> </a:t>
            </a:r>
            <a:r>
              <a:rPr lang="en-US" altLang="zh-CN" sz="1200" i="0" dirty="0">
                <a:sym typeface="Wingdings" pitchFamily="2" charset="2"/>
              </a:rPr>
              <a:t>in</a:t>
            </a:r>
            <a:r>
              <a:rPr lang="zh-CN" altLang="en-US" sz="1200" i="0" dirty="0">
                <a:sym typeface="Wingdings" pitchFamily="2" charset="2"/>
              </a:rPr>
              <a:t> </a:t>
            </a:r>
            <a:r>
              <a:rPr lang="en-US" altLang="zh-CN" sz="1200" i="0" dirty="0">
                <a:sym typeface="Wingdings" pitchFamily="2" charset="2"/>
              </a:rPr>
              <a:t>a</a:t>
            </a:r>
            <a:r>
              <a:rPr lang="zh-CN" altLang="en-US" sz="1200" i="0" dirty="0">
                <a:sym typeface="Wingdings" pitchFamily="2" charset="2"/>
              </a:rPr>
              <a:t> </a:t>
            </a:r>
            <a:r>
              <a:rPr lang="en-US" altLang="zh-CN" sz="1200" i="0" dirty="0">
                <a:sym typeface="Wingdings" pitchFamily="2" charset="2"/>
              </a:rPr>
              <a:t>scalable</a:t>
            </a:r>
            <a:r>
              <a:rPr lang="zh-CN" altLang="en-US" sz="1200" i="0" dirty="0">
                <a:sym typeface="Wingdings" pitchFamily="2" charset="2"/>
              </a:rPr>
              <a:t> </a:t>
            </a:r>
            <a:r>
              <a:rPr lang="en-US" altLang="zh-CN" sz="1200" i="0" dirty="0">
                <a:sym typeface="Wingdings" pitchFamily="2" charset="2"/>
              </a:rPr>
              <a:t>and</a:t>
            </a:r>
            <a:r>
              <a:rPr lang="zh-CN" altLang="en-US" sz="1200" i="0" dirty="0">
                <a:sym typeface="Wingdings" pitchFamily="2" charset="2"/>
              </a:rPr>
              <a:t> </a:t>
            </a:r>
            <a:r>
              <a:rPr lang="en-US" altLang="zh-CN" sz="1200" i="0" dirty="0">
                <a:sym typeface="Wingdings" pitchFamily="2" charset="2"/>
              </a:rPr>
              <a:t>automatic</a:t>
            </a:r>
            <a:r>
              <a:rPr lang="zh-CN" altLang="en-US" sz="1200" i="0" dirty="0">
                <a:sym typeface="Wingdings" pitchFamily="2" charset="2"/>
              </a:rPr>
              <a:t> </a:t>
            </a:r>
            <a:r>
              <a:rPr lang="en-US" altLang="zh-CN" sz="1200" i="0" dirty="0">
                <a:sym typeface="Wingdings" pitchFamily="2" charset="2"/>
              </a:rPr>
              <a:t>manner</a:t>
            </a:r>
            <a:r>
              <a:rPr lang="zh-CN" altLang="en-US" sz="1200" i="0" dirty="0">
                <a:sym typeface="Wingdings" pitchFamily="2" charset="2"/>
              </a:rPr>
              <a:t> </a:t>
            </a:r>
            <a:r>
              <a:rPr lang="en-US" sz="1200" i="0" dirty="0">
                <a:sym typeface="Wingdings" pitchFamily="2" charset="2"/>
              </a:rPr>
              <a:t>by </a:t>
            </a:r>
            <a:r>
              <a:rPr lang="en-US" altLang="zh-CN" sz="1200" i="0" dirty="0">
                <a:sym typeface="Wingdings" pitchFamily="2" charset="2"/>
              </a:rPr>
              <a:t>i</a:t>
            </a:r>
            <a:r>
              <a:rPr lang="en-US" sz="1200" i="0" dirty="0">
                <a:sym typeface="Wingdings" pitchFamily="2" charset="2"/>
              </a:rPr>
              <a:t>nferring </a:t>
            </a:r>
            <a:r>
              <a:rPr lang="en-US" altLang="zh-CN" sz="1200" i="0" dirty="0">
                <a:sym typeface="Wingdings" pitchFamily="2" charset="2"/>
              </a:rPr>
              <a:t>l</a:t>
            </a:r>
            <a:r>
              <a:rPr lang="en-US" sz="1200" i="0" dirty="0">
                <a:sym typeface="Wingdings" pitchFamily="2" charset="2"/>
              </a:rPr>
              <a:t>ikely-</a:t>
            </a:r>
            <a:r>
              <a:rPr lang="en-US" altLang="zh-CN" sz="1200" i="0" dirty="0">
                <a:sym typeface="Wingdings" pitchFamily="2" charset="2"/>
              </a:rPr>
              <a:t>c</a:t>
            </a:r>
            <a:r>
              <a:rPr lang="en-US" sz="1200" i="0" dirty="0">
                <a:sym typeface="Wingdings" pitchFamily="2" charset="2"/>
              </a:rPr>
              <a:t>orrectness </a:t>
            </a:r>
            <a:r>
              <a:rPr lang="en-US" altLang="zh-CN" sz="1200" i="0" dirty="0">
                <a:sym typeface="Wingdings" pitchFamily="2" charset="2"/>
              </a:rPr>
              <a:t>c</a:t>
            </a:r>
            <a:r>
              <a:rPr lang="en-US" sz="1200" i="0" dirty="0">
                <a:sym typeface="Wingdings" pitchFamily="2" charset="2"/>
              </a:rPr>
              <a:t>onditions from </a:t>
            </a:r>
            <a:r>
              <a:rPr lang="en-US" altLang="zh-CN" sz="1200" i="0" dirty="0">
                <a:sym typeface="Wingdings" pitchFamily="2" charset="2"/>
              </a:rPr>
              <a:t>p</a:t>
            </a:r>
            <a:r>
              <a:rPr lang="en-US" sz="1200" i="0" dirty="0">
                <a:sym typeface="Wingdings" pitchFamily="2" charset="2"/>
              </a:rPr>
              <a:t>rograms</a:t>
            </a:r>
            <a:r>
              <a:rPr lang="en-US" altLang="zh-CN" sz="1200" i="0" dirty="0">
                <a:sym typeface="Wingdings" pitchFamily="2" charset="2"/>
              </a:rPr>
              <a:t>.</a:t>
            </a:r>
          </a:p>
          <a:p>
            <a:r>
              <a:rPr lang="en-US" sz="1200" i="0" dirty="0">
                <a:sym typeface="Wingdings" pitchFamily="2" charset="2"/>
              </a:rPr>
              <a:t>Instead of blindly testing all the crash state and thread interleaving, we infer likely-correctness conditions, we only validate a case </a:t>
            </a:r>
            <a:r>
              <a:rPr lang="en-US" sz="1200" b="0" i="0" u="none" strike="noStrike" kern="1200" dirty="0">
                <a:solidFill>
                  <a:schemeClr val="tx1"/>
                </a:solidFill>
                <a:effectLst/>
                <a:latin typeface="+mn-lt"/>
                <a:ea typeface="+mn-ea"/>
                <a:cs typeface="+mn-cs"/>
              </a:rPr>
              <a:t>when a correctness condition violation is found, so that the bugs can be detected effectively.</a:t>
            </a:r>
            <a:endParaRPr lang="en-US" sz="1200" i="0" dirty="0">
              <a:sym typeface="Wingdings" pitchFamily="2" charset="2"/>
            </a:endParaRPr>
          </a:p>
          <a:p>
            <a:endParaRPr lang="en-US" i="0" dirty="0"/>
          </a:p>
          <a:p>
            <a:r>
              <a:rPr lang="en-US" i="0" dirty="0"/>
              <a:t>The dissertation makes following contributions:</a:t>
            </a:r>
          </a:p>
          <a:p>
            <a:pPr marL="0" marR="0" indent="0" algn="l" defTabSz="914400" rtl="0" eaLnBrk="1" fontAlgn="auto" latinLnBrk="0" hangingPunct="1">
              <a:lnSpc>
                <a:spcPct val="100000"/>
              </a:lnSpc>
              <a:spcBef>
                <a:spcPts val="0"/>
              </a:spcBef>
              <a:spcAft>
                <a:spcPts val="0"/>
              </a:spcAft>
              <a:buClrTx/>
              <a:buSzTx/>
              <a:buFontTx/>
              <a:buNone/>
              <a:tabLst/>
              <a:defRPr/>
            </a:pPr>
            <a:r>
              <a:rPr lang="en-US" i="0" dirty="0"/>
              <a:t>We propose</a:t>
            </a:r>
            <a:r>
              <a:rPr lang="zh-CN" altLang="en-US" i="0" dirty="0"/>
              <a:t> </a:t>
            </a:r>
            <a:r>
              <a:rPr lang="en-US" altLang="zh-CN" i="0" dirty="0"/>
              <a:t>Witcher</a:t>
            </a:r>
            <a:r>
              <a:rPr lang="zh-CN" altLang="en-US" i="0" dirty="0"/>
              <a:t> </a:t>
            </a:r>
            <a:r>
              <a:rPr lang="en-US" altLang="zh-CN" i="0" dirty="0"/>
              <a:t>to</a:t>
            </a:r>
            <a:r>
              <a:rPr lang="zh-CN" altLang="en-US" i="0" dirty="0"/>
              <a:t> </a:t>
            </a:r>
            <a:r>
              <a:rPr lang="en-US" altLang="zh-CN" i="0" dirty="0"/>
              <a:t>detect</a:t>
            </a:r>
            <a:r>
              <a:rPr lang="zh-CN" altLang="en-US" i="0" dirty="0"/>
              <a:t> </a:t>
            </a:r>
            <a:r>
              <a:rPr lang="en-US" altLang="zh-CN" i="0" dirty="0"/>
              <a:t>NVM bugs</a:t>
            </a:r>
            <a:r>
              <a:rPr lang="zh-CN" altLang="en-US" i="0" dirty="0"/>
              <a:t> </a:t>
            </a:r>
            <a:r>
              <a:rPr lang="en-US" altLang="zh-CN" i="0" dirty="0"/>
              <a:t>in</a:t>
            </a:r>
            <a:r>
              <a:rPr lang="zh-CN" altLang="en-US" i="0" dirty="0"/>
              <a:t> </a:t>
            </a:r>
            <a:r>
              <a:rPr lang="en-US" altLang="zh-CN" i="0" dirty="0"/>
              <a:t>single-threaded</a:t>
            </a:r>
            <a:r>
              <a:rPr lang="zh-CN" altLang="en-US" i="0" dirty="0"/>
              <a:t> </a:t>
            </a:r>
            <a:r>
              <a:rPr lang="en-US" altLang="zh-CN" i="0" dirty="0"/>
              <a:t>NVM</a:t>
            </a:r>
            <a:r>
              <a:rPr lang="zh-CN" altLang="en-US" i="0" dirty="0"/>
              <a:t> </a:t>
            </a:r>
            <a:r>
              <a:rPr lang="en-US" altLang="zh-CN" i="0" dirty="0"/>
              <a:t>applications.</a:t>
            </a:r>
            <a:r>
              <a:rPr lang="zh-CN" altLang="en-US" i="0" dirty="0"/>
              <a:t> </a:t>
            </a:r>
            <a:endParaRPr lang="en-US" altLang="zh-CN" i="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dirty="0"/>
              <a:t>Witcher infers likely-ordering conditions by analyzing program dependency between NVM accesses.</a:t>
            </a:r>
            <a:endParaRPr lang="en-US" altLang="zh-CN"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So that Witcher significantly reduces the test space of crash state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Witcher detected 47 (36 new) correctness bugs in NVM-backed key-value stores and PMDK library.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Although Witcher is good, it tests with every NVM accesses, which is still expensive. And it will be worse when testing multi-threaded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So, 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propose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Durinn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detect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bugs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multi-threaded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NVM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structures.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err="1">
                <a:solidFill>
                  <a:schemeClr val="tx1"/>
                </a:solidFill>
                <a:effectLst/>
                <a:latin typeface="+mn-lt"/>
                <a:ea typeface="+mn-ea"/>
                <a:cs typeface="+mn-cs"/>
              </a:rPr>
              <a:t>Durinn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infers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likely-linearization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point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understand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operation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behavior.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only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certain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NVM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accesses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need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be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tested.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So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Durinn</a:t>
            </a:r>
            <a:r>
              <a:rPr lang="en-US" altLang="zh-CN" sz="1200" b="0" i="0" u="none" strike="noStrike" kern="1200" dirty="0">
                <a:solidFill>
                  <a:schemeClr val="tx1"/>
                </a:solidFill>
                <a:effectLst/>
                <a:latin typeface="+mn-lt"/>
                <a:ea typeface="+mn-ea"/>
                <a:cs typeface="+mn-cs"/>
              </a:rPr>
              <a:t> further reduces the test space of crash state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also reduces the test space of thread interleaving.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a:sym typeface="Wingdings" pitchFamily="2" charset="2"/>
              </a:rPr>
              <a:t>Durinn</a:t>
            </a:r>
            <a:r>
              <a:rPr lang="en-US" altLang="zh-CN" sz="1200" dirty="0">
                <a:sym typeface="Wingdings" pitchFamily="2" charset="2"/>
              </a:rPr>
              <a:t> reports 27 (15 new) </a:t>
            </a:r>
            <a:r>
              <a:rPr lang="en-US" sz="1200" b="0" i="0" u="none" strike="noStrike" kern="1200" dirty="0">
                <a:solidFill>
                  <a:schemeClr val="tx1"/>
                </a:solidFill>
                <a:effectLst/>
                <a:latin typeface="+mn-lt"/>
                <a:ea typeface="+mn-ea"/>
                <a:cs typeface="+mn-cs"/>
              </a:rPr>
              <a:t>correctness </a:t>
            </a:r>
            <a:r>
              <a:rPr lang="en-US" altLang="zh-CN" sz="1200" dirty="0">
                <a:sym typeface="Wingdings" pitchFamily="2" charset="2"/>
              </a:rPr>
              <a:t>bugs in </a:t>
            </a:r>
            <a:r>
              <a:rPr lang="en-US" altLang="zh-CN" sz="1200" b="0" i="0" u="none" strike="noStrike" kern="1200" dirty="0">
                <a:solidFill>
                  <a:schemeClr val="tx1"/>
                </a:solidFill>
                <a:effectLst/>
                <a:latin typeface="+mn-lt"/>
                <a:ea typeface="+mn-ea"/>
                <a:cs typeface="+mn-cs"/>
              </a:rPr>
              <a:t>multi-threaded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NVM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data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structures</a:t>
            </a:r>
            <a:r>
              <a:rPr lang="en-US" altLang="zh-CN" sz="1200" dirty="0">
                <a:sym typeface="Wingdings" pitchFamily="2" charset="2"/>
              </a:rPr>
              <a:t>.</a:t>
            </a:r>
            <a:endParaRPr lang="en-US" b="0" dirty="0">
              <a:effectLst/>
            </a:endParaRPr>
          </a:p>
          <a:p>
            <a:endParaRPr lang="en-US" i="0" dirty="0"/>
          </a:p>
          <a:p>
            <a:endParaRPr lang="en-US" i="0" dirty="0"/>
          </a:p>
        </p:txBody>
      </p:sp>
      <p:sp>
        <p:nvSpPr>
          <p:cNvPr id="4" name="Slide Number Placeholder 3"/>
          <p:cNvSpPr>
            <a:spLocks noGrp="1"/>
          </p:cNvSpPr>
          <p:nvPr>
            <p:ph type="sldNum" sz="quarter" idx="5"/>
          </p:nvPr>
        </p:nvSpPr>
        <p:spPr/>
        <p:txBody>
          <a:bodyPr/>
          <a:lstStyle/>
          <a:p>
            <a:fld id="{A7B6A20E-E93F-41B6-ADC2-0C189BB608EC}" type="slidenum">
              <a:rPr lang="en-US" smtClean="0"/>
              <a:t>38</a:t>
            </a:fld>
            <a:endParaRPr lang="en-US"/>
          </a:p>
        </p:txBody>
      </p:sp>
    </p:spTree>
    <p:extLst>
      <p:ext uri="{BB962C8B-B14F-4D97-AF65-F5344CB8AC3E}">
        <p14:creationId xmlns:p14="http://schemas.microsoft.com/office/powerpoint/2010/main" val="2761927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Limitations and Future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First</a:t>
            </a:r>
            <a:r>
              <a:rPr lang="en-US" sz="1200" kern="1200" dirty="0">
                <a:solidFill>
                  <a:schemeClr val="tx1"/>
                </a:solidFill>
                <a:effectLst/>
                <a:latin typeface="+mn-lt"/>
                <a:ea typeface="+mn-ea"/>
                <a:cs typeface="+mn-cs"/>
              </a:rPr>
              <a:t>, the proposed techniques mainly target NVM key-value stores and data structures. We believe that automatic test validation for general NVM software which may contain non-determinism may could be a potential future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future generation of Intel architecture is expected to include a cache into the persistent domain. We believe future architectures with persistent caches will bring new research directions, such as algorithm design, programming support, and debugging support.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Currently, most of existing works focus on software transactional memory. It would be a promising research direction to leverage hardware transactional memory to provide failure-atomicity for NVM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B6A20E-E93F-41B6-ADC2-0C189BB608EC}" type="slidenum">
              <a:rPr lang="en-US" smtClean="0"/>
              <a:t>39</a:t>
            </a:fld>
            <a:endParaRPr lang="en-US"/>
          </a:p>
        </p:txBody>
      </p:sp>
    </p:spTree>
    <p:extLst>
      <p:ext uri="{BB962C8B-B14F-4D97-AF65-F5344CB8AC3E}">
        <p14:creationId xmlns:p14="http://schemas.microsoft.com/office/powerpoint/2010/main" val="4004070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NVM is revolutionizing the entire computer stack!</a:t>
            </a:r>
          </a:p>
          <a:p>
            <a:r>
              <a:rPr lang="en-US" dirty="0"/>
              <a:t>Notably, Intel’s Optane DC Persistent Memory has already been deployed in Google Cloud and Aurora supercomputer. </a:t>
            </a:r>
          </a:p>
          <a:p>
            <a:r>
              <a:rPr lang="en-US" dirty="0"/>
              <a:t>ARM also has announced its support for NVM.</a:t>
            </a:r>
          </a:p>
          <a:p>
            <a:r>
              <a:rPr lang="en-US" dirty="0"/>
              <a:t>The upcoming Compute Express Link (CXL) standard also introduces a cache-coherent CXL-attached NVM card with an on-device cache.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NVM provides DRAM</a:t>
            </a:r>
            <a:r>
              <a:rPr lang="en-US" altLang="zh-CN" sz="1200" kern="1200" dirty="0">
                <a:solidFill>
                  <a:schemeClr val="tx1"/>
                </a:solidFill>
                <a:effectLst/>
                <a:latin typeface="+mn-lt"/>
                <a:ea typeface="+mn-ea"/>
                <a:cs typeface="+mn-cs"/>
              </a:rPr>
              <a:t>-and-Disk-like</a:t>
            </a:r>
            <a:r>
              <a:rPr lang="en-US" sz="1200" kern="1200" dirty="0">
                <a:solidFill>
                  <a:schemeClr val="tx1"/>
                </a:solidFill>
                <a:effectLst/>
                <a:latin typeface="+mn-lt"/>
                <a:ea typeface="+mn-ea"/>
                <a:cs typeface="+mn-cs"/>
              </a:rPr>
              <a:t> characteristics.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Like DRAM, NVM is byte-addressable and has low access latency.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Like Disk, NVM is persistent and has a high capacity.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4</a:t>
            </a:fld>
            <a:endParaRPr lang="en-US"/>
          </a:p>
        </p:txBody>
      </p:sp>
    </p:spTree>
    <p:extLst>
      <p:ext uri="{BB962C8B-B14F-4D97-AF65-F5344CB8AC3E}">
        <p14:creationId xmlns:p14="http://schemas.microsoft.com/office/powerpoint/2010/main" val="800907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dissertation consists of two works.</a:t>
            </a:r>
          </a:p>
          <a:p>
            <a:r>
              <a:rPr lang="en-US" dirty="0"/>
              <a:t>The Witcher work in this dissertation has been published at SOSP21.</a:t>
            </a:r>
          </a:p>
          <a:p>
            <a:r>
              <a:rPr lang="en-US" dirty="0"/>
              <a:t>The </a:t>
            </a:r>
            <a:r>
              <a:rPr lang="en-US" dirty="0" err="1"/>
              <a:t>Durinn</a:t>
            </a:r>
            <a:r>
              <a:rPr lang="en-US" dirty="0"/>
              <a:t> work in this dissertation has been submitted to OSDI’22. It is currently under review. And I believe </a:t>
            </a:r>
            <a:r>
              <a:rPr lang="en-US" dirty="0" err="1"/>
              <a:t>Durinn</a:t>
            </a:r>
            <a:r>
              <a:rPr lang="en-US" dirty="0"/>
              <a:t> is a strong submission.</a:t>
            </a:r>
          </a:p>
          <a:p>
            <a:endParaRPr lang="en-US" dirty="0"/>
          </a:p>
          <a:p>
            <a:r>
              <a:rPr lang="en-US" dirty="0"/>
              <a:t>In the direction of programming support for NVM, I have published four papers as a contributor at top-tier computer architecture and system conferences.</a:t>
            </a:r>
          </a:p>
          <a:p>
            <a:endParaRPr lang="en-US" dirty="0"/>
          </a:p>
          <a:p>
            <a:r>
              <a:rPr lang="en-US" dirty="0"/>
              <a:t>I have also published two papers about event-driven architecture runtime and reliability as the first author in my early Ph.D.: one at ATC and one at CGO. </a:t>
            </a:r>
          </a:p>
        </p:txBody>
      </p:sp>
      <p:sp>
        <p:nvSpPr>
          <p:cNvPr id="4" name="Slide Number Placeholder 3"/>
          <p:cNvSpPr>
            <a:spLocks noGrp="1"/>
          </p:cNvSpPr>
          <p:nvPr>
            <p:ph type="sldNum" sz="quarter" idx="5"/>
          </p:nvPr>
        </p:nvSpPr>
        <p:spPr/>
        <p:txBody>
          <a:bodyPr/>
          <a:lstStyle/>
          <a:p>
            <a:fld id="{A7B6A20E-E93F-41B6-ADC2-0C189BB608EC}" type="slidenum">
              <a:rPr lang="en-US" smtClean="0"/>
              <a:t>40</a:t>
            </a:fld>
            <a:endParaRPr lang="en-US"/>
          </a:p>
        </p:txBody>
      </p:sp>
    </p:spTree>
    <p:extLst>
      <p:ext uri="{BB962C8B-B14F-4D97-AF65-F5344CB8AC3E}">
        <p14:creationId xmlns:p14="http://schemas.microsoft.com/office/powerpoint/2010/main" val="1539685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like to thank my Ph.D. committee members for their great support during my Ph.D.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would like to express my most profound appreciation to my advisors, Drs. Lee and Min. With their guidance and support, I found the beauty of research and enjoyed exploring the boundary of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would also like to thank my committee, Drs. Butt, Yao, and Jian, for their constructive comments and feedback that improve this dissertation’s overall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would like to thank my family, </a:t>
            </a:r>
            <a:r>
              <a:rPr lang="en-US" dirty="0">
                <a:solidFill>
                  <a:schemeClr val="dk1"/>
                </a:solidFill>
              </a:rPr>
              <a:t>my lab mates,</a:t>
            </a:r>
            <a:r>
              <a:rPr lang="en-US" dirty="0"/>
              <a:t> and my friends for their love and supports. </a:t>
            </a:r>
          </a:p>
          <a:p>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41</a:t>
            </a:fld>
            <a:endParaRPr lang="en-US"/>
          </a:p>
        </p:txBody>
      </p:sp>
    </p:spTree>
    <p:extLst>
      <p:ext uri="{BB962C8B-B14F-4D97-AF65-F5344CB8AC3E}">
        <p14:creationId xmlns:p14="http://schemas.microsoft.com/office/powerpoint/2010/main" val="651933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all and I am ready for questions. </a:t>
            </a:r>
          </a:p>
        </p:txBody>
      </p:sp>
      <p:sp>
        <p:nvSpPr>
          <p:cNvPr id="4" name="Slide Number Placeholder 3"/>
          <p:cNvSpPr>
            <a:spLocks noGrp="1"/>
          </p:cNvSpPr>
          <p:nvPr>
            <p:ph type="sldNum" sz="quarter" idx="5"/>
          </p:nvPr>
        </p:nvSpPr>
        <p:spPr/>
        <p:txBody>
          <a:bodyPr/>
          <a:lstStyle/>
          <a:p>
            <a:fld id="{A7B6A20E-E93F-41B6-ADC2-0C189BB608EC}" type="slidenum">
              <a:rPr lang="en-US" smtClean="0"/>
              <a:t>42</a:t>
            </a:fld>
            <a:endParaRPr lang="en-US"/>
          </a:p>
        </p:txBody>
      </p:sp>
    </p:spTree>
    <p:extLst>
      <p:ext uri="{BB962C8B-B14F-4D97-AF65-F5344CB8AC3E}">
        <p14:creationId xmlns:p14="http://schemas.microsoft.com/office/powerpoint/2010/main" val="747479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7B6A20E-E93F-41B6-ADC2-0C189BB608EC}" type="slidenum">
              <a:rPr lang="en-US" smtClean="0"/>
              <a:t>43</a:t>
            </a:fld>
            <a:endParaRPr lang="en-US"/>
          </a:p>
        </p:txBody>
      </p:sp>
    </p:spTree>
    <p:extLst>
      <p:ext uri="{BB962C8B-B14F-4D97-AF65-F5344CB8AC3E}">
        <p14:creationId xmlns:p14="http://schemas.microsoft.com/office/powerpoint/2010/main" val="32820513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Suppose we found a potentially crash inconsistent NVM state using the first key idea, the second Challenge is: How to automatically validate a crashed state? </a:t>
            </a:r>
            <a:endParaRPr lang="en-US" b="0" dirty="0">
              <a:effectLst/>
            </a:endParaRPr>
          </a:p>
          <a:p>
            <a:pPr rtl="0"/>
            <a:r>
              <a:rPr lang="en-US" sz="1200" b="0" i="0" u="none" strike="noStrike" kern="1200" dirty="0">
                <a:solidFill>
                  <a:schemeClr val="tx1"/>
                </a:solidFill>
                <a:effectLst/>
                <a:latin typeface="+mn-lt"/>
                <a:ea typeface="+mn-ea"/>
                <a:cs typeface="+mn-cs"/>
              </a:rPr>
              <a:t>Prior Solution relies on User provided oracles (which needs manual efforts and is error-prone)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To address this, Witcher uses output equivalence checking by leveraging Durable Linearization and comparing outputs.</a:t>
            </a:r>
          </a:p>
          <a:p>
            <a:pPr rtl="0"/>
            <a:r>
              <a:rPr lang="en-US" sz="1200" b="0" i="0" u="none" strike="noStrike" kern="1200" dirty="0">
                <a:solidFill>
                  <a:schemeClr val="tx1"/>
                </a:solidFill>
                <a:effectLst/>
                <a:latin typeface="+mn-lt"/>
                <a:ea typeface="+mn-ea"/>
                <a:cs typeface="+mn-cs"/>
              </a:rPr>
              <a:t>The third condition of Durable Linearization is that </a:t>
            </a:r>
            <a:r>
              <a:rPr lang="en-US" dirty="0"/>
              <a:t>incomplete operations upon a crash should be either completed or not after a crash.</a:t>
            </a:r>
            <a:endParaRPr lang="en-US" b="0" dirty="0">
              <a:effectLst/>
            </a:endParaRPr>
          </a:p>
          <a:p>
            <a:pPr rtl="0"/>
            <a:r>
              <a:rPr lang="en-US" sz="1200" b="0" i="0" u="none" strike="noStrike" kern="1200" dirty="0">
                <a:solidFill>
                  <a:schemeClr val="tx1"/>
                </a:solidFill>
                <a:effectLst/>
                <a:latin typeface="+mn-lt"/>
                <a:ea typeface="+mn-ea"/>
                <a:cs typeface="+mn-cs"/>
              </a:rPr>
              <a:t>Let’s use an example to illustrate here.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Suppose we have a crash execution. It has 3 operations: insert key with value 1, delete key, then insert key with value 2. The crash happens at the third operation.</a:t>
            </a:r>
            <a:endParaRPr lang="en-US" b="0" dirty="0">
              <a:effectLst/>
            </a:endParaRPr>
          </a:p>
          <a:p>
            <a:pPr rtl="0"/>
            <a:endParaRPr lang="en-US" b="0" dirty="0">
              <a:effectLst/>
            </a:endParaRPr>
          </a:p>
          <a:p>
            <a:pPr rtl="0"/>
            <a:r>
              <a:rPr lang="en-US" b="0" dirty="0">
                <a:effectLst/>
              </a:rPr>
              <a:t>The incomplete operation upon a crash is the third operation: insert key with value2.</a:t>
            </a:r>
          </a:p>
          <a:p>
            <a:pPr rtl="0"/>
            <a:r>
              <a:rPr lang="en-US" b="0" dirty="0">
                <a:effectLst/>
              </a:rPr>
              <a:t>Under </a:t>
            </a:r>
            <a:r>
              <a:rPr lang="en-US" sz="1200" b="0" i="0" u="none" strike="noStrike" kern="1200" dirty="0">
                <a:solidFill>
                  <a:schemeClr val="tx1"/>
                </a:solidFill>
                <a:effectLst/>
                <a:latin typeface="+mn-lt"/>
                <a:ea typeface="+mn-ea"/>
                <a:cs typeface="+mn-cs"/>
              </a:rPr>
              <a:t>Durable Linearization, this operation should be either completed, which we call all semantics, or incomplete, which we can Nothing semantics.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All semantics means that all those 3 operations have been successfully completed. Nothing executed semantics means that the first 2 operations have been successfully completed but not the third operation.</a:t>
            </a:r>
            <a:endParaRPr lang="en-US" b="0" dirty="0">
              <a:effectLst/>
            </a:endParaRPr>
          </a:p>
          <a:p>
            <a:pPr rtl="0"/>
            <a:r>
              <a:rPr lang="en-US" sz="1200" b="0" i="0" u="none" strike="noStrike" kern="1200" dirty="0">
                <a:solidFill>
                  <a:schemeClr val="tx1"/>
                </a:solidFill>
                <a:effectLst/>
                <a:latin typeface="+mn-lt"/>
                <a:ea typeface="+mn-ea"/>
                <a:cs typeface="+mn-cs"/>
              </a:rPr>
              <a:t>Instead of comparing those images, we run each image with the same test case, which is Get key operation, and then collect outputs. Based on Durable Linearization, a consistent output should match either value 2 or NULL.</a:t>
            </a:r>
            <a:endParaRPr lang="en-US" b="0" dirty="0">
              <a:effectLst/>
            </a:endParaRPr>
          </a:p>
          <a:p>
            <a:pPr rtl="0"/>
            <a:r>
              <a:rPr lang="en-US" sz="1200" b="0" i="0" u="none" strike="noStrike" kern="1200" dirty="0">
                <a:solidFill>
                  <a:schemeClr val="tx1"/>
                </a:solidFill>
                <a:effectLst/>
                <a:latin typeface="+mn-lt"/>
                <a:ea typeface="+mn-ea"/>
                <a:cs typeface="+mn-cs"/>
              </a:rPr>
              <a:t>If the testing output matches neither of the 2 outputs, such as value 1,  it indicates that there is an inconsistency, thus a bug in crashing operation.</a:t>
            </a:r>
            <a:endParaRPr lang="en-US" b="0" dirty="0">
              <a:effectLst/>
            </a:endParaRPr>
          </a:p>
          <a:p>
            <a:pPr rtl="0"/>
            <a:r>
              <a:rPr lang="en-US" sz="1200" b="0" i="0" u="none" strike="noStrike" kern="1200" dirty="0">
                <a:solidFill>
                  <a:schemeClr val="tx1"/>
                </a:solidFill>
                <a:effectLst/>
                <a:latin typeface="+mn-lt"/>
                <a:ea typeface="+mn-ea"/>
                <a:cs typeface="+mn-cs"/>
              </a:rPr>
              <a:t>In this way, Witcher automatically validates a crashed state.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44</a:t>
            </a:fld>
            <a:endParaRPr lang="en-US"/>
          </a:p>
        </p:txBody>
      </p:sp>
    </p:spTree>
    <p:extLst>
      <p:ext uri="{BB962C8B-B14F-4D97-AF65-F5344CB8AC3E}">
        <p14:creationId xmlns:p14="http://schemas.microsoft.com/office/powerpoint/2010/main" val="2670535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is </a:t>
            </a:r>
            <a:r>
              <a:rPr lang="en-US" sz="1200" kern="1200" dirty="0">
                <a:solidFill>
                  <a:schemeClr val="tx1"/>
                </a:solidFill>
                <a:effectLst/>
                <a:latin typeface="+mn-lt"/>
                <a:ea typeface="+mn-ea"/>
                <a:cs typeface="+mn-cs"/>
              </a:rPr>
              <a:t>to find potentially race operations in the single-threaded trace. Here we have a single-threaded trace, and we found a pair of potentially racy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pair of potentially racy operations from the first step may not be racy when run in parallel. One main reason is that there are different operations running before these two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in the second step, we reorder the operations of the test case, places the two racy operations next to each other with operations running before them, and checks whether the same race can be triggered.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the race can be triggered, the last step is to generate thread interleaving by using a runtime technique using breakpoints.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example, after executing the first operations in a single-threaded manner to make the program reach a certain state, we let thread 1 run until reaching to the breakpoint of the store instruction to the token. Then we let thread 2 run until it reaches the breakpoint of the load instruction of the token. Then we let thread 2 resume and injects a crash right after finishing its 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 this way, an adversarial thread interleaving has been constructed to trigger the DL3 bug.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45</a:t>
            </a:fld>
            <a:endParaRPr lang="en-US"/>
          </a:p>
        </p:txBody>
      </p:sp>
    </p:spTree>
    <p:extLst>
      <p:ext uri="{BB962C8B-B14F-4D97-AF65-F5344CB8AC3E}">
        <p14:creationId xmlns:p14="http://schemas.microsoft.com/office/powerpoint/2010/main" val="2669974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generating NVM states and Thread Interleaving, </a:t>
            </a:r>
            <a:r>
              <a:rPr lang="en-US" dirty="0" err="1"/>
              <a:t>Durinn</a:t>
            </a:r>
            <a:r>
              <a:rPr lang="en-US" dirty="0"/>
              <a:t> performs DL validation.</a:t>
            </a:r>
          </a:p>
          <a:p>
            <a:endParaRPr lang="en-US" dirty="0"/>
          </a:p>
          <a:p>
            <a:r>
              <a:rPr lang="en-US" dirty="0"/>
              <a:t>At a high level, the validating operations checks whether all operations before crash take effects; and whether the crashed operation is either fully executed or not at all executed.</a:t>
            </a:r>
          </a:p>
          <a:p>
            <a:endParaRPr lang="en-US" dirty="0"/>
          </a:p>
          <a:p>
            <a:r>
              <a:rPr lang="en-US" dirty="0"/>
              <a:t>More specifically, for an NVM index data structure, the validating operations comprise:</a:t>
            </a:r>
          </a:p>
          <a:p>
            <a:r>
              <a:rPr lang="en-US" dirty="0"/>
              <a:t>• (1) A list of get operations to check all previously inserted but not deleted key-values exist,</a:t>
            </a:r>
          </a:p>
          <a:p>
            <a:r>
              <a:rPr lang="en-US" dirty="0"/>
              <a:t>• (2) A get operation to check the crash operations follows all or nothing semantics,</a:t>
            </a:r>
          </a:p>
          <a:p>
            <a:r>
              <a:rPr lang="en-US" dirty="0"/>
              <a:t>• (3) A list of delete operations for all inserted keys,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(4) A list of get operations to check all the deleted keys in the previous step are indeed </a:t>
            </a:r>
            <a:r>
              <a:rPr lang="en-US" sz="1200" kern="1200" dirty="0">
                <a:solidFill>
                  <a:schemeClr val="tx1"/>
                </a:solidFill>
                <a:effectLst/>
                <a:latin typeface="+mn-lt"/>
                <a:ea typeface="+mn-ea"/>
                <a:cs typeface="+mn-cs"/>
              </a:rPr>
              <a:t>deleted</a:t>
            </a:r>
          </a:p>
          <a:p>
            <a:r>
              <a:rPr lang="en-US" dirty="0"/>
              <a:t> </a:t>
            </a:r>
          </a:p>
          <a:p>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46</a:t>
            </a:fld>
            <a:endParaRPr lang="en-US"/>
          </a:p>
        </p:txBody>
      </p:sp>
    </p:spTree>
    <p:extLst>
      <p:ext uri="{BB962C8B-B14F-4D97-AF65-F5344CB8AC3E}">
        <p14:creationId xmlns:p14="http://schemas.microsoft.com/office/powerpoint/2010/main" val="774976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ability to directly access NVMs using regular load and store instructions provides a new opportunity to build crash-consistent software without paying storage stack overhead.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Crash-consistency means that Software can recover a consistent state from NVM in the event of a crash (e.g., power failure).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 program is running on an empty NVM, it inserts a key value pair. Once the key value pair reaches the NVM, it becomes persistent. If there is a crash happening after the insert operation, the key value pair will not be lost and will be still in the NVM. The program then can load the NVM and run recovery code.  The next get key operation will return the value inserted before the crash.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is crash-consistency, </a:t>
            </a:r>
            <a:r>
              <a:rPr lang="en-US" sz="1200" kern="1200" dirty="0">
                <a:solidFill>
                  <a:schemeClr val="tx1"/>
                </a:solidFill>
                <a:effectLst/>
                <a:latin typeface="Calibri" panose="020F0502020204030204" pitchFamily="34" charset="0"/>
                <a:ea typeface="+mn-ea"/>
                <a:cs typeface="Calibri" panose="020F0502020204030204" pitchFamily="34" charset="0"/>
                <a:sym typeface="Wingdings" pitchFamily="2" charset="2"/>
              </a:rPr>
              <a:t>s</a:t>
            </a:r>
            <a:r>
              <a:rPr lang="en-US" sz="1200" dirty="0">
                <a:latin typeface="Calibri" panose="020F0502020204030204" pitchFamily="34" charset="0"/>
                <a:cs typeface="Calibri" panose="020F0502020204030204" pitchFamily="34" charset="0"/>
                <a:sym typeface="Wingdings" pitchFamily="2" charset="2"/>
              </a:rPr>
              <a:t>oftware can recover a consistent state from NVM in the event of a crash.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5</a:t>
            </a:fld>
            <a:endParaRPr lang="en-US"/>
          </a:p>
        </p:txBody>
      </p:sp>
    </p:spTree>
    <p:extLst>
      <p:ext uri="{BB962C8B-B14F-4D97-AF65-F5344CB8AC3E}">
        <p14:creationId xmlns:p14="http://schemas.microsoft.com/office/powerpoint/2010/main" val="2586769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CN" b="0" dirty="0">
                <a:effectLst/>
              </a:rPr>
              <a:t>However,</a:t>
            </a:r>
            <a:r>
              <a:rPr lang="zh-CN" altLang="en-US" b="0" dirty="0">
                <a:effectLst/>
              </a:rPr>
              <a:t> </a:t>
            </a:r>
            <a:r>
              <a:rPr lang="en-US" altLang="zh-CN"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n the current architecture, a cache is volatile. Volatile cache states may be lost upon a crash.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Suppose we are running such a program on NVM. Once W(K) executed, it only reaches the volatile cache but not the NVM. And so dose the W(V). If there is a crash happening then, everything in the cache will be lost. </a:t>
            </a:r>
          </a:p>
          <a:p>
            <a:pPr rtl="0"/>
            <a:r>
              <a:rPr lang="en-US" sz="1200" b="0" i="0" u="none" strike="noStrike" kern="1200" dirty="0">
                <a:solidFill>
                  <a:schemeClr val="tx1"/>
                </a:solidFill>
                <a:effectLst/>
                <a:latin typeface="+mn-lt"/>
                <a:ea typeface="+mn-ea"/>
                <a:cs typeface="+mn-cs"/>
              </a:rPr>
              <a:t>There may be a worst case. Let’s roll back to the state where both Key and Value reach the cache. It is possible that Key is evicted from the cache and reaches the NVM. If there is a crash happening then, everything in the cache will be lost. So after the crash,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user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get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key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with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garbage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value.</a:t>
            </a:r>
          </a:p>
        </p:txBody>
      </p:sp>
      <p:sp>
        <p:nvSpPr>
          <p:cNvPr id="4" name="Slide Number Placeholder 3"/>
          <p:cNvSpPr>
            <a:spLocks noGrp="1"/>
          </p:cNvSpPr>
          <p:nvPr>
            <p:ph type="sldNum" sz="quarter" idx="5"/>
          </p:nvPr>
        </p:nvSpPr>
        <p:spPr/>
        <p:txBody>
          <a:bodyPr/>
          <a:lstStyle/>
          <a:p>
            <a:fld id="{A7B6A20E-E93F-41B6-ADC2-0C189BB608EC}" type="slidenum">
              <a:rPr lang="en-US" smtClean="0"/>
              <a:t>6</a:t>
            </a:fld>
            <a:endParaRPr lang="en-US"/>
          </a:p>
        </p:txBody>
      </p:sp>
    </p:spTree>
    <p:extLst>
      <p:ext uri="{BB962C8B-B14F-4D97-AF65-F5344CB8AC3E}">
        <p14:creationId xmlns:p14="http://schemas.microsoft.com/office/powerpoint/2010/main" val="1396457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Wingdings" pitchFamily="2" charset="2"/>
              </a:rPr>
              <a:t>Controlling the durability and the </a:t>
            </a:r>
            <a:r>
              <a:rPr lang="en-US" altLang="zh-CN" sz="1200" dirty="0">
                <a:sym typeface="Wingdings" pitchFamily="2" charset="2"/>
              </a:rPr>
              <a:t>persistence</a:t>
            </a:r>
            <a:r>
              <a:rPr lang="zh-CN" altLang="en-US" sz="1200" dirty="0">
                <a:sym typeface="Wingdings" pitchFamily="2" charset="2"/>
              </a:rPr>
              <a:t> </a:t>
            </a:r>
            <a:r>
              <a:rPr lang="en-US" sz="1200" dirty="0">
                <a:sym typeface="Wingdings" pitchFamily="2" charset="2"/>
              </a:rPr>
              <a:t>ordering is the key for NVM programming.</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support NVM programming, two primitives are provided for controlling </a:t>
            </a:r>
            <a:r>
              <a:rPr lang="en-US" sz="1200" b="0" i="0" u="none" strike="noStrike" kern="1200" dirty="0" err="1">
                <a:solidFill>
                  <a:schemeClr val="tx1"/>
                </a:solidFill>
                <a:effectLst/>
                <a:latin typeface="+mn-lt"/>
                <a:ea typeface="+mn-ea"/>
                <a:cs typeface="+mn-cs"/>
              </a:rPr>
              <a:t>cacheline</a:t>
            </a:r>
            <a:r>
              <a:rPr lang="en-US" sz="1200" b="0" i="0" u="none" strike="noStrike" kern="1200" dirty="0">
                <a:solidFill>
                  <a:schemeClr val="tx1"/>
                </a:solidFill>
                <a:effectLst/>
                <a:latin typeface="+mn-lt"/>
                <a:ea typeface="+mn-ea"/>
                <a:cs typeface="+mn-cs"/>
              </a:rPr>
              <a:t> eviction. Once a data is evicted from the cache, it becomes persistent.</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first primitive is flush, it writes back a </a:t>
            </a:r>
            <a:r>
              <a:rPr lang="en-US" sz="1200" b="0" i="0" u="none" strike="noStrike" kern="1200" dirty="0" err="1">
                <a:solidFill>
                  <a:schemeClr val="tx1"/>
                </a:solidFill>
                <a:effectLst/>
                <a:latin typeface="+mn-lt"/>
                <a:ea typeface="+mn-ea"/>
                <a:cs typeface="+mn-cs"/>
              </a:rPr>
              <a:t>cacheline</a:t>
            </a:r>
            <a:r>
              <a:rPr lang="en-US" sz="1200" b="0" i="0" u="none" strike="noStrike" kern="1200" dirty="0">
                <a:solidFill>
                  <a:schemeClr val="tx1"/>
                </a:solidFill>
                <a:effectLst/>
                <a:latin typeface="+mn-lt"/>
                <a:ea typeface="+mn-ea"/>
                <a:cs typeface="+mn-cs"/>
              </a:rPr>
              <a:t> from cache to memory asynchronously. For example, Intel provides </a:t>
            </a:r>
            <a:r>
              <a:rPr lang="en-US" sz="1200" b="0" i="0" u="none" strike="noStrike" kern="1200" dirty="0" err="1">
                <a:solidFill>
                  <a:schemeClr val="tx1"/>
                </a:solidFill>
                <a:effectLst/>
                <a:latin typeface="+mn-lt"/>
                <a:ea typeface="+mn-ea"/>
                <a:cs typeface="+mn-cs"/>
              </a:rPr>
              <a:t>clwb</a:t>
            </a:r>
            <a:r>
              <a:rPr lang="en-US" sz="1200" b="0" i="0" u="none" strike="noStrike" kern="1200" dirty="0">
                <a:solidFill>
                  <a:schemeClr val="tx1"/>
                </a:solidFill>
                <a:effectLst/>
                <a:latin typeface="+mn-lt"/>
                <a:ea typeface="+mn-ea"/>
                <a:cs typeface="+mn-cs"/>
              </a:rPr>
              <a:t> instruction as a flush</a:t>
            </a:r>
            <a:endParaRPr lang="en-US" b="0" dirty="0">
              <a:effectLst/>
            </a:endParaRPr>
          </a:p>
          <a:p>
            <a:pPr rtl="0"/>
            <a:r>
              <a:rPr lang="en-US" sz="1200" b="0" i="0" u="none" strike="noStrike" kern="1200" dirty="0">
                <a:solidFill>
                  <a:schemeClr val="tx1"/>
                </a:solidFill>
                <a:effectLst/>
                <a:latin typeface="+mn-lt"/>
                <a:ea typeface="+mn-ea"/>
                <a:cs typeface="+mn-cs"/>
              </a:rPr>
              <a:t>The second primitive is fence, it </a:t>
            </a:r>
            <a:r>
              <a:rPr lang="en-US" sz="1200" dirty="0">
                <a:sym typeface="Wingdings" pitchFamily="2" charset="2"/>
              </a:rPr>
              <a:t>guarantees the previous flush(es) are completed</a:t>
            </a:r>
            <a:r>
              <a:rPr lang="en-US" sz="1200" b="0" i="0" u="none" strike="noStrike" kern="1200" dirty="0">
                <a:solidFill>
                  <a:schemeClr val="tx1"/>
                </a:solidFill>
                <a:effectLst/>
                <a:latin typeface="+mn-lt"/>
                <a:ea typeface="+mn-ea"/>
                <a:cs typeface="+mn-cs"/>
              </a:rPr>
              <a:t>. For example, Intel provides </a:t>
            </a:r>
            <a:r>
              <a:rPr lang="en-US" sz="1200" b="0" i="0" u="none" strike="noStrike" kern="1200" dirty="0" err="1">
                <a:solidFill>
                  <a:schemeClr val="tx1"/>
                </a:solidFill>
                <a:effectLst/>
                <a:latin typeface="+mn-lt"/>
                <a:ea typeface="+mn-ea"/>
                <a:cs typeface="+mn-cs"/>
              </a:rPr>
              <a:t>sfence</a:t>
            </a:r>
            <a:r>
              <a:rPr lang="en-US" sz="1200" b="0" i="0" u="none" strike="noStrike" kern="1200" dirty="0">
                <a:solidFill>
                  <a:schemeClr val="tx1"/>
                </a:solidFill>
                <a:effectLst/>
                <a:latin typeface="+mn-lt"/>
                <a:ea typeface="+mn-ea"/>
                <a:cs typeface="+mn-cs"/>
              </a:rPr>
              <a:t> instruction as a fence</a:t>
            </a:r>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br>
              <a:rPr lang="en-US" b="0" dirty="0">
                <a:effectLst/>
              </a:rPr>
            </a:br>
            <a:r>
              <a:rPr lang="en-US" sz="1200" b="0" i="0" u="none" strike="noStrike" kern="1200" dirty="0">
                <a:solidFill>
                  <a:schemeClr val="tx1"/>
                </a:solidFill>
                <a:effectLst/>
                <a:latin typeface="+mn-lt"/>
                <a:ea typeface="+mn-ea"/>
                <a:cs typeface="+mn-cs"/>
              </a:rPr>
              <a:t>Let’s have an example here. After the first line is executed, Key reaches the cache. Then a flush is executed, it issues a write back from the cache asynchronously. But after executing the flush, “Key” is not guaranteed to reach the memory. Only the following fence is finished, then “Key” reaches the memory and becomes persistent. Then “Value” has the same flow.</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So, by using these two primitives, NVM programs eventually control "durability of updates" and "ordering of durability" without unnecessary persistence overhead.</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achieve better performance, flush and fence should be used as less as possible. And Use minimum number of flush and fence to achieve crash-consistency is 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simplicity, in later slides, I will refer a persist to a flush followed by a fence.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endParaRPr lang="en-US" b="0" dirty="0">
              <a:effectLst/>
            </a:endParaRPr>
          </a:p>
          <a:p>
            <a:br>
              <a:rPr lang="en-US" dirty="0"/>
            </a:br>
            <a:endParaRPr lang="en-US" sz="1200" dirty="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A7B6A20E-E93F-41B6-ADC2-0C189BB608EC}" type="slidenum">
              <a:rPr lang="en-US" smtClean="0"/>
              <a:t>7</a:t>
            </a:fld>
            <a:endParaRPr lang="en-US"/>
          </a:p>
        </p:txBody>
      </p:sp>
    </p:spTree>
    <p:extLst>
      <p:ext uri="{BB962C8B-B14F-4D97-AF65-F5344CB8AC3E}">
        <p14:creationId xmlns:p14="http://schemas.microsoft.com/office/powerpoint/2010/main" val="287019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By having the persistence primitives, NVM programmers apply different techniques to achieve crash consistency.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solution is to use general logging techniques.</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Support we are using undoing logging for an insert implementation. Undo logging needs to log every data before every update. In this example, it log key, write key, persist key, the log value, write value then persist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logging techniques lead to additional or redundant flush and fence, so logging techniques have high overhead.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ym typeface="Wingdings" pitchFamily="2" charset="2"/>
              </a:rPr>
              <a:t>To use flush and fence as less as possible, developers devise application-specific persistence mechanisms, which use customized persistence ordering. </a:t>
            </a:r>
          </a:p>
          <a:p>
            <a:pPr rtl="0"/>
            <a:r>
              <a:rPr lang="en-US" sz="2400" b="0" i="0" u="none" strike="noStrike" kern="1200" dirty="0">
                <a:solidFill>
                  <a:schemeClr val="tx1"/>
                </a:solidFill>
                <a:effectLst/>
                <a:latin typeface="+mn-lt"/>
                <a:ea typeface="+mn-ea"/>
                <a:cs typeface="+mn-cs"/>
              </a:rPr>
              <a:t>Let’s have an example here: the guarded protection pattern and I will use the guarded-protection pattern as example throughout the talk.</a:t>
            </a:r>
          </a:p>
          <a:p>
            <a:pPr rtl="0"/>
            <a:r>
              <a:rPr lang="en-US" sz="2400" b="0" i="0" u="none" strike="noStrike" kern="1200" dirty="0">
                <a:solidFill>
                  <a:schemeClr val="tx1"/>
                </a:solidFill>
                <a:effectLst/>
                <a:latin typeface="+mn-lt"/>
                <a:ea typeface="+mn-ea"/>
                <a:cs typeface="+mn-cs"/>
              </a:rPr>
              <a:t>The intention of the guarded protection pattern is to </a:t>
            </a:r>
            <a:r>
              <a:rPr lang="en-US" sz="2400" dirty="0"/>
              <a:t>ensure the atomic persistence of both key and value. Atomicity means the result is either fully executed or not at all executed.</a:t>
            </a:r>
            <a:endParaRPr lang="en-US" sz="2400" b="0" i="0" u="none" strike="noStrike" kern="1200" dirty="0">
              <a:solidFill>
                <a:schemeClr val="tx1"/>
              </a:solidFill>
              <a:effectLst/>
              <a:latin typeface="+mn-lt"/>
              <a:ea typeface="+mn-ea"/>
              <a:cs typeface="+mn-cs"/>
            </a:endParaRPr>
          </a:p>
          <a:p>
            <a:pPr rtl="0"/>
            <a:r>
              <a:rPr lang="en-US" altLang="zh-CN" sz="2400" kern="1200" dirty="0">
                <a:solidFill>
                  <a:schemeClr val="tx1"/>
                </a:solidFill>
                <a:effectLst/>
                <a:latin typeface="+mn-lt"/>
                <a:ea typeface="+mn-ea"/>
                <a:cs typeface="+mn-cs"/>
              </a:rPr>
              <a:t>Instead</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of</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using</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logging,</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it</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introduce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a</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guardian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variable,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called</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Token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in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this</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example.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It</a:t>
            </a:r>
            <a:r>
              <a:rPr lang="zh-CN" altLang="en-US" sz="2400" kern="1200" dirty="0">
                <a:solidFill>
                  <a:schemeClr val="tx1"/>
                </a:solidFill>
                <a:effectLst/>
                <a:latin typeface="+mn-lt"/>
                <a:ea typeface="+mn-ea"/>
                <a:cs typeface="+mn-cs"/>
              </a:rPr>
              <a:t> </a:t>
            </a:r>
            <a:r>
              <a:rPr lang="en-US" sz="2400" kern="1200" dirty="0">
                <a:solidFill>
                  <a:schemeClr val="tx1"/>
                </a:solidFill>
                <a:effectLst/>
                <a:latin typeface="+mn-lt"/>
                <a:ea typeface="+mn-ea"/>
                <a:cs typeface="+mn-cs"/>
              </a:rPr>
              <a:t>writes the token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after</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persisting</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KV.</a:t>
            </a:r>
            <a:endParaRPr lang="en-US" sz="2400" kern="1200" dirty="0">
              <a:solidFill>
                <a:schemeClr val="tx1"/>
              </a:solidFill>
              <a:effectLst/>
              <a:latin typeface="+mn-lt"/>
              <a:ea typeface="+mn-ea"/>
              <a:cs typeface="+mn-cs"/>
            </a:endParaRPr>
          </a:p>
          <a:p>
            <a:pPr rtl="0"/>
            <a:r>
              <a:rPr lang="en-US" altLang="zh-CN" sz="2400" kern="1200" dirty="0">
                <a:solidFill>
                  <a:schemeClr val="tx1"/>
                </a:solidFill>
                <a:effectLst/>
                <a:latin typeface="+mn-lt"/>
                <a:ea typeface="+mn-ea"/>
                <a:cs typeface="+mn-cs"/>
              </a:rPr>
              <a:t>When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setting</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guardian,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it</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ensures</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that</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key</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and</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value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have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been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already</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persisted.</a:t>
            </a:r>
            <a:endParaRPr lang="en-US" sz="2400" kern="1200" dirty="0">
              <a:solidFill>
                <a:schemeClr val="tx1"/>
              </a:solidFill>
              <a:effectLst/>
              <a:latin typeface="+mn-lt"/>
              <a:ea typeface="+mn-ea"/>
              <a:cs typeface="+mn-cs"/>
            </a:endParaRPr>
          </a:p>
          <a:p>
            <a:pPr rtl="0"/>
            <a:r>
              <a:rPr lang="en-US" altLang="zh-CN" sz="2400" kern="1200" dirty="0">
                <a:solidFill>
                  <a:schemeClr val="tx1"/>
                </a:solidFill>
                <a:effectLst/>
                <a:latin typeface="+mn-lt"/>
                <a:ea typeface="+mn-ea"/>
                <a:cs typeface="+mn-cs"/>
              </a:rPr>
              <a:t>In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reader</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side,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it</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checks</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whether</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token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has</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been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set.</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If</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the token has been set, it</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means</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that</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key</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and</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value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have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been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already</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persisted.</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Then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the reader</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can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safely</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read</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the</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key</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and</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value.</a:t>
            </a:r>
            <a:endParaRPr lang="en-US" sz="2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kern="1200" dirty="0">
                <a:solidFill>
                  <a:schemeClr val="tx1"/>
                </a:solidFill>
                <a:effectLst/>
                <a:latin typeface="+mn-lt"/>
                <a:ea typeface="+mn-ea"/>
                <a:cs typeface="+mn-cs"/>
              </a:rPr>
              <a:t>Again,</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t</a:t>
            </a:r>
            <a:r>
              <a:rPr lang="en-US" sz="2400" kern="1200" dirty="0">
                <a:solidFill>
                  <a:schemeClr val="tx1"/>
                </a:solidFill>
                <a:effectLst/>
                <a:latin typeface="+mn-lt"/>
                <a:ea typeface="+mn-ea"/>
                <a:cs typeface="+mn-cs"/>
              </a:rPr>
              <a:t>he token serves as a guardian. It guarantees that when the token is valid, then the key and value must</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be</a:t>
            </a:r>
            <a:r>
              <a:rPr lang="en-US" sz="2400" kern="1200" dirty="0">
                <a:solidFill>
                  <a:schemeClr val="tx1"/>
                </a:solidFill>
                <a:effectLst/>
                <a:latin typeface="+mn-lt"/>
                <a:ea typeface="+mn-ea"/>
                <a:cs typeface="+mn-cs"/>
              </a:rPr>
              <a:t> persisted, so that the atomicity has been achieved.</a:t>
            </a:r>
            <a:r>
              <a:rPr lang="zh-CN" altLang="en-US" sz="2400" kern="1200" dirty="0">
                <a:solidFill>
                  <a:schemeClr val="tx1"/>
                </a:solidFill>
                <a:effectLst/>
                <a:latin typeface="+mn-lt"/>
                <a:ea typeface="+mn-ea"/>
                <a:cs typeface="+mn-cs"/>
              </a:rPr>
              <a:t> </a:t>
            </a:r>
            <a:r>
              <a:rPr lang="en-US" altLang="zh-CN" sz="2400" kern="1200" dirty="0">
                <a:solidFill>
                  <a:schemeClr val="tx1"/>
                </a:solidFill>
                <a:effectLst/>
                <a:latin typeface="+mn-lt"/>
                <a:ea typeface="+mn-ea"/>
                <a:cs typeface="+mn-cs"/>
              </a:rPr>
              <a:t>I</a:t>
            </a:r>
            <a:r>
              <a:rPr lang="en-US" sz="2400" kern="1200" dirty="0">
                <a:solidFill>
                  <a:schemeClr val="tx1"/>
                </a:solidFill>
                <a:effectLst/>
                <a:latin typeface="+mn-lt"/>
                <a:ea typeface="+mn-ea"/>
                <a:cs typeface="+mn-cs"/>
              </a:rPr>
              <a:t>n this way, K and V do not need to be logged.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Application-specific persistence mechanism takes advantage of application-specific logic to reduce </a:t>
            </a:r>
            <a:r>
              <a:rPr lang="en-US" altLang="zh-CN" sz="2400" kern="1200" dirty="0">
                <a:solidFill>
                  <a:schemeClr val="tx1"/>
                </a:solidFill>
                <a:effectLst/>
                <a:latin typeface="+mn-lt"/>
                <a:ea typeface="+mn-ea"/>
                <a:cs typeface="+mn-cs"/>
              </a:rPr>
              <a:t>persistence</a:t>
            </a:r>
            <a:r>
              <a:rPr lang="en-US" sz="2400" kern="1200" dirty="0">
                <a:solidFill>
                  <a:schemeClr val="tx1"/>
                </a:solidFill>
                <a:effectLst/>
                <a:latin typeface="+mn-lt"/>
                <a:ea typeface="+mn-ea"/>
                <a:cs typeface="+mn-cs"/>
              </a:rPr>
              <a:t> overhead.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This is just one example of </a:t>
            </a:r>
            <a:r>
              <a:rPr lang="en-US" sz="2400" dirty="0"/>
              <a:t>Application-specific persistence mechanism</a:t>
            </a:r>
            <a:r>
              <a:rPr lang="en-US" sz="2400" kern="1200" dirty="0">
                <a:solidFill>
                  <a:schemeClr val="tx1"/>
                </a:solidFill>
                <a:effectLst/>
                <a:latin typeface="+mn-lt"/>
                <a:ea typeface="+mn-ea"/>
                <a:cs typeface="+mn-cs"/>
              </a:rPr>
              <a:t>, and there are more used in NVM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application-specific persistence mechanism </a:t>
            </a:r>
            <a:r>
              <a:rPr lang="en-US" altLang="zh-CN" sz="1200" kern="1200" dirty="0">
                <a:solidFill>
                  <a:schemeClr val="tx1"/>
                </a:solidFill>
                <a:effectLst/>
                <a:latin typeface="+mn-lt"/>
                <a:ea typeface="+mn-ea"/>
                <a:cs typeface="+mn-cs"/>
              </a:rPr>
              <a:t>is</a:t>
            </a:r>
            <a:r>
              <a:rPr lang="en-US" sz="1200" kern="1200" dirty="0">
                <a:solidFill>
                  <a:schemeClr val="tx1"/>
                </a:solidFill>
                <a:effectLst/>
                <a:latin typeface="+mn-lt"/>
                <a:ea typeface="+mn-ea"/>
                <a:cs typeface="+mn-cs"/>
              </a:rPr>
              <a:t> error-prone. Any misuse of persistence primitives may lead to incorrect persistence ordering, thus may also make the NVM program not crash-consistent.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7B6A20E-E93F-41B6-ADC2-0C189BB608EC}" type="slidenum">
              <a:rPr lang="en-US" smtClean="0"/>
              <a:t>8</a:t>
            </a:fld>
            <a:endParaRPr lang="en-US"/>
          </a:p>
        </p:txBody>
      </p:sp>
    </p:spTree>
    <p:extLst>
      <p:ext uri="{BB962C8B-B14F-4D97-AF65-F5344CB8AC3E}">
        <p14:creationId xmlns:p14="http://schemas.microsoft.com/office/powerpoint/2010/main" val="2600986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have just presented NVM background. Now, let’s move to the NVM Correctness Condition: Durable Linearizability.</a:t>
            </a:r>
          </a:p>
        </p:txBody>
      </p:sp>
      <p:sp>
        <p:nvSpPr>
          <p:cNvPr id="4" name="Slide Number Placeholder 3"/>
          <p:cNvSpPr>
            <a:spLocks noGrp="1"/>
          </p:cNvSpPr>
          <p:nvPr>
            <p:ph type="sldNum" sz="quarter" idx="5"/>
          </p:nvPr>
        </p:nvSpPr>
        <p:spPr/>
        <p:txBody>
          <a:bodyPr/>
          <a:lstStyle/>
          <a:p>
            <a:fld id="{A7B6A20E-E93F-41B6-ADC2-0C189BB608EC}" type="slidenum">
              <a:rPr lang="en-US" smtClean="0"/>
              <a:t>9</a:t>
            </a:fld>
            <a:endParaRPr lang="en-US"/>
          </a:p>
        </p:txBody>
      </p:sp>
    </p:spTree>
    <p:extLst>
      <p:ext uri="{BB962C8B-B14F-4D97-AF65-F5344CB8AC3E}">
        <p14:creationId xmlns:p14="http://schemas.microsoft.com/office/powerpoint/2010/main" val="1329081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mplate">
    <p:bg>
      <p:bgPr>
        <a:solidFill>
          <a:schemeClr val="bg1"/>
        </a:solidFill>
        <a:effectLst/>
      </p:bgPr>
    </p:bg>
    <p:spTree>
      <p:nvGrpSpPr>
        <p:cNvPr id="1" name=""/>
        <p:cNvGrpSpPr/>
        <p:nvPr/>
      </p:nvGrpSpPr>
      <p:grpSpPr>
        <a:xfrm>
          <a:off x="0" y="0"/>
          <a:ext cx="0" cy="0"/>
          <a:chOff x="0" y="0"/>
          <a:chExt cx="0" cy="0"/>
        </a:xfrm>
      </p:grpSpPr>
      <p:sp>
        <p:nvSpPr>
          <p:cNvPr id="3" name="Half Frame 2">
            <a:extLst>
              <a:ext uri="{FF2B5EF4-FFF2-40B4-BE49-F238E27FC236}">
                <a16:creationId xmlns:a16="http://schemas.microsoft.com/office/drawing/2014/main" id="{C40BDABC-9557-4071-992A-D217BC3953AD}"/>
              </a:ext>
            </a:extLst>
          </p:cNvPr>
          <p:cNvSpPr/>
          <p:nvPr userDrawn="1"/>
        </p:nvSpPr>
        <p:spPr>
          <a:xfrm>
            <a:off x="2619228" y="1430999"/>
            <a:ext cx="998291" cy="1040235"/>
          </a:xfrm>
          <a:prstGeom prst="halfFrame">
            <a:avLst>
              <a:gd name="adj1" fmla="val 18518"/>
              <a:gd name="adj2" fmla="val 18518"/>
            </a:avLst>
          </a:prstGeom>
          <a:solidFill>
            <a:srgbClr val="85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Half Frame 3">
            <a:extLst>
              <a:ext uri="{FF2B5EF4-FFF2-40B4-BE49-F238E27FC236}">
                <a16:creationId xmlns:a16="http://schemas.microsoft.com/office/drawing/2014/main" id="{5AD95471-36B9-47D0-AD66-D0C4E43D3F08}"/>
              </a:ext>
            </a:extLst>
          </p:cNvPr>
          <p:cNvSpPr/>
          <p:nvPr userDrawn="1"/>
        </p:nvSpPr>
        <p:spPr>
          <a:xfrm rot="10800000">
            <a:off x="9049391" y="2913660"/>
            <a:ext cx="998291" cy="1040235"/>
          </a:xfrm>
          <a:prstGeom prst="halfFrame">
            <a:avLst>
              <a:gd name="adj1" fmla="val 18518"/>
              <a:gd name="adj2" fmla="val 18518"/>
            </a:avLst>
          </a:prstGeom>
          <a:solidFill>
            <a:srgbClr val="85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itle 25">
            <a:extLst>
              <a:ext uri="{FF2B5EF4-FFF2-40B4-BE49-F238E27FC236}">
                <a16:creationId xmlns:a16="http://schemas.microsoft.com/office/drawing/2014/main" id="{13C123E4-1678-4420-AA6E-7186DC3BABB6}"/>
              </a:ext>
            </a:extLst>
          </p:cNvPr>
          <p:cNvSpPr>
            <a:spLocks noGrp="1"/>
          </p:cNvSpPr>
          <p:nvPr>
            <p:ph type="title"/>
          </p:nvPr>
        </p:nvSpPr>
        <p:spPr>
          <a:xfrm>
            <a:off x="3009900" y="1851538"/>
            <a:ext cx="6562872" cy="1325563"/>
          </a:xfrm>
          <a:prstGeom prst="rect">
            <a:avLst/>
          </a:prstGeom>
        </p:spPr>
        <p:txBody>
          <a:bodyPr/>
          <a:lstStyle/>
          <a:p>
            <a:r>
              <a:rPr lang="en-US"/>
              <a:t>Click to edit Master title style</a:t>
            </a:r>
          </a:p>
        </p:txBody>
      </p:sp>
      <p:sp>
        <p:nvSpPr>
          <p:cNvPr id="27" name="Rectangle 26">
            <a:extLst>
              <a:ext uri="{FF2B5EF4-FFF2-40B4-BE49-F238E27FC236}">
                <a16:creationId xmlns:a16="http://schemas.microsoft.com/office/drawing/2014/main" id="{B96AFB62-B1B3-48BE-8814-D4DEF228E53A}"/>
              </a:ext>
            </a:extLst>
          </p:cNvPr>
          <p:cNvSpPr/>
          <p:nvPr userDrawn="1"/>
        </p:nvSpPr>
        <p:spPr>
          <a:xfrm>
            <a:off x="0" y="6347460"/>
            <a:ext cx="12192000" cy="510540"/>
          </a:xfrm>
          <a:prstGeom prst="rect">
            <a:avLst/>
          </a:prstGeom>
          <a:solidFill>
            <a:srgbClr val="85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834E129C-66BD-4952-8F6E-9936B3990FC9}"/>
              </a:ext>
            </a:extLst>
          </p:cNvPr>
          <p:cNvPicPr>
            <a:picLocks noChangeAspect="1"/>
          </p:cNvPicPr>
          <p:nvPr userDrawn="1"/>
        </p:nvPicPr>
        <p:blipFill>
          <a:blip r:embed="rId2">
            <a:clrChange>
              <a:clrFrom>
                <a:srgbClr val="FEFEFE"/>
              </a:clrFrom>
              <a:clrTo>
                <a:srgbClr val="FEFEFE">
                  <a:alpha val="0"/>
                </a:srgbClr>
              </a:clrTo>
            </a:clrChange>
            <a:lum bright="70000" contrast="-70000"/>
          </a:blip>
          <a:stretch>
            <a:fillRect/>
          </a:stretch>
        </p:blipFill>
        <p:spPr>
          <a:xfrm>
            <a:off x="10073640" y="6424691"/>
            <a:ext cx="2002796" cy="366188"/>
          </a:xfrm>
          <a:prstGeom prst="rect">
            <a:avLst/>
          </a:prstGeom>
        </p:spPr>
      </p:pic>
    </p:spTree>
    <p:extLst>
      <p:ext uri="{BB962C8B-B14F-4D97-AF65-F5344CB8AC3E}">
        <p14:creationId xmlns:p14="http://schemas.microsoft.com/office/powerpoint/2010/main" val="140733574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emplat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65CC3B-F366-4ECD-95B1-5FAE048F45BA}"/>
              </a:ext>
            </a:extLst>
          </p:cNvPr>
          <p:cNvSpPr/>
          <p:nvPr userDrawn="1"/>
        </p:nvSpPr>
        <p:spPr>
          <a:xfrm>
            <a:off x="0" y="6347460"/>
            <a:ext cx="12192000" cy="510540"/>
          </a:xfrm>
          <a:prstGeom prst="rect">
            <a:avLst/>
          </a:prstGeom>
          <a:solidFill>
            <a:srgbClr val="85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C4CD81A-97E6-46F0-9E11-9FE856624948}"/>
              </a:ext>
            </a:extLst>
          </p:cNvPr>
          <p:cNvPicPr>
            <a:picLocks noChangeAspect="1"/>
          </p:cNvPicPr>
          <p:nvPr userDrawn="1"/>
        </p:nvPicPr>
        <p:blipFill>
          <a:blip r:embed="rId2">
            <a:clrChange>
              <a:clrFrom>
                <a:srgbClr val="FEFEFE"/>
              </a:clrFrom>
              <a:clrTo>
                <a:srgbClr val="FEFEFE">
                  <a:alpha val="0"/>
                </a:srgbClr>
              </a:clrTo>
            </a:clrChange>
            <a:lum bright="70000" contrast="-70000"/>
          </a:blip>
          <a:stretch>
            <a:fillRect/>
          </a:stretch>
        </p:blipFill>
        <p:spPr>
          <a:xfrm>
            <a:off x="10073640" y="6424691"/>
            <a:ext cx="2002796" cy="366188"/>
          </a:xfrm>
          <a:prstGeom prst="rect">
            <a:avLst/>
          </a:prstGeom>
        </p:spPr>
      </p:pic>
      <p:sp>
        <p:nvSpPr>
          <p:cNvPr id="2" name="Title 1">
            <a:extLst>
              <a:ext uri="{FF2B5EF4-FFF2-40B4-BE49-F238E27FC236}">
                <a16:creationId xmlns:a16="http://schemas.microsoft.com/office/drawing/2014/main" id="{080EA83F-B2B0-4BB8-88C7-7813E3532BF0}"/>
              </a:ext>
            </a:extLst>
          </p:cNvPr>
          <p:cNvSpPr>
            <a:spLocks noGrp="1"/>
          </p:cNvSpPr>
          <p:nvPr>
            <p:ph type="title"/>
          </p:nvPr>
        </p:nvSpPr>
        <p:spPr>
          <a:xfrm>
            <a:off x="409575" y="362605"/>
            <a:ext cx="10515600" cy="510541"/>
          </a:xfrm>
          <a:prstGeom prst="rect">
            <a:avLst/>
          </a:prstGeom>
        </p:spPr>
        <p:txBody>
          <a:bodyPr/>
          <a:lstStyle>
            <a:lvl1pPr>
              <a:defRPr sz="3600">
                <a:latin typeface="HK Grotesk"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B32257E3-F7B0-4B6D-8248-3AA29C8F9A2F}"/>
              </a:ext>
            </a:extLst>
          </p:cNvPr>
          <p:cNvSpPr/>
          <p:nvPr userDrawn="1"/>
        </p:nvSpPr>
        <p:spPr>
          <a:xfrm>
            <a:off x="409575" y="843192"/>
            <a:ext cx="10515600" cy="75673"/>
          </a:xfrm>
          <a:prstGeom prst="rect">
            <a:avLst/>
          </a:prstGeom>
          <a:solidFill>
            <a:srgbClr val="85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2BA4071-8255-40FB-B27E-9AB4B9B66CE8}"/>
              </a:ext>
            </a:extLst>
          </p:cNvPr>
          <p:cNvSpPr>
            <a:spLocks noGrp="1"/>
          </p:cNvSpPr>
          <p:nvPr>
            <p:ph type="sldNum" sz="quarter" idx="10"/>
          </p:nvPr>
        </p:nvSpPr>
        <p:spPr>
          <a:xfrm>
            <a:off x="-97104" y="6420167"/>
            <a:ext cx="648070" cy="365125"/>
          </a:xfrm>
        </p:spPr>
        <p:txBody>
          <a:bodyPr/>
          <a:lstStyle>
            <a:lvl1pPr>
              <a:defRPr sz="2800">
                <a:solidFill>
                  <a:schemeClr val="bg1"/>
                </a:solidFill>
              </a:defRPr>
            </a:lvl1pPr>
          </a:lstStyle>
          <a:p>
            <a:fld id="{857551B3-D6DC-457C-8811-E5AD463B26DA}" type="slidenum">
              <a:rPr lang="en-US" smtClean="0"/>
              <a:pPr/>
              <a:t>‹#›</a:t>
            </a:fld>
            <a:endParaRPr lang="en-US" dirty="0"/>
          </a:p>
        </p:txBody>
      </p:sp>
    </p:spTree>
    <p:extLst>
      <p:ext uri="{BB962C8B-B14F-4D97-AF65-F5344CB8AC3E}">
        <p14:creationId xmlns:p14="http://schemas.microsoft.com/office/powerpoint/2010/main" val="121430897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349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mplate">
    <p:bg>
      <p:bgPr>
        <a:solidFill>
          <a:schemeClr val="bg1"/>
        </a:solidFill>
        <a:effectLst/>
      </p:bgPr>
    </p:bg>
    <p:spTree>
      <p:nvGrpSpPr>
        <p:cNvPr id="1" name=""/>
        <p:cNvGrpSpPr/>
        <p:nvPr/>
      </p:nvGrpSpPr>
      <p:grpSpPr>
        <a:xfrm>
          <a:off x="0" y="0"/>
          <a:ext cx="0" cy="0"/>
          <a:chOff x="0" y="0"/>
          <a:chExt cx="0" cy="0"/>
        </a:xfrm>
      </p:grpSpPr>
      <p:sp>
        <p:nvSpPr>
          <p:cNvPr id="3" name="Half Frame 2">
            <a:extLst>
              <a:ext uri="{FF2B5EF4-FFF2-40B4-BE49-F238E27FC236}">
                <a16:creationId xmlns:a16="http://schemas.microsoft.com/office/drawing/2014/main" id="{C40BDABC-9557-4071-992A-D217BC3953AD}"/>
              </a:ext>
            </a:extLst>
          </p:cNvPr>
          <p:cNvSpPr/>
          <p:nvPr userDrawn="1"/>
        </p:nvSpPr>
        <p:spPr>
          <a:xfrm>
            <a:off x="2619228" y="1430999"/>
            <a:ext cx="998291" cy="1040235"/>
          </a:xfrm>
          <a:prstGeom prst="halfFrame">
            <a:avLst>
              <a:gd name="adj1" fmla="val 18518"/>
              <a:gd name="adj2" fmla="val 18518"/>
            </a:avLst>
          </a:prstGeom>
          <a:solidFill>
            <a:srgbClr val="85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Half Frame 3">
            <a:extLst>
              <a:ext uri="{FF2B5EF4-FFF2-40B4-BE49-F238E27FC236}">
                <a16:creationId xmlns:a16="http://schemas.microsoft.com/office/drawing/2014/main" id="{5AD95471-36B9-47D0-AD66-D0C4E43D3F08}"/>
              </a:ext>
            </a:extLst>
          </p:cNvPr>
          <p:cNvSpPr/>
          <p:nvPr userDrawn="1"/>
        </p:nvSpPr>
        <p:spPr>
          <a:xfrm rot="10800000">
            <a:off x="9049391" y="2913660"/>
            <a:ext cx="998291" cy="1040235"/>
          </a:xfrm>
          <a:prstGeom prst="halfFrame">
            <a:avLst>
              <a:gd name="adj1" fmla="val 18518"/>
              <a:gd name="adj2" fmla="val 18518"/>
            </a:avLst>
          </a:prstGeom>
          <a:solidFill>
            <a:srgbClr val="85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itle 25">
            <a:extLst>
              <a:ext uri="{FF2B5EF4-FFF2-40B4-BE49-F238E27FC236}">
                <a16:creationId xmlns:a16="http://schemas.microsoft.com/office/drawing/2014/main" id="{13C123E4-1678-4420-AA6E-7186DC3BABB6}"/>
              </a:ext>
            </a:extLst>
          </p:cNvPr>
          <p:cNvSpPr>
            <a:spLocks noGrp="1"/>
          </p:cNvSpPr>
          <p:nvPr>
            <p:ph type="title"/>
          </p:nvPr>
        </p:nvSpPr>
        <p:spPr>
          <a:xfrm>
            <a:off x="3009900" y="1851538"/>
            <a:ext cx="6562872" cy="1325563"/>
          </a:xfrm>
          <a:prstGeom prst="rect">
            <a:avLst/>
          </a:prstGeom>
        </p:spPr>
        <p:txBody>
          <a:bodyPr/>
          <a:lstStyle/>
          <a:p>
            <a:r>
              <a:rPr lang="en-US"/>
              <a:t>Click to edit Master title style</a:t>
            </a:r>
          </a:p>
        </p:txBody>
      </p:sp>
      <p:sp>
        <p:nvSpPr>
          <p:cNvPr id="27" name="Rectangle 26">
            <a:extLst>
              <a:ext uri="{FF2B5EF4-FFF2-40B4-BE49-F238E27FC236}">
                <a16:creationId xmlns:a16="http://schemas.microsoft.com/office/drawing/2014/main" id="{B96AFB62-B1B3-48BE-8814-D4DEF228E53A}"/>
              </a:ext>
            </a:extLst>
          </p:cNvPr>
          <p:cNvSpPr/>
          <p:nvPr userDrawn="1"/>
        </p:nvSpPr>
        <p:spPr>
          <a:xfrm>
            <a:off x="0" y="6347460"/>
            <a:ext cx="12192000" cy="510540"/>
          </a:xfrm>
          <a:prstGeom prst="rect">
            <a:avLst/>
          </a:prstGeom>
          <a:solidFill>
            <a:srgbClr val="85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834E129C-66BD-4952-8F6E-9936B3990FC9}"/>
              </a:ext>
            </a:extLst>
          </p:cNvPr>
          <p:cNvPicPr>
            <a:picLocks noChangeAspect="1"/>
          </p:cNvPicPr>
          <p:nvPr userDrawn="1"/>
        </p:nvPicPr>
        <p:blipFill>
          <a:blip r:embed="rId2">
            <a:clrChange>
              <a:clrFrom>
                <a:srgbClr val="FEFEFE"/>
              </a:clrFrom>
              <a:clrTo>
                <a:srgbClr val="FEFEFE">
                  <a:alpha val="0"/>
                </a:srgbClr>
              </a:clrTo>
            </a:clrChange>
            <a:lum bright="70000" contrast="-70000"/>
          </a:blip>
          <a:stretch>
            <a:fillRect/>
          </a:stretch>
        </p:blipFill>
        <p:spPr>
          <a:xfrm>
            <a:off x="10073640" y="6424691"/>
            <a:ext cx="2002796" cy="366188"/>
          </a:xfrm>
          <a:prstGeom prst="rect">
            <a:avLst/>
          </a:prstGeom>
        </p:spPr>
      </p:pic>
    </p:spTree>
    <p:extLst>
      <p:ext uri="{BB962C8B-B14F-4D97-AF65-F5344CB8AC3E}">
        <p14:creationId xmlns:p14="http://schemas.microsoft.com/office/powerpoint/2010/main" val="1603157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mplat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65CC3B-F366-4ECD-95B1-5FAE048F45BA}"/>
              </a:ext>
            </a:extLst>
          </p:cNvPr>
          <p:cNvSpPr/>
          <p:nvPr userDrawn="1"/>
        </p:nvSpPr>
        <p:spPr>
          <a:xfrm>
            <a:off x="0" y="6347460"/>
            <a:ext cx="12192000" cy="510540"/>
          </a:xfrm>
          <a:prstGeom prst="rect">
            <a:avLst/>
          </a:prstGeom>
          <a:solidFill>
            <a:srgbClr val="85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C4CD81A-97E6-46F0-9E11-9FE856624948}"/>
              </a:ext>
            </a:extLst>
          </p:cNvPr>
          <p:cNvPicPr>
            <a:picLocks noChangeAspect="1"/>
          </p:cNvPicPr>
          <p:nvPr userDrawn="1"/>
        </p:nvPicPr>
        <p:blipFill>
          <a:blip r:embed="rId2">
            <a:clrChange>
              <a:clrFrom>
                <a:srgbClr val="FEFEFE"/>
              </a:clrFrom>
              <a:clrTo>
                <a:srgbClr val="FEFEFE">
                  <a:alpha val="0"/>
                </a:srgbClr>
              </a:clrTo>
            </a:clrChange>
            <a:lum bright="70000" contrast="-70000"/>
          </a:blip>
          <a:stretch>
            <a:fillRect/>
          </a:stretch>
        </p:blipFill>
        <p:spPr>
          <a:xfrm>
            <a:off x="10073640" y="6424691"/>
            <a:ext cx="2002796" cy="366188"/>
          </a:xfrm>
          <a:prstGeom prst="rect">
            <a:avLst/>
          </a:prstGeom>
        </p:spPr>
      </p:pic>
      <p:sp>
        <p:nvSpPr>
          <p:cNvPr id="2" name="Title 1">
            <a:extLst>
              <a:ext uri="{FF2B5EF4-FFF2-40B4-BE49-F238E27FC236}">
                <a16:creationId xmlns:a16="http://schemas.microsoft.com/office/drawing/2014/main" id="{080EA83F-B2B0-4BB8-88C7-7813E3532BF0}"/>
              </a:ext>
            </a:extLst>
          </p:cNvPr>
          <p:cNvSpPr>
            <a:spLocks noGrp="1"/>
          </p:cNvSpPr>
          <p:nvPr>
            <p:ph type="title"/>
          </p:nvPr>
        </p:nvSpPr>
        <p:spPr>
          <a:xfrm>
            <a:off x="409575" y="362605"/>
            <a:ext cx="10515600" cy="510541"/>
          </a:xfrm>
          <a:prstGeom prst="rect">
            <a:avLst/>
          </a:prstGeom>
        </p:spPr>
        <p:txBody>
          <a:bodyPr/>
          <a:lstStyle>
            <a:lvl1pPr>
              <a:defRPr sz="3600">
                <a:latin typeface="HK Grotesk" panose="00000500000000000000" pitchFamily="50" charset="0"/>
              </a:defRPr>
            </a:lvl1pPr>
          </a:lstStyle>
          <a:p>
            <a:r>
              <a:rPr lang="en-US"/>
              <a:t>Click to edit Master title style</a:t>
            </a:r>
          </a:p>
        </p:txBody>
      </p:sp>
      <p:sp>
        <p:nvSpPr>
          <p:cNvPr id="14" name="Rectangle 13">
            <a:extLst>
              <a:ext uri="{FF2B5EF4-FFF2-40B4-BE49-F238E27FC236}">
                <a16:creationId xmlns:a16="http://schemas.microsoft.com/office/drawing/2014/main" id="{B32257E3-F7B0-4B6D-8248-3AA29C8F9A2F}"/>
              </a:ext>
            </a:extLst>
          </p:cNvPr>
          <p:cNvSpPr/>
          <p:nvPr userDrawn="1"/>
        </p:nvSpPr>
        <p:spPr>
          <a:xfrm>
            <a:off x="409575" y="843192"/>
            <a:ext cx="10515600" cy="75673"/>
          </a:xfrm>
          <a:prstGeom prst="rect">
            <a:avLst/>
          </a:prstGeom>
          <a:solidFill>
            <a:srgbClr val="85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2BA4071-8255-40FB-B27E-9AB4B9B66CE8}"/>
              </a:ext>
            </a:extLst>
          </p:cNvPr>
          <p:cNvSpPr>
            <a:spLocks noGrp="1"/>
          </p:cNvSpPr>
          <p:nvPr>
            <p:ph type="sldNum" sz="quarter" idx="10"/>
          </p:nvPr>
        </p:nvSpPr>
        <p:spPr>
          <a:xfrm>
            <a:off x="-97104" y="6420167"/>
            <a:ext cx="648070" cy="365125"/>
          </a:xfrm>
        </p:spPr>
        <p:txBody>
          <a:bodyPr/>
          <a:lstStyle>
            <a:lvl1pPr>
              <a:defRPr sz="2800">
                <a:solidFill>
                  <a:schemeClr val="bg1"/>
                </a:solidFill>
              </a:defRPr>
            </a:lvl1pPr>
          </a:lstStyle>
          <a:p>
            <a:fld id="{857551B3-D6DC-457C-8811-E5AD463B26DA}" type="slidenum">
              <a:rPr lang="en-US" smtClean="0"/>
              <a:pPr/>
              <a:t>‹#›</a:t>
            </a:fld>
            <a:endParaRPr lang="en-US" dirty="0"/>
          </a:p>
        </p:txBody>
      </p:sp>
    </p:spTree>
    <p:extLst>
      <p:ext uri="{BB962C8B-B14F-4D97-AF65-F5344CB8AC3E}">
        <p14:creationId xmlns:p14="http://schemas.microsoft.com/office/powerpoint/2010/main" val="313850107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emplat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65CC3B-F366-4ECD-95B1-5FAE048F45BA}"/>
              </a:ext>
            </a:extLst>
          </p:cNvPr>
          <p:cNvSpPr/>
          <p:nvPr userDrawn="1"/>
        </p:nvSpPr>
        <p:spPr>
          <a:xfrm>
            <a:off x="0" y="6347460"/>
            <a:ext cx="12192000" cy="510540"/>
          </a:xfrm>
          <a:prstGeom prst="rect">
            <a:avLst/>
          </a:prstGeom>
          <a:solidFill>
            <a:srgbClr val="85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C4CD81A-97E6-46F0-9E11-9FE856624948}"/>
              </a:ext>
            </a:extLst>
          </p:cNvPr>
          <p:cNvPicPr>
            <a:picLocks noChangeAspect="1"/>
          </p:cNvPicPr>
          <p:nvPr userDrawn="1"/>
        </p:nvPicPr>
        <p:blipFill>
          <a:blip r:embed="rId2">
            <a:clrChange>
              <a:clrFrom>
                <a:srgbClr val="FEFEFE"/>
              </a:clrFrom>
              <a:clrTo>
                <a:srgbClr val="FEFEFE">
                  <a:alpha val="0"/>
                </a:srgbClr>
              </a:clrTo>
            </a:clrChange>
            <a:lum bright="70000" contrast="-70000"/>
          </a:blip>
          <a:stretch>
            <a:fillRect/>
          </a:stretch>
        </p:blipFill>
        <p:spPr>
          <a:xfrm>
            <a:off x="10073640" y="6424691"/>
            <a:ext cx="2002796" cy="366188"/>
          </a:xfrm>
          <a:prstGeom prst="rect">
            <a:avLst/>
          </a:prstGeom>
        </p:spPr>
      </p:pic>
    </p:spTree>
    <p:extLst>
      <p:ext uri="{BB962C8B-B14F-4D97-AF65-F5344CB8AC3E}">
        <p14:creationId xmlns:p14="http://schemas.microsoft.com/office/powerpoint/2010/main" val="2131534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572F7B-FA68-47E1-9CE7-3E5719DDEB72}"/>
              </a:ext>
            </a:extLst>
          </p:cNvPr>
          <p:cNvSpPr>
            <a:spLocks noGrp="1"/>
          </p:cNvSpPr>
          <p:nvPr>
            <p:ph type="sldNum" sz="quarter" idx="4"/>
          </p:nvPr>
        </p:nvSpPr>
        <p:spPr>
          <a:xfrm>
            <a:off x="8843356" y="32131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551B3-D6DC-457C-8811-E5AD463B26DA}" type="slidenum">
              <a:rPr lang="en-US" smtClean="0"/>
              <a:t>‹#›</a:t>
            </a:fld>
            <a:endParaRPr lang="en-US"/>
          </a:p>
        </p:txBody>
      </p:sp>
    </p:spTree>
    <p:extLst>
      <p:ext uri="{BB962C8B-B14F-4D97-AF65-F5344CB8AC3E}">
        <p14:creationId xmlns:p14="http://schemas.microsoft.com/office/powerpoint/2010/main" val="3591965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13.jpeg"/><Relationship Id="rId4" Type="http://schemas.openxmlformats.org/officeDocument/2006/relationships/image" Target="../media/image12.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15.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8A3D5D-79D9-4BFE-982E-99D40BA52E4F}"/>
              </a:ext>
            </a:extLst>
          </p:cNvPr>
          <p:cNvSpPr/>
          <p:nvPr/>
        </p:nvSpPr>
        <p:spPr>
          <a:xfrm>
            <a:off x="627017" y="267590"/>
            <a:ext cx="10937966" cy="4031873"/>
          </a:xfrm>
          <a:prstGeom prst="rect">
            <a:avLst/>
          </a:prstGeom>
          <a:solidFill>
            <a:schemeClr val="bg1"/>
          </a:solidFill>
        </p:spPr>
        <p:txBody>
          <a:bodyPr wrap="square" anchor="ctr">
            <a:spAutoFit/>
          </a:bodyPr>
          <a:lstStyle/>
          <a:p>
            <a:pPr algn="ctr"/>
            <a:endParaRPr lang="en-US" sz="3200" b="1" dirty="0">
              <a:latin typeface="HK Grotesk Medium" panose="00000600000000000000" pitchFamily="50" charset="0"/>
            </a:endParaRPr>
          </a:p>
          <a:p>
            <a:pPr algn="ctr"/>
            <a:endParaRPr lang="en-US" sz="3200" b="1" dirty="0">
              <a:latin typeface="HK Grotesk Medium" panose="00000600000000000000" pitchFamily="50" charset="0"/>
            </a:endParaRPr>
          </a:p>
          <a:p>
            <a:pPr algn="ctr"/>
            <a:r>
              <a:rPr lang="en-US" sz="3200" b="1" dirty="0">
                <a:latin typeface="HK Grotesk Medium" panose="00000600000000000000" pitchFamily="50" charset="0"/>
              </a:rPr>
              <a:t>Detecting Application-specific Non-volatile Memory Bugs</a:t>
            </a:r>
          </a:p>
          <a:p>
            <a:pPr algn="ctr"/>
            <a:r>
              <a:rPr lang="en-US" altLang="zh-CN" sz="3200" b="1" dirty="0">
                <a:latin typeface="HK Grotesk Medium" panose="00000600000000000000" pitchFamily="50" charset="0"/>
              </a:rPr>
              <a:t>by</a:t>
            </a:r>
            <a:r>
              <a:rPr lang="zh-CN" altLang="en-US" sz="3200" b="1" dirty="0">
                <a:latin typeface="HK Grotesk Medium" panose="00000600000000000000" pitchFamily="50" charset="0"/>
              </a:rPr>
              <a:t> </a:t>
            </a:r>
            <a:r>
              <a:rPr lang="en-US" sz="3200" b="1" dirty="0">
                <a:latin typeface="HK Grotesk Medium" panose="00000600000000000000" pitchFamily="50" charset="0"/>
              </a:rPr>
              <a:t>Inferring Likely-Correctness Conditions from Programs</a:t>
            </a:r>
          </a:p>
          <a:p>
            <a:pPr algn="ctr"/>
            <a:endParaRPr lang="en-US" sz="3200" b="1" dirty="0">
              <a:latin typeface="HK Grotesk Medium" panose="00000600000000000000" pitchFamily="50" charset="0"/>
            </a:endParaRPr>
          </a:p>
          <a:p>
            <a:pPr algn="ctr"/>
            <a:endParaRPr lang="en-US" sz="3200" b="1" dirty="0">
              <a:latin typeface="HK Grotesk Medium" panose="00000600000000000000" pitchFamily="50" charset="0"/>
            </a:endParaRPr>
          </a:p>
          <a:p>
            <a:pPr algn="ctr"/>
            <a:endParaRPr lang="en-US" sz="3200" b="1" dirty="0">
              <a:latin typeface="HK Grotesk Medium" panose="00000600000000000000" pitchFamily="50" charset="0"/>
            </a:endParaRPr>
          </a:p>
          <a:p>
            <a:pPr algn="ctr"/>
            <a:endParaRPr lang="en-US" sz="3200" b="1" dirty="0">
              <a:latin typeface="HK Grotesk Medium" panose="00000600000000000000" pitchFamily="50" charset="0"/>
            </a:endParaRPr>
          </a:p>
        </p:txBody>
      </p:sp>
      <p:sp>
        <p:nvSpPr>
          <p:cNvPr id="2" name="TextBox 1">
            <a:extLst>
              <a:ext uri="{FF2B5EF4-FFF2-40B4-BE49-F238E27FC236}">
                <a16:creationId xmlns:a16="http://schemas.microsoft.com/office/drawing/2014/main" id="{4059FCA7-D80A-41D8-800C-EEECF5AE696D}"/>
              </a:ext>
            </a:extLst>
          </p:cNvPr>
          <p:cNvSpPr txBox="1"/>
          <p:nvPr/>
        </p:nvSpPr>
        <p:spPr>
          <a:xfrm>
            <a:off x="2532994" y="2725014"/>
            <a:ext cx="7126012" cy="400110"/>
          </a:xfrm>
          <a:prstGeom prst="rect">
            <a:avLst/>
          </a:prstGeom>
          <a:noFill/>
        </p:spPr>
        <p:txBody>
          <a:bodyPr wrap="square" rtlCol="0" anchor="ctr">
            <a:spAutoFit/>
          </a:bodyPr>
          <a:lstStyle/>
          <a:p>
            <a:pPr algn="ctr"/>
            <a:r>
              <a:rPr lang="en-US" sz="2000" dirty="0" err="1">
                <a:latin typeface="HK Grotesk Medium" panose="00000600000000000000" pitchFamily="50" charset="0"/>
              </a:rPr>
              <a:t>Xinwei</a:t>
            </a:r>
            <a:r>
              <a:rPr lang="en-US" sz="2000" dirty="0">
                <a:latin typeface="HK Grotesk Medium" panose="00000600000000000000" pitchFamily="50" charset="0"/>
              </a:rPr>
              <a:t> Fu</a:t>
            </a:r>
          </a:p>
        </p:txBody>
      </p:sp>
      <p:pic>
        <p:nvPicPr>
          <p:cNvPr id="6" name="Graphic 5">
            <a:extLst>
              <a:ext uri="{FF2B5EF4-FFF2-40B4-BE49-F238E27FC236}">
                <a16:creationId xmlns:a16="http://schemas.microsoft.com/office/drawing/2014/main" id="{E965B142-A56B-49A6-87D9-291921A20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6833" y="5821239"/>
            <a:ext cx="2018333" cy="400110"/>
          </a:xfrm>
          <a:prstGeom prst="rect">
            <a:avLst/>
          </a:prstGeom>
        </p:spPr>
      </p:pic>
      <p:sp>
        <p:nvSpPr>
          <p:cNvPr id="8" name="TextBox 7">
            <a:extLst>
              <a:ext uri="{FF2B5EF4-FFF2-40B4-BE49-F238E27FC236}">
                <a16:creationId xmlns:a16="http://schemas.microsoft.com/office/drawing/2014/main" id="{78D49088-C988-344D-999D-07BC06B67C9E}"/>
              </a:ext>
            </a:extLst>
          </p:cNvPr>
          <p:cNvSpPr txBox="1"/>
          <p:nvPr/>
        </p:nvSpPr>
        <p:spPr>
          <a:xfrm>
            <a:off x="2532994" y="4122321"/>
            <a:ext cx="7126012" cy="1015663"/>
          </a:xfrm>
          <a:prstGeom prst="rect">
            <a:avLst/>
          </a:prstGeom>
          <a:noFill/>
        </p:spPr>
        <p:txBody>
          <a:bodyPr wrap="square" rtlCol="0" anchor="ctr">
            <a:spAutoFit/>
          </a:bodyPr>
          <a:lstStyle/>
          <a:p>
            <a:pPr algn="ctr"/>
            <a:r>
              <a:rPr lang="en-US" sz="2000" b="1" dirty="0">
                <a:latin typeface="HK Grotesk Medium" panose="00000600000000000000" pitchFamily="50" charset="0"/>
              </a:rPr>
              <a:t>Committee Members:</a:t>
            </a:r>
          </a:p>
          <a:p>
            <a:pPr algn="ctr"/>
            <a:r>
              <a:rPr lang="en-US" sz="2000" dirty="0">
                <a:latin typeface="HK Grotesk Medium" panose="00000600000000000000" pitchFamily="50" charset="0"/>
              </a:rPr>
              <a:t>Ali R. Butt (Chair), </a:t>
            </a:r>
            <a:r>
              <a:rPr lang="en-US" sz="2000" dirty="0" err="1">
                <a:latin typeface="HK Grotesk Medium" panose="00000600000000000000" pitchFamily="50" charset="0"/>
              </a:rPr>
              <a:t>Changwoo</a:t>
            </a:r>
            <a:r>
              <a:rPr lang="en-US" sz="2000" dirty="0">
                <a:latin typeface="HK Grotesk Medium" panose="00000600000000000000" pitchFamily="50" charset="0"/>
              </a:rPr>
              <a:t> Min (Co-chair)</a:t>
            </a:r>
          </a:p>
          <a:p>
            <a:pPr algn="ctr"/>
            <a:r>
              <a:rPr lang="en-US" sz="2000" dirty="0" err="1">
                <a:latin typeface="HK Grotesk Medium" panose="00000600000000000000" pitchFamily="50" charset="0"/>
              </a:rPr>
              <a:t>Dongyoon</a:t>
            </a:r>
            <a:r>
              <a:rPr lang="en-US" sz="2000" dirty="0">
                <a:latin typeface="HK Grotesk Medium" panose="00000600000000000000" pitchFamily="50" charset="0"/>
              </a:rPr>
              <a:t> Lee, </a:t>
            </a:r>
            <a:r>
              <a:rPr lang="en-US" sz="2000" dirty="0" err="1">
                <a:latin typeface="HK Grotesk Medium" panose="00000600000000000000" pitchFamily="50" charset="0"/>
              </a:rPr>
              <a:t>Danfeng</a:t>
            </a:r>
            <a:r>
              <a:rPr lang="en-US" sz="2000" dirty="0">
                <a:latin typeface="HK Grotesk Medium" panose="00000600000000000000" pitchFamily="50" charset="0"/>
              </a:rPr>
              <a:t> Yao, </a:t>
            </a:r>
            <a:r>
              <a:rPr lang="en-US" sz="2000" dirty="0" err="1">
                <a:latin typeface="HK Grotesk Medium" panose="00000600000000000000" pitchFamily="50" charset="0"/>
              </a:rPr>
              <a:t>Xun</a:t>
            </a:r>
            <a:r>
              <a:rPr lang="en-US" sz="2000" dirty="0">
                <a:latin typeface="HK Grotesk Medium" panose="00000600000000000000" pitchFamily="50" charset="0"/>
              </a:rPr>
              <a:t> Jian </a:t>
            </a:r>
          </a:p>
        </p:txBody>
      </p:sp>
      <p:sp>
        <p:nvSpPr>
          <p:cNvPr id="7" name="TextBox 6">
            <a:extLst>
              <a:ext uri="{FF2B5EF4-FFF2-40B4-BE49-F238E27FC236}">
                <a16:creationId xmlns:a16="http://schemas.microsoft.com/office/drawing/2014/main" id="{5FB9E02D-26BA-9A49-8A28-E8F9C5057868}"/>
              </a:ext>
            </a:extLst>
          </p:cNvPr>
          <p:cNvSpPr txBox="1"/>
          <p:nvPr/>
        </p:nvSpPr>
        <p:spPr>
          <a:xfrm>
            <a:off x="2532994" y="3155299"/>
            <a:ext cx="7126012" cy="707886"/>
          </a:xfrm>
          <a:prstGeom prst="rect">
            <a:avLst/>
          </a:prstGeom>
          <a:noFill/>
        </p:spPr>
        <p:txBody>
          <a:bodyPr wrap="square" rtlCol="0" anchor="ctr">
            <a:spAutoFit/>
          </a:bodyPr>
          <a:lstStyle/>
          <a:p>
            <a:pPr algn="ctr"/>
            <a:r>
              <a:rPr lang="en-US" sz="2000" dirty="0">
                <a:latin typeface="HK Grotesk Medium" panose="00000600000000000000" pitchFamily="50" charset="0"/>
              </a:rPr>
              <a:t>Computer Science Department, Virginia Tech</a:t>
            </a:r>
          </a:p>
          <a:p>
            <a:pPr algn="ctr"/>
            <a:r>
              <a:rPr lang="en-US" sz="2000" dirty="0">
                <a:latin typeface="HK Grotesk Medium" panose="00000600000000000000" pitchFamily="50" charset="0"/>
              </a:rPr>
              <a:t>Ph.D. Dissertation Defense</a:t>
            </a:r>
          </a:p>
        </p:txBody>
      </p:sp>
      <p:sp>
        <p:nvSpPr>
          <p:cNvPr id="9" name="TextBox 8">
            <a:extLst>
              <a:ext uri="{FF2B5EF4-FFF2-40B4-BE49-F238E27FC236}">
                <a16:creationId xmlns:a16="http://schemas.microsoft.com/office/drawing/2014/main" id="{BE783595-724D-8C4E-BE76-75428AA2261F}"/>
              </a:ext>
            </a:extLst>
          </p:cNvPr>
          <p:cNvSpPr txBox="1"/>
          <p:nvPr/>
        </p:nvSpPr>
        <p:spPr>
          <a:xfrm>
            <a:off x="2532994" y="5240699"/>
            <a:ext cx="7126012" cy="400110"/>
          </a:xfrm>
          <a:prstGeom prst="rect">
            <a:avLst/>
          </a:prstGeom>
          <a:noFill/>
        </p:spPr>
        <p:txBody>
          <a:bodyPr wrap="square" rtlCol="0" anchor="ctr">
            <a:spAutoFit/>
          </a:bodyPr>
          <a:lstStyle/>
          <a:p>
            <a:pPr algn="ctr"/>
            <a:r>
              <a:rPr lang="en-US" sz="2000" dirty="0">
                <a:latin typeface="HK Grotesk Medium" panose="00000600000000000000" pitchFamily="50" charset="0"/>
              </a:rPr>
              <a:t>Feb 10</a:t>
            </a:r>
            <a:r>
              <a:rPr lang="en-US" sz="2000" baseline="30000" dirty="0">
                <a:latin typeface="HK Grotesk Medium" panose="00000600000000000000" pitchFamily="50" charset="0"/>
              </a:rPr>
              <a:t>th</a:t>
            </a:r>
            <a:r>
              <a:rPr lang="en-US" sz="2000" dirty="0">
                <a:latin typeface="HK Grotesk Medium" panose="00000600000000000000" pitchFamily="50" charset="0"/>
              </a:rPr>
              <a:t>, 2022</a:t>
            </a:r>
          </a:p>
        </p:txBody>
      </p:sp>
    </p:spTree>
    <p:extLst>
      <p:ext uri="{BB962C8B-B14F-4D97-AF65-F5344CB8AC3E}">
        <p14:creationId xmlns:p14="http://schemas.microsoft.com/office/powerpoint/2010/main" val="3733282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305070" y="362605"/>
            <a:ext cx="11068322" cy="510541"/>
          </a:xfrm>
        </p:spPr>
        <p:txBody>
          <a:bodyPr>
            <a:normAutofit fontScale="90000"/>
          </a:bodyPr>
          <a:lstStyle/>
          <a:p>
            <a:r>
              <a:rPr lang="en-US" dirty="0"/>
              <a:t>How to determine a recovered state is consistent?</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10</a:t>
            </a:fld>
            <a:endParaRPr lang="en-US" dirty="0"/>
          </a:p>
        </p:txBody>
      </p:sp>
      <p:sp>
        <p:nvSpPr>
          <p:cNvPr id="5" name="TextBox 4">
            <a:extLst>
              <a:ext uri="{FF2B5EF4-FFF2-40B4-BE49-F238E27FC236}">
                <a16:creationId xmlns:a16="http://schemas.microsoft.com/office/drawing/2014/main" id="{F6E6977C-8EA1-224F-B17A-87202DD87AD0}"/>
              </a:ext>
            </a:extLst>
          </p:cNvPr>
          <p:cNvSpPr txBox="1"/>
          <p:nvPr/>
        </p:nvSpPr>
        <p:spPr>
          <a:xfrm>
            <a:off x="461379" y="1091608"/>
            <a:ext cx="10470782" cy="1200329"/>
          </a:xfrm>
          <a:prstGeom prst="rect">
            <a:avLst/>
          </a:prstGeom>
          <a:noFill/>
        </p:spPr>
        <p:txBody>
          <a:bodyPr wrap="square" rtlCol="0">
            <a:spAutoFit/>
          </a:bodyPr>
          <a:lstStyle/>
          <a:p>
            <a:r>
              <a:rPr lang="en-US" altLang="zh-CN" sz="2400" b="1" dirty="0">
                <a:sym typeface="Wingdings" pitchFamily="2" charset="2"/>
              </a:rPr>
              <a:t>Crash</a:t>
            </a:r>
            <a:r>
              <a:rPr lang="zh-CN" altLang="en-US" sz="2400" b="1" dirty="0">
                <a:sym typeface="Wingdings" pitchFamily="2" charset="2"/>
              </a:rPr>
              <a:t> </a:t>
            </a:r>
            <a:r>
              <a:rPr lang="en-US" altLang="zh-CN" sz="2400" b="1" dirty="0">
                <a:sym typeface="Wingdings" pitchFamily="2" charset="2"/>
              </a:rPr>
              <a:t>Consistency:</a:t>
            </a:r>
            <a:endParaRPr lang="en-US" sz="2400" dirty="0">
              <a:sym typeface="Wingdings" pitchFamily="2" charset="2"/>
            </a:endParaRPr>
          </a:p>
          <a:p>
            <a:r>
              <a:rPr lang="en-US" sz="2400" dirty="0">
                <a:latin typeface="Calibri" panose="020F0502020204030204" pitchFamily="34" charset="0"/>
                <a:cs typeface="Calibri" panose="020F0502020204030204" pitchFamily="34" charset="0"/>
                <a:sym typeface="Wingdings" pitchFamily="2" charset="2"/>
              </a:rPr>
              <a:t>	Applications can recover a </a:t>
            </a:r>
            <a:r>
              <a:rPr lang="en-US" sz="2400" b="1" i="1" u="sng" dirty="0">
                <a:solidFill>
                  <a:srgbClr val="FF0000"/>
                </a:solidFill>
                <a:latin typeface="Calibri" panose="020F0502020204030204" pitchFamily="34" charset="0"/>
                <a:cs typeface="Calibri" panose="020F0502020204030204" pitchFamily="34" charset="0"/>
                <a:sym typeface="Wingdings" pitchFamily="2" charset="2"/>
              </a:rPr>
              <a:t>consistent</a:t>
            </a:r>
            <a:r>
              <a:rPr lang="en-US" sz="2400" dirty="0">
                <a:latin typeface="Calibri" panose="020F0502020204030204" pitchFamily="34" charset="0"/>
                <a:cs typeface="Calibri" panose="020F0502020204030204" pitchFamily="34" charset="0"/>
                <a:sym typeface="Wingdings" pitchFamily="2" charset="2"/>
              </a:rPr>
              <a:t> state from NVM in the event of a crash 	(e.g., power failure)</a:t>
            </a:r>
          </a:p>
        </p:txBody>
      </p:sp>
      <p:sp>
        <p:nvSpPr>
          <p:cNvPr id="8" name="Rectangle 7">
            <a:extLst>
              <a:ext uri="{FF2B5EF4-FFF2-40B4-BE49-F238E27FC236}">
                <a16:creationId xmlns:a16="http://schemas.microsoft.com/office/drawing/2014/main" id="{BA17335D-0A4C-2F4E-B133-78B79A10D7A3}"/>
              </a:ext>
            </a:extLst>
          </p:cNvPr>
          <p:cNvSpPr/>
          <p:nvPr/>
        </p:nvSpPr>
        <p:spPr>
          <a:xfrm>
            <a:off x="956150" y="3152599"/>
            <a:ext cx="2198928" cy="1192978"/>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400" dirty="0"/>
              <a:t>insert (K, V1)</a:t>
            </a:r>
          </a:p>
          <a:p>
            <a:r>
              <a:rPr lang="en-US" altLang="zh-CN" sz="2400" dirty="0"/>
              <a:t>get</a:t>
            </a:r>
            <a:r>
              <a:rPr lang="zh-CN" altLang="en-US" sz="2400" dirty="0"/>
              <a:t> </a:t>
            </a:r>
            <a:r>
              <a:rPr lang="en-US" altLang="zh-CN" sz="2400" dirty="0"/>
              <a:t>(K)</a:t>
            </a:r>
            <a:endParaRPr lang="en-US" sz="2400" dirty="0"/>
          </a:p>
          <a:p>
            <a:r>
              <a:rPr lang="en-US" altLang="zh-CN" sz="2400" dirty="0"/>
              <a:t>insert</a:t>
            </a:r>
            <a:r>
              <a:rPr lang="zh-CN" altLang="en-US" sz="2400" dirty="0"/>
              <a:t> </a:t>
            </a:r>
            <a:r>
              <a:rPr lang="en-US" altLang="zh-CN" sz="2400" dirty="0"/>
              <a:t>(K, V2)</a:t>
            </a:r>
            <a:endParaRPr lang="en-US" sz="2400" dirty="0"/>
          </a:p>
        </p:txBody>
      </p:sp>
      <p:pic>
        <p:nvPicPr>
          <p:cNvPr id="9" name="Graphic 8" descr="Lightning bolt">
            <a:extLst>
              <a:ext uri="{FF2B5EF4-FFF2-40B4-BE49-F238E27FC236}">
                <a16:creationId xmlns:a16="http://schemas.microsoft.com/office/drawing/2014/main" id="{1C54DB73-DC19-3348-A6F9-E5697C29D3F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8249" y="3912312"/>
            <a:ext cx="461665" cy="461665"/>
          </a:xfrm>
          <a:prstGeom prst="rect">
            <a:avLst/>
          </a:prstGeom>
        </p:spPr>
      </p:pic>
      <p:sp>
        <p:nvSpPr>
          <p:cNvPr id="11" name="Can 10">
            <a:extLst>
              <a:ext uri="{FF2B5EF4-FFF2-40B4-BE49-F238E27FC236}">
                <a16:creationId xmlns:a16="http://schemas.microsoft.com/office/drawing/2014/main" id="{D188E877-D25F-AE46-BD18-8A6C2056EA7D}"/>
              </a:ext>
            </a:extLst>
          </p:cNvPr>
          <p:cNvSpPr/>
          <p:nvPr/>
        </p:nvSpPr>
        <p:spPr>
          <a:xfrm>
            <a:off x="3876316" y="3526898"/>
            <a:ext cx="2534763" cy="44438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Crash NVM Image</a:t>
            </a:r>
          </a:p>
        </p:txBody>
      </p:sp>
      <p:sp>
        <p:nvSpPr>
          <p:cNvPr id="12" name="Down Arrow 11">
            <a:extLst>
              <a:ext uri="{FF2B5EF4-FFF2-40B4-BE49-F238E27FC236}">
                <a16:creationId xmlns:a16="http://schemas.microsoft.com/office/drawing/2014/main" id="{65ED93F2-B9D3-5543-ACCE-0D5A628A766C}"/>
              </a:ext>
            </a:extLst>
          </p:cNvPr>
          <p:cNvSpPr/>
          <p:nvPr/>
        </p:nvSpPr>
        <p:spPr>
          <a:xfrm rot="16200000">
            <a:off x="3394828" y="3610305"/>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a:extLst>
              <a:ext uri="{FF2B5EF4-FFF2-40B4-BE49-F238E27FC236}">
                <a16:creationId xmlns:a16="http://schemas.microsoft.com/office/drawing/2014/main" id="{B81ED4FD-4A20-AF46-9697-0F60713042AD}"/>
              </a:ext>
            </a:extLst>
          </p:cNvPr>
          <p:cNvSpPr txBox="1"/>
          <p:nvPr/>
        </p:nvSpPr>
        <p:spPr>
          <a:xfrm>
            <a:off x="1006024" y="2723954"/>
            <a:ext cx="2198928" cy="461665"/>
          </a:xfrm>
          <a:prstGeom prst="rect">
            <a:avLst/>
          </a:prstGeom>
          <a:noFill/>
        </p:spPr>
        <p:txBody>
          <a:bodyPr wrap="square" rtlCol="0">
            <a:spAutoFit/>
          </a:bodyPr>
          <a:lstStyle/>
          <a:p>
            <a:pPr algn="ctr"/>
            <a:r>
              <a:rPr lang="en-US" sz="2400" dirty="0">
                <a:sym typeface="Wingdings" pitchFamily="2" charset="2"/>
              </a:rPr>
              <a:t>Crash Execution</a:t>
            </a:r>
            <a:endParaRPr lang="en-US" sz="2400" i="1" dirty="0">
              <a:solidFill>
                <a:srgbClr val="C00000"/>
              </a:solidFill>
              <a:sym typeface="Wingdings" pitchFamily="2" charset="2"/>
            </a:endParaRPr>
          </a:p>
        </p:txBody>
      </p:sp>
      <p:sp>
        <p:nvSpPr>
          <p:cNvPr id="16" name="Down Arrow 15">
            <a:extLst>
              <a:ext uri="{FF2B5EF4-FFF2-40B4-BE49-F238E27FC236}">
                <a16:creationId xmlns:a16="http://schemas.microsoft.com/office/drawing/2014/main" id="{E6072F4B-2C8C-0645-9C30-34516A3B3E41}"/>
              </a:ext>
            </a:extLst>
          </p:cNvPr>
          <p:cNvSpPr/>
          <p:nvPr/>
        </p:nvSpPr>
        <p:spPr>
          <a:xfrm rot="16200000">
            <a:off x="6650830" y="3610305"/>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6">
            <a:extLst>
              <a:ext uri="{FF2B5EF4-FFF2-40B4-BE49-F238E27FC236}">
                <a16:creationId xmlns:a16="http://schemas.microsoft.com/office/drawing/2014/main" id="{7FE10788-E6A4-B14D-A7EB-72A71E5F8ADF}"/>
              </a:ext>
            </a:extLst>
          </p:cNvPr>
          <p:cNvSpPr txBox="1"/>
          <p:nvPr/>
        </p:nvSpPr>
        <p:spPr>
          <a:xfrm>
            <a:off x="7132317" y="3333589"/>
            <a:ext cx="4103533" cy="830997"/>
          </a:xfrm>
          <a:prstGeom prst="rect">
            <a:avLst/>
          </a:prstGeom>
          <a:noFill/>
        </p:spPr>
        <p:txBody>
          <a:bodyPr wrap="square" rtlCol="0">
            <a:spAutoFit/>
          </a:bodyPr>
          <a:lstStyle/>
          <a:p>
            <a:pPr algn="ctr"/>
            <a:r>
              <a:rPr lang="en-US" altLang="zh-CN" sz="2400" b="1" dirty="0">
                <a:sym typeface="Wingdings" pitchFamily="2" charset="2"/>
              </a:rPr>
              <a:t>NVM Correctness Condition: Durable Linearizability</a:t>
            </a:r>
            <a:endParaRPr lang="en-US" sz="2400" dirty="0">
              <a:sym typeface="Wingdings" pitchFamily="2" charset="2"/>
            </a:endParaRPr>
          </a:p>
        </p:txBody>
      </p:sp>
    </p:spTree>
    <p:extLst>
      <p:ext uri="{BB962C8B-B14F-4D97-AF65-F5344CB8AC3E}">
        <p14:creationId xmlns:p14="http://schemas.microsoft.com/office/powerpoint/2010/main" val="375055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5" grpId="0"/>
      <p:bldP spid="16"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NVM Correctness Condition: Durable Linearizability</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11</a:t>
            </a:fld>
            <a:endParaRPr lang="en-US" dirty="0"/>
          </a:p>
        </p:txBody>
      </p:sp>
      <p:sp>
        <p:nvSpPr>
          <p:cNvPr id="5" name="TextBox 4">
            <a:extLst>
              <a:ext uri="{FF2B5EF4-FFF2-40B4-BE49-F238E27FC236}">
                <a16:creationId xmlns:a16="http://schemas.microsoft.com/office/drawing/2014/main" id="{FDBB6CE4-2FF7-6747-BFA3-A8C3598D417E}"/>
              </a:ext>
            </a:extLst>
          </p:cNvPr>
          <p:cNvSpPr txBox="1"/>
          <p:nvPr/>
        </p:nvSpPr>
        <p:spPr>
          <a:xfrm>
            <a:off x="409575" y="1067326"/>
            <a:ext cx="11497080" cy="830997"/>
          </a:xfrm>
          <a:prstGeom prst="rect">
            <a:avLst/>
          </a:prstGeom>
          <a:noFill/>
        </p:spPr>
        <p:txBody>
          <a:bodyPr wrap="square" rtlCol="0">
            <a:spAutoFit/>
          </a:bodyPr>
          <a:lstStyle/>
          <a:p>
            <a:r>
              <a:rPr lang="en-US" sz="2400" i="1" dirty="0">
                <a:solidFill>
                  <a:srgbClr val="FF0000"/>
                </a:solidFill>
                <a:sym typeface="Wingdings" pitchFamily="2" charset="2"/>
              </a:rPr>
              <a:t>Durable Linearizab</a:t>
            </a:r>
            <a:r>
              <a:rPr lang="en-US" altLang="zh-CN" sz="2400" i="1" dirty="0">
                <a:solidFill>
                  <a:srgbClr val="FF0000"/>
                </a:solidFill>
                <a:sym typeface="Wingdings" pitchFamily="2" charset="2"/>
              </a:rPr>
              <a:t>ility</a:t>
            </a:r>
            <a:r>
              <a:rPr lang="en-US" sz="2400" dirty="0">
                <a:sym typeface="Wingdings" pitchFamily="2" charset="2"/>
              </a:rPr>
              <a:t> requires: </a:t>
            </a:r>
          </a:p>
          <a:p>
            <a:pPr marL="342900" indent="-342900">
              <a:buFont typeface="Arial" panose="020B0604020202020204" pitchFamily="34" charset="0"/>
              <a:buChar char="•"/>
            </a:pPr>
            <a:r>
              <a:rPr lang="en-US" sz="2400" dirty="0">
                <a:sym typeface="Wingdings" pitchFamily="2" charset="2"/>
              </a:rPr>
              <a:t>(C1) without a crash, all operations are </a:t>
            </a:r>
            <a:r>
              <a:rPr lang="en-US" sz="2400" i="1" dirty="0">
                <a:solidFill>
                  <a:srgbClr val="FF0000"/>
                </a:solidFill>
                <a:sym typeface="Wingdings" pitchFamily="2" charset="2"/>
              </a:rPr>
              <a:t>Linearizable</a:t>
            </a:r>
          </a:p>
        </p:txBody>
      </p:sp>
      <p:sp>
        <p:nvSpPr>
          <p:cNvPr id="56" name="TextBox 55">
            <a:extLst>
              <a:ext uri="{FF2B5EF4-FFF2-40B4-BE49-F238E27FC236}">
                <a16:creationId xmlns:a16="http://schemas.microsoft.com/office/drawing/2014/main" id="{5A49842E-33F0-2E41-ABD6-CA9B9E1329E3}"/>
              </a:ext>
            </a:extLst>
          </p:cNvPr>
          <p:cNvSpPr txBox="1"/>
          <p:nvPr/>
        </p:nvSpPr>
        <p:spPr>
          <a:xfrm>
            <a:off x="409575" y="2222357"/>
            <a:ext cx="11163670" cy="1200329"/>
          </a:xfrm>
          <a:prstGeom prst="rect">
            <a:avLst/>
          </a:prstGeom>
          <a:noFill/>
        </p:spPr>
        <p:txBody>
          <a:bodyPr wrap="square" rtlCol="0">
            <a:spAutoFit/>
          </a:bodyPr>
          <a:lstStyle/>
          <a:p>
            <a:r>
              <a:rPr lang="en-US" sz="2400" i="1" dirty="0">
                <a:solidFill>
                  <a:srgbClr val="FF0000"/>
                </a:solidFill>
                <a:sym typeface="Wingdings" pitchFamily="2" charset="2"/>
              </a:rPr>
              <a:t>Linearizab</a:t>
            </a:r>
            <a:r>
              <a:rPr lang="en-US" altLang="zh-CN" sz="2400" i="1" dirty="0">
                <a:solidFill>
                  <a:srgbClr val="FF0000"/>
                </a:solidFill>
                <a:sym typeface="Wingdings" pitchFamily="2" charset="2"/>
              </a:rPr>
              <a:t>ility</a:t>
            </a:r>
            <a:r>
              <a:rPr lang="en-US" sz="2400" dirty="0">
                <a:sym typeface="Wingdings" pitchFamily="2" charset="2"/>
              </a:rPr>
              <a:t> requires that all operations: </a:t>
            </a:r>
          </a:p>
          <a:p>
            <a:pPr marL="342900" indent="-342900">
              <a:buFont typeface="Arial" panose="020B0604020202020204" pitchFamily="34" charset="0"/>
              <a:buChar char="•"/>
            </a:pPr>
            <a:r>
              <a:rPr lang="en-US" sz="2400" dirty="0">
                <a:sym typeface="Wingdings" pitchFamily="2" charset="2"/>
              </a:rPr>
              <a:t>take effect instantaneously at a </a:t>
            </a:r>
            <a:r>
              <a:rPr lang="en-US" sz="2400" i="1" u="sng" dirty="0">
                <a:sym typeface="Wingdings" pitchFamily="2" charset="2"/>
              </a:rPr>
              <a:t>program point</a:t>
            </a:r>
            <a:r>
              <a:rPr lang="en-US" sz="2400" dirty="0">
                <a:sym typeface="Wingdings" pitchFamily="2" charset="2"/>
              </a:rPr>
              <a:t> (</a:t>
            </a:r>
            <a:r>
              <a:rPr lang="en-US" sz="2400" i="1" dirty="0">
                <a:solidFill>
                  <a:srgbClr val="FF0000"/>
                </a:solidFill>
                <a:sym typeface="Wingdings" pitchFamily="2" charset="2"/>
              </a:rPr>
              <a:t>Linearization Point     </a:t>
            </a:r>
            <a:r>
              <a:rPr lang="en-US" sz="2400" dirty="0">
                <a:sym typeface="Wingdings" pitchFamily="2" charset="2"/>
              </a:rPr>
              <a:t>)</a:t>
            </a:r>
            <a:endParaRPr lang="en-US" sz="2400" i="1" u="sng" dirty="0">
              <a:sym typeface="Wingdings" pitchFamily="2" charset="2"/>
            </a:endParaRPr>
          </a:p>
          <a:p>
            <a:pPr marL="342900" indent="-342900">
              <a:buFont typeface="Arial" panose="020B0604020202020204" pitchFamily="34" charset="0"/>
              <a:buChar char="•"/>
            </a:pPr>
            <a:r>
              <a:rPr lang="en-US" sz="2400" dirty="0">
                <a:sym typeface="Wingdings" pitchFamily="2" charset="2"/>
              </a:rPr>
              <a:t>and that point is between the operation begin and end </a:t>
            </a:r>
          </a:p>
        </p:txBody>
      </p:sp>
      <p:cxnSp>
        <p:nvCxnSpPr>
          <p:cNvPr id="57" name="Straight Arrow Connector 56">
            <a:extLst>
              <a:ext uri="{FF2B5EF4-FFF2-40B4-BE49-F238E27FC236}">
                <a16:creationId xmlns:a16="http://schemas.microsoft.com/office/drawing/2014/main" id="{4793582D-1715-5444-BCE8-3518285DA5B6}"/>
              </a:ext>
            </a:extLst>
          </p:cNvPr>
          <p:cNvCxnSpPr>
            <a:cxnSpLocks/>
          </p:cNvCxnSpPr>
          <p:nvPr/>
        </p:nvCxnSpPr>
        <p:spPr>
          <a:xfrm>
            <a:off x="409575" y="5518920"/>
            <a:ext cx="4246401"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8DBA7FC6-6397-C541-915E-51C2C2E9B38D}"/>
              </a:ext>
            </a:extLst>
          </p:cNvPr>
          <p:cNvSpPr txBox="1"/>
          <p:nvPr/>
        </p:nvSpPr>
        <p:spPr>
          <a:xfrm>
            <a:off x="3880560" y="5470438"/>
            <a:ext cx="746449" cy="400110"/>
          </a:xfrm>
          <a:prstGeom prst="rect">
            <a:avLst/>
          </a:prstGeom>
          <a:noFill/>
        </p:spPr>
        <p:txBody>
          <a:bodyPr wrap="square" rtlCol="0">
            <a:spAutoFit/>
          </a:bodyPr>
          <a:lstStyle/>
          <a:p>
            <a:pPr algn="ctr"/>
            <a:r>
              <a:rPr lang="en-US" sz="2000" dirty="0"/>
              <a:t>time</a:t>
            </a:r>
          </a:p>
        </p:txBody>
      </p:sp>
      <p:cxnSp>
        <p:nvCxnSpPr>
          <p:cNvPr id="59" name="Straight Arrow Connector 58">
            <a:extLst>
              <a:ext uri="{FF2B5EF4-FFF2-40B4-BE49-F238E27FC236}">
                <a16:creationId xmlns:a16="http://schemas.microsoft.com/office/drawing/2014/main" id="{24A4BC48-1A17-384F-A693-7ACDB6390FE8}"/>
              </a:ext>
            </a:extLst>
          </p:cNvPr>
          <p:cNvCxnSpPr>
            <a:cxnSpLocks/>
          </p:cNvCxnSpPr>
          <p:nvPr/>
        </p:nvCxnSpPr>
        <p:spPr>
          <a:xfrm>
            <a:off x="895870" y="4470957"/>
            <a:ext cx="1695728"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41746B41-44B5-B449-8AAD-8E15FFEBBD6C}"/>
              </a:ext>
            </a:extLst>
          </p:cNvPr>
          <p:cNvSpPr txBox="1"/>
          <p:nvPr/>
        </p:nvSpPr>
        <p:spPr>
          <a:xfrm>
            <a:off x="995090" y="4050527"/>
            <a:ext cx="1509421" cy="400110"/>
          </a:xfrm>
          <a:prstGeom prst="rect">
            <a:avLst/>
          </a:prstGeom>
          <a:noFill/>
        </p:spPr>
        <p:txBody>
          <a:bodyPr wrap="square" rtlCol="0">
            <a:spAutoFit/>
          </a:bodyPr>
          <a:lstStyle/>
          <a:p>
            <a:pPr algn="ctr"/>
            <a:r>
              <a:rPr lang="en-US" sz="2000" dirty="0"/>
              <a:t>insert (k, v1)</a:t>
            </a:r>
          </a:p>
        </p:txBody>
      </p:sp>
      <p:sp>
        <p:nvSpPr>
          <p:cNvPr id="61" name="TextBox 60">
            <a:extLst>
              <a:ext uri="{FF2B5EF4-FFF2-40B4-BE49-F238E27FC236}">
                <a16:creationId xmlns:a16="http://schemas.microsoft.com/office/drawing/2014/main" id="{35C7960A-9178-154D-BD75-37DE90041A13}"/>
              </a:ext>
            </a:extLst>
          </p:cNvPr>
          <p:cNvSpPr txBox="1"/>
          <p:nvPr/>
        </p:nvSpPr>
        <p:spPr>
          <a:xfrm>
            <a:off x="384692" y="4245018"/>
            <a:ext cx="535752" cy="400110"/>
          </a:xfrm>
          <a:prstGeom prst="rect">
            <a:avLst/>
          </a:prstGeom>
          <a:noFill/>
        </p:spPr>
        <p:txBody>
          <a:bodyPr wrap="square" rtlCol="0">
            <a:spAutoFit/>
          </a:bodyPr>
          <a:lstStyle/>
          <a:p>
            <a:pPr algn="ctr"/>
            <a:r>
              <a:rPr lang="en-US" sz="2000" dirty="0"/>
              <a:t>T1:</a:t>
            </a:r>
          </a:p>
        </p:txBody>
      </p:sp>
      <p:cxnSp>
        <p:nvCxnSpPr>
          <p:cNvPr id="62" name="Straight Arrow Connector 61">
            <a:extLst>
              <a:ext uri="{FF2B5EF4-FFF2-40B4-BE49-F238E27FC236}">
                <a16:creationId xmlns:a16="http://schemas.microsoft.com/office/drawing/2014/main" id="{4010A339-6702-0843-B670-4E8E5401C5C8}"/>
              </a:ext>
            </a:extLst>
          </p:cNvPr>
          <p:cNvCxnSpPr>
            <a:cxnSpLocks/>
          </p:cNvCxnSpPr>
          <p:nvPr/>
        </p:nvCxnSpPr>
        <p:spPr>
          <a:xfrm>
            <a:off x="2970374" y="4903279"/>
            <a:ext cx="1275053"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63" name="TextBox 62">
            <a:extLst>
              <a:ext uri="{FF2B5EF4-FFF2-40B4-BE49-F238E27FC236}">
                <a16:creationId xmlns:a16="http://schemas.microsoft.com/office/drawing/2014/main" id="{8C398EA4-7F0D-774D-B72B-87F4632AD074}"/>
              </a:ext>
            </a:extLst>
          </p:cNvPr>
          <p:cNvSpPr txBox="1"/>
          <p:nvPr/>
        </p:nvSpPr>
        <p:spPr>
          <a:xfrm>
            <a:off x="2873653" y="4452369"/>
            <a:ext cx="1509421" cy="400110"/>
          </a:xfrm>
          <a:prstGeom prst="rect">
            <a:avLst/>
          </a:prstGeom>
          <a:noFill/>
        </p:spPr>
        <p:txBody>
          <a:bodyPr wrap="square" rtlCol="0">
            <a:spAutoFit/>
          </a:bodyPr>
          <a:lstStyle/>
          <a:p>
            <a:pPr algn="ctr"/>
            <a:r>
              <a:rPr lang="en-US" sz="2000" dirty="0"/>
              <a:t>get (k)</a:t>
            </a:r>
          </a:p>
        </p:txBody>
      </p:sp>
      <p:sp>
        <p:nvSpPr>
          <p:cNvPr id="64" name="TextBox 63">
            <a:extLst>
              <a:ext uri="{FF2B5EF4-FFF2-40B4-BE49-F238E27FC236}">
                <a16:creationId xmlns:a16="http://schemas.microsoft.com/office/drawing/2014/main" id="{C353FA38-1EDE-6246-BFA1-E619848DB395}"/>
              </a:ext>
            </a:extLst>
          </p:cNvPr>
          <p:cNvSpPr txBox="1"/>
          <p:nvPr/>
        </p:nvSpPr>
        <p:spPr>
          <a:xfrm>
            <a:off x="384692" y="4677340"/>
            <a:ext cx="535752" cy="400110"/>
          </a:xfrm>
          <a:prstGeom prst="rect">
            <a:avLst/>
          </a:prstGeom>
          <a:noFill/>
        </p:spPr>
        <p:txBody>
          <a:bodyPr wrap="square" rtlCol="0">
            <a:spAutoFit/>
          </a:bodyPr>
          <a:lstStyle/>
          <a:p>
            <a:pPr algn="ctr"/>
            <a:r>
              <a:rPr lang="en-US" sz="2000" dirty="0"/>
              <a:t>T2:</a:t>
            </a:r>
          </a:p>
        </p:txBody>
      </p:sp>
      <p:sp>
        <p:nvSpPr>
          <p:cNvPr id="66" name="TextBox 65">
            <a:extLst>
              <a:ext uri="{FF2B5EF4-FFF2-40B4-BE49-F238E27FC236}">
                <a16:creationId xmlns:a16="http://schemas.microsoft.com/office/drawing/2014/main" id="{D1431395-992D-5A48-AEAE-7A6DA7A6E26A}"/>
              </a:ext>
            </a:extLst>
          </p:cNvPr>
          <p:cNvSpPr txBox="1"/>
          <p:nvPr/>
        </p:nvSpPr>
        <p:spPr>
          <a:xfrm>
            <a:off x="2867586" y="4962514"/>
            <a:ext cx="1509421" cy="400110"/>
          </a:xfrm>
          <a:prstGeom prst="rect">
            <a:avLst/>
          </a:prstGeom>
          <a:noFill/>
        </p:spPr>
        <p:txBody>
          <a:bodyPr wrap="square" rtlCol="0">
            <a:spAutoFit/>
          </a:bodyPr>
          <a:lstStyle/>
          <a:p>
            <a:pPr algn="ctr"/>
            <a:r>
              <a:rPr lang="en-US" sz="2000" dirty="0"/>
              <a:t>return v1</a:t>
            </a:r>
          </a:p>
        </p:txBody>
      </p:sp>
      <p:cxnSp>
        <p:nvCxnSpPr>
          <p:cNvPr id="67" name="Straight Connector 66">
            <a:extLst>
              <a:ext uri="{FF2B5EF4-FFF2-40B4-BE49-F238E27FC236}">
                <a16:creationId xmlns:a16="http://schemas.microsoft.com/office/drawing/2014/main" id="{04F00977-8949-8542-A7F9-CBF8FFFB4AC3}"/>
              </a:ext>
            </a:extLst>
          </p:cNvPr>
          <p:cNvCxnSpPr>
            <a:cxnSpLocks/>
          </p:cNvCxnSpPr>
          <p:nvPr/>
        </p:nvCxnSpPr>
        <p:spPr>
          <a:xfrm>
            <a:off x="2591598" y="4470957"/>
            <a:ext cx="0" cy="1058712"/>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A0AE56BD-693C-134C-9A57-2E043D5483E8}"/>
              </a:ext>
            </a:extLst>
          </p:cNvPr>
          <p:cNvCxnSpPr>
            <a:cxnSpLocks/>
          </p:cNvCxnSpPr>
          <p:nvPr/>
        </p:nvCxnSpPr>
        <p:spPr>
          <a:xfrm flipV="1">
            <a:off x="5534388" y="5518920"/>
            <a:ext cx="5277570" cy="2149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D652ECED-D048-6B4E-8E13-361A9AF02577}"/>
              </a:ext>
            </a:extLst>
          </p:cNvPr>
          <p:cNvSpPr txBox="1"/>
          <p:nvPr/>
        </p:nvSpPr>
        <p:spPr>
          <a:xfrm>
            <a:off x="10106386" y="5470438"/>
            <a:ext cx="746449" cy="400110"/>
          </a:xfrm>
          <a:prstGeom prst="rect">
            <a:avLst/>
          </a:prstGeom>
          <a:noFill/>
        </p:spPr>
        <p:txBody>
          <a:bodyPr wrap="square" rtlCol="0">
            <a:spAutoFit/>
          </a:bodyPr>
          <a:lstStyle/>
          <a:p>
            <a:pPr algn="ctr"/>
            <a:r>
              <a:rPr lang="en-US" sz="2000" dirty="0"/>
              <a:t>time</a:t>
            </a:r>
          </a:p>
        </p:txBody>
      </p:sp>
      <p:cxnSp>
        <p:nvCxnSpPr>
          <p:cNvPr id="70" name="Straight Arrow Connector 69">
            <a:extLst>
              <a:ext uri="{FF2B5EF4-FFF2-40B4-BE49-F238E27FC236}">
                <a16:creationId xmlns:a16="http://schemas.microsoft.com/office/drawing/2014/main" id="{86470E97-C958-1B4F-9CA4-242BF47C0021}"/>
              </a:ext>
            </a:extLst>
          </p:cNvPr>
          <p:cNvCxnSpPr>
            <a:cxnSpLocks/>
          </p:cNvCxnSpPr>
          <p:nvPr/>
        </p:nvCxnSpPr>
        <p:spPr>
          <a:xfrm>
            <a:off x="6020683" y="4400977"/>
            <a:ext cx="1695728"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71" name="TextBox 70">
            <a:extLst>
              <a:ext uri="{FF2B5EF4-FFF2-40B4-BE49-F238E27FC236}">
                <a16:creationId xmlns:a16="http://schemas.microsoft.com/office/drawing/2014/main" id="{CA902F19-33F3-3B4B-8448-110CFC277117}"/>
              </a:ext>
            </a:extLst>
          </p:cNvPr>
          <p:cNvSpPr txBox="1"/>
          <p:nvPr/>
        </p:nvSpPr>
        <p:spPr>
          <a:xfrm>
            <a:off x="6119903" y="4000867"/>
            <a:ext cx="1509421" cy="400110"/>
          </a:xfrm>
          <a:prstGeom prst="rect">
            <a:avLst/>
          </a:prstGeom>
          <a:noFill/>
        </p:spPr>
        <p:txBody>
          <a:bodyPr wrap="square" rtlCol="0">
            <a:spAutoFit/>
          </a:bodyPr>
          <a:lstStyle/>
          <a:p>
            <a:pPr algn="ctr"/>
            <a:r>
              <a:rPr lang="en-US" sz="2000" dirty="0"/>
              <a:t>insert (k, v1)</a:t>
            </a:r>
          </a:p>
        </p:txBody>
      </p:sp>
      <p:sp>
        <p:nvSpPr>
          <p:cNvPr id="72" name="TextBox 71">
            <a:extLst>
              <a:ext uri="{FF2B5EF4-FFF2-40B4-BE49-F238E27FC236}">
                <a16:creationId xmlns:a16="http://schemas.microsoft.com/office/drawing/2014/main" id="{56E9D4C5-84A7-2648-B97A-D434BF9B8CDE}"/>
              </a:ext>
            </a:extLst>
          </p:cNvPr>
          <p:cNvSpPr txBox="1"/>
          <p:nvPr/>
        </p:nvSpPr>
        <p:spPr>
          <a:xfrm>
            <a:off x="5509505" y="4175038"/>
            <a:ext cx="535752" cy="400110"/>
          </a:xfrm>
          <a:prstGeom prst="rect">
            <a:avLst/>
          </a:prstGeom>
          <a:noFill/>
        </p:spPr>
        <p:txBody>
          <a:bodyPr wrap="square" rtlCol="0">
            <a:spAutoFit/>
          </a:bodyPr>
          <a:lstStyle/>
          <a:p>
            <a:pPr algn="ctr"/>
            <a:r>
              <a:rPr lang="en-US" sz="2000" dirty="0"/>
              <a:t>T1:</a:t>
            </a:r>
          </a:p>
        </p:txBody>
      </p:sp>
      <p:cxnSp>
        <p:nvCxnSpPr>
          <p:cNvPr id="73" name="Straight Arrow Connector 72">
            <a:extLst>
              <a:ext uri="{FF2B5EF4-FFF2-40B4-BE49-F238E27FC236}">
                <a16:creationId xmlns:a16="http://schemas.microsoft.com/office/drawing/2014/main" id="{0C261A04-C331-0B46-91B3-6237F16553B4}"/>
              </a:ext>
            </a:extLst>
          </p:cNvPr>
          <p:cNvCxnSpPr>
            <a:cxnSpLocks/>
          </p:cNvCxnSpPr>
          <p:nvPr/>
        </p:nvCxnSpPr>
        <p:spPr>
          <a:xfrm>
            <a:off x="8179457" y="4833299"/>
            <a:ext cx="1828800"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F31B8FD5-A515-DC41-A0D7-CABC082C756C}"/>
              </a:ext>
            </a:extLst>
          </p:cNvPr>
          <p:cNvSpPr txBox="1"/>
          <p:nvPr/>
        </p:nvSpPr>
        <p:spPr>
          <a:xfrm>
            <a:off x="8371697" y="4433189"/>
            <a:ext cx="1509421" cy="400110"/>
          </a:xfrm>
          <a:prstGeom prst="rect">
            <a:avLst/>
          </a:prstGeom>
          <a:noFill/>
        </p:spPr>
        <p:txBody>
          <a:bodyPr wrap="square" rtlCol="0">
            <a:spAutoFit/>
          </a:bodyPr>
          <a:lstStyle/>
          <a:p>
            <a:pPr algn="ctr"/>
            <a:r>
              <a:rPr lang="en-US" sz="2000" dirty="0"/>
              <a:t>get (k)</a:t>
            </a:r>
          </a:p>
        </p:txBody>
      </p:sp>
      <p:sp>
        <p:nvSpPr>
          <p:cNvPr id="75" name="TextBox 74">
            <a:extLst>
              <a:ext uri="{FF2B5EF4-FFF2-40B4-BE49-F238E27FC236}">
                <a16:creationId xmlns:a16="http://schemas.microsoft.com/office/drawing/2014/main" id="{45C1897A-A4C7-0A4B-9948-AF39F380FAC2}"/>
              </a:ext>
            </a:extLst>
          </p:cNvPr>
          <p:cNvSpPr txBox="1"/>
          <p:nvPr/>
        </p:nvSpPr>
        <p:spPr>
          <a:xfrm>
            <a:off x="5509505" y="4607360"/>
            <a:ext cx="535752" cy="400110"/>
          </a:xfrm>
          <a:prstGeom prst="rect">
            <a:avLst/>
          </a:prstGeom>
          <a:noFill/>
        </p:spPr>
        <p:txBody>
          <a:bodyPr wrap="square" rtlCol="0">
            <a:spAutoFit/>
          </a:bodyPr>
          <a:lstStyle/>
          <a:p>
            <a:pPr algn="ctr"/>
            <a:r>
              <a:rPr lang="en-US" sz="2000" dirty="0"/>
              <a:t>T2:</a:t>
            </a:r>
          </a:p>
        </p:txBody>
      </p:sp>
      <p:sp>
        <p:nvSpPr>
          <p:cNvPr id="77" name="TextBox 76">
            <a:extLst>
              <a:ext uri="{FF2B5EF4-FFF2-40B4-BE49-F238E27FC236}">
                <a16:creationId xmlns:a16="http://schemas.microsoft.com/office/drawing/2014/main" id="{3D59DD18-5E00-6240-BE43-FB320E754FF3}"/>
              </a:ext>
            </a:extLst>
          </p:cNvPr>
          <p:cNvSpPr txBox="1"/>
          <p:nvPr/>
        </p:nvSpPr>
        <p:spPr>
          <a:xfrm>
            <a:off x="8079756" y="4871733"/>
            <a:ext cx="1212988" cy="400110"/>
          </a:xfrm>
          <a:prstGeom prst="rect">
            <a:avLst/>
          </a:prstGeom>
          <a:noFill/>
        </p:spPr>
        <p:txBody>
          <a:bodyPr wrap="square" rtlCol="0">
            <a:spAutoFit/>
          </a:bodyPr>
          <a:lstStyle/>
          <a:p>
            <a:pPr algn="ctr"/>
            <a:r>
              <a:rPr lang="en-US" sz="2000" dirty="0"/>
              <a:t>return v1</a:t>
            </a:r>
          </a:p>
        </p:txBody>
      </p:sp>
      <p:cxnSp>
        <p:nvCxnSpPr>
          <p:cNvPr id="78" name="Straight Arrow Connector 77">
            <a:extLst>
              <a:ext uri="{FF2B5EF4-FFF2-40B4-BE49-F238E27FC236}">
                <a16:creationId xmlns:a16="http://schemas.microsoft.com/office/drawing/2014/main" id="{4551FD99-64B9-5D4E-9D60-EEA3560AC26E}"/>
              </a:ext>
            </a:extLst>
          </p:cNvPr>
          <p:cNvCxnSpPr>
            <a:cxnSpLocks/>
          </p:cNvCxnSpPr>
          <p:nvPr/>
        </p:nvCxnSpPr>
        <p:spPr>
          <a:xfrm>
            <a:off x="7815274" y="4394754"/>
            <a:ext cx="2457730"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79" name="TextBox 78">
            <a:extLst>
              <a:ext uri="{FF2B5EF4-FFF2-40B4-BE49-F238E27FC236}">
                <a16:creationId xmlns:a16="http://schemas.microsoft.com/office/drawing/2014/main" id="{408211CC-5DD7-5841-A4B4-11B4799FAC3F}"/>
              </a:ext>
            </a:extLst>
          </p:cNvPr>
          <p:cNvSpPr txBox="1"/>
          <p:nvPr/>
        </p:nvSpPr>
        <p:spPr>
          <a:xfrm>
            <a:off x="8352241" y="3994644"/>
            <a:ext cx="1509421" cy="400110"/>
          </a:xfrm>
          <a:prstGeom prst="rect">
            <a:avLst/>
          </a:prstGeom>
          <a:noFill/>
        </p:spPr>
        <p:txBody>
          <a:bodyPr wrap="square" rtlCol="0">
            <a:spAutoFit/>
          </a:bodyPr>
          <a:lstStyle/>
          <a:p>
            <a:pPr algn="ctr"/>
            <a:r>
              <a:rPr lang="en-US" sz="2000" dirty="0"/>
              <a:t>insert (k, v2)</a:t>
            </a:r>
          </a:p>
        </p:txBody>
      </p:sp>
      <p:cxnSp>
        <p:nvCxnSpPr>
          <p:cNvPr id="84" name="Straight Connector 83">
            <a:extLst>
              <a:ext uri="{FF2B5EF4-FFF2-40B4-BE49-F238E27FC236}">
                <a16:creationId xmlns:a16="http://schemas.microsoft.com/office/drawing/2014/main" id="{6CF65900-24A0-9B4C-B963-D75A7A46E675}"/>
              </a:ext>
            </a:extLst>
          </p:cNvPr>
          <p:cNvCxnSpPr>
            <a:cxnSpLocks/>
          </p:cNvCxnSpPr>
          <p:nvPr/>
        </p:nvCxnSpPr>
        <p:spPr>
          <a:xfrm>
            <a:off x="7716411" y="4411726"/>
            <a:ext cx="0" cy="1117943"/>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85" name="Oval 84">
            <a:extLst>
              <a:ext uri="{FF2B5EF4-FFF2-40B4-BE49-F238E27FC236}">
                <a16:creationId xmlns:a16="http://schemas.microsoft.com/office/drawing/2014/main" id="{0F52861E-EE32-A747-A196-7A8B6363DF36}"/>
              </a:ext>
            </a:extLst>
          </p:cNvPr>
          <p:cNvSpPr/>
          <p:nvPr/>
        </p:nvSpPr>
        <p:spPr>
          <a:xfrm>
            <a:off x="8928135" y="273608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A89ABF54-23D9-0543-A122-78ED0B939262}"/>
              </a:ext>
            </a:extLst>
          </p:cNvPr>
          <p:cNvSpPr txBox="1"/>
          <p:nvPr/>
        </p:nvSpPr>
        <p:spPr>
          <a:xfrm>
            <a:off x="86264" y="2310971"/>
            <a:ext cx="184731" cy="369332"/>
          </a:xfrm>
          <a:prstGeom prst="rect">
            <a:avLst/>
          </a:prstGeom>
          <a:noFill/>
        </p:spPr>
        <p:txBody>
          <a:bodyPr wrap="none" rtlCol="0">
            <a:spAutoFit/>
          </a:bodyPr>
          <a:lstStyle/>
          <a:p>
            <a:endParaRPr lang="en-US"/>
          </a:p>
        </p:txBody>
      </p:sp>
      <p:sp>
        <p:nvSpPr>
          <p:cNvPr id="37" name="Oval 36">
            <a:extLst>
              <a:ext uri="{FF2B5EF4-FFF2-40B4-BE49-F238E27FC236}">
                <a16:creationId xmlns:a16="http://schemas.microsoft.com/office/drawing/2014/main" id="{B91C9554-4BAC-8245-ACF2-B5547C445680}"/>
              </a:ext>
            </a:extLst>
          </p:cNvPr>
          <p:cNvSpPr/>
          <p:nvPr/>
        </p:nvSpPr>
        <p:spPr>
          <a:xfrm>
            <a:off x="9601561" y="474013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13D3913-24C4-054F-B573-910CE9555A51}"/>
              </a:ext>
            </a:extLst>
          </p:cNvPr>
          <p:cNvSpPr/>
          <p:nvPr/>
        </p:nvSpPr>
        <p:spPr>
          <a:xfrm>
            <a:off x="8420079" y="474185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8853F8F-E83B-1E48-9102-6C7CB83B1B3B}"/>
              </a:ext>
            </a:extLst>
          </p:cNvPr>
          <p:cNvSpPr/>
          <p:nvPr/>
        </p:nvSpPr>
        <p:spPr>
          <a:xfrm>
            <a:off x="8947928" y="431187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6FC0453B-674D-7441-B41C-F2C016A8DB3E}"/>
              </a:ext>
            </a:extLst>
          </p:cNvPr>
          <p:cNvCxnSpPr>
            <a:cxnSpLocks/>
          </p:cNvCxnSpPr>
          <p:nvPr/>
        </p:nvCxnSpPr>
        <p:spPr>
          <a:xfrm>
            <a:off x="920444" y="4460208"/>
            <a:ext cx="0" cy="1058712"/>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40" name="Oval 39">
            <a:extLst>
              <a:ext uri="{FF2B5EF4-FFF2-40B4-BE49-F238E27FC236}">
                <a16:creationId xmlns:a16="http://schemas.microsoft.com/office/drawing/2014/main" id="{E4E10561-9818-494D-9EB4-ACD70CF24EB3}"/>
              </a:ext>
            </a:extLst>
          </p:cNvPr>
          <p:cNvSpPr/>
          <p:nvPr/>
        </p:nvSpPr>
        <p:spPr>
          <a:xfrm>
            <a:off x="1634100" y="439226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ECE4344-9F5F-DE4D-AC7E-94A02976DA37}"/>
              </a:ext>
            </a:extLst>
          </p:cNvPr>
          <p:cNvSpPr/>
          <p:nvPr/>
        </p:nvSpPr>
        <p:spPr>
          <a:xfrm>
            <a:off x="3530856" y="4809866"/>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22DB7DE7-B074-F045-99F3-E1B1B5EFC1DC}"/>
              </a:ext>
            </a:extLst>
          </p:cNvPr>
          <p:cNvCxnSpPr>
            <a:cxnSpLocks/>
          </p:cNvCxnSpPr>
          <p:nvPr/>
        </p:nvCxnSpPr>
        <p:spPr>
          <a:xfrm>
            <a:off x="2970374" y="4916774"/>
            <a:ext cx="0" cy="603504"/>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2B18F7C9-92A5-DD48-880A-2C245355215A}"/>
              </a:ext>
            </a:extLst>
          </p:cNvPr>
          <p:cNvCxnSpPr>
            <a:cxnSpLocks/>
          </p:cNvCxnSpPr>
          <p:nvPr/>
        </p:nvCxnSpPr>
        <p:spPr>
          <a:xfrm>
            <a:off x="4243624" y="4901306"/>
            <a:ext cx="0" cy="603504"/>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2344A7D4-63C5-EF4B-97EE-6C128E2FFEE3}"/>
              </a:ext>
            </a:extLst>
          </p:cNvPr>
          <p:cNvCxnSpPr>
            <a:cxnSpLocks/>
          </p:cNvCxnSpPr>
          <p:nvPr/>
        </p:nvCxnSpPr>
        <p:spPr>
          <a:xfrm>
            <a:off x="6045257" y="4422475"/>
            <a:ext cx="0" cy="1117943"/>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45" name="Oval 44">
            <a:extLst>
              <a:ext uri="{FF2B5EF4-FFF2-40B4-BE49-F238E27FC236}">
                <a16:creationId xmlns:a16="http://schemas.microsoft.com/office/drawing/2014/main" id="{F55E7390-DF86-AF4E-B360-2F87CD3DD4F7}"/>
              </a:ext>
            </a:extLst>
          </p:cNvPr>
          <p:cNvSpPr/>
          <p:nvPr/>
        </p:nvSpPr>
        <p:spPr>
          <a:xfrm>
            <a:off x="6777865" y="4322237"/>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CADDED19-A8A4-A54C-ABF1-3AF50D8DE678}"/>
              </a:ext>
            </a:extLst>
          </p:cNvPr>
          <p:cNvCxnSpPr>
            <a:cxnSpLocks/>
          </p:cNvCxnSpPr>
          <p:nvPr/>
        </p:nvCxnSpPr>
        <p:spPr>
          <a:xfrm>
            <a:off x="8182454" y="4815156"/>
            <a:ext cx="0" cy="694944"/>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3829472C-6E81-154C-9FCD-2EC6EBC438D6}"/>
              </a:ext>
            </a:extLst>
          </p:cNvPr>
          <p:cNvCxnSpPr>
            <a:cxnSpLocks/>
          </p:cNvCxnSpPr>
          <p:nvPr/>
        </p:nvCxnSpPr>
        <p:spPr>
          <a:xfrm>
            <a:off x="9994841" y="4831578"/>
            <a:ext cx="0" cy="694944"/>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3E3DAB61-D7B9-734E-A25A-F2CB253BD6F4}"/>
              </a:ext>
            </a:extLst>
          </p:cNvPr>
          <p:cNvSpPr txBox="1"/>
          <p:nvPr/>
        </p:nvSpPr>
        <p:spPr>
          <a:xfrm>
            <a:off x="9156887" y="4871732"/>
            <a:ext cx="830391" cy="400110"/>
          </a:xfrm>
          <a:prstGeom prst="rect">
            <a:avLst/>
          </a:prstGeom>
          <a:noFill/>
        </p:spPr>
        <p:txBody>
          <a:bodyPr wrap="square" rtlCol="0">
            <a:spAutoFit/>
          </a:bodyPr>
          <a:lstStyle/>
          <a:p>
            <a:pPr algn="ctr"/>
            <a:r>
              <a:rPr lang="en-US" altLang="zh-CN" sz="2000" dirty="0"/>
              <a:t>or</a:t>
            </a:r>
            <a:r>
              <a:rPr lang="zh-CN" altLang="en-US" sz="2000" dirty="0"/>
              <a:t>  </a:t>
            </a:r>
            <a:r>
              <a:rPr lang="en-US" altLang="zh-CN" sz="2000" dirty="0"/>
              <a:t>v2</a:t>
            </a:r>
            <a:endParaRPr lang="en-US" sz="2000" dirty="0"/>
          </a:p>
        </p:txBody>
      </p:sp>
      <p:cxnSp>
        <p:nvCxnSpPr>
          <p:cNvPr id="49" name="Straight Connector 48">
            <a:extLst>
              <a:ext uri="{FF2B5EF4-FFF2-40B4-BE49-F238E27FC236}">
                <a16:creationId xmlns:a16="http://schemas.microsoft.com/office/drawing/2014/main" id="{2AA67F7F-B15E-AE48-8A43-DC9A93EDD4E3}"/>
              </a:ext>
            </a:extLst>
          </p:cNvPr>
          <p:cNvCxnSpPr>
            <a:cxnSpLocks/>
          </p:cNvCxnSpPr>
          <p:nvPr/>
        </p:nvCxnSpPr>
        <p:spPr>
          <a:xfrm>
            <a:off x="10266571" y="4390722"/>
            <a:ext cx="0" cy="1117943"/>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6DF15C80-3FA8-5942-9EEE-6C18357C7417}"/>
              </a:ext>
            </a:extLst>
          </p:cNvPr>
          <p:cNvCxnSpPr>
            <a:cxnSpLocks/>
          </p:cNvCxnSpPr>
          <p:nvPr/>
        </p:nvCxnSpPr>
        <p:spPr>
          <a:xfrm>
            <a:off x="7833417" y="4401471"/>
            <a:ext cx="0" cy="1117943"/>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1309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38"/>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6" grpId="0"/>
      <p:bldP spid="58" grpId="0"/>
      <p:bldP spid="60" grpId="0"/>
      <p:bldP spid="61" grpId="0"/>
      <p:bldP spid="63" grpId="0"/>
      <p:bldP spid="64" grpId="0"/>
      <p:bldP spid="66" grpId="0"/>
      <p:bldP spid="69" grpId="0"/>
      <p:bldP spid="71" grpId="0"/>
      <p:bldP spid="72" grpId="0"/>
      <p:bldP spid="74" grpId="0"/>
      <p:bldP spid="75" grpId="0"/>
      <p:bldP spid="77" grpId="0"/>
      <p:bldP spid="79" grpId="0"/>
      <p:bldP spid="85" grpId="0" animBg="1"/>
      <p:bldP spid="37" grpId="0" animBg="1"/>
      <p:bldP spid="38" grpId="0" animBg="1"/>
      <p:bldP spid="38" grpId="1" animBg="1"/>
      <p:bldP spid="39" grpId="0" animBg="1"/>
      <p:bldP spid="40" grpId="0" animBg="1"/>
      <p:bldP spid="41" grpId="0" animBg="1"/>
      <p:bldP spid="45" grpId="0" animBg="1"/>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NVM Correctness Condition: Durable Linearizability</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12</a:t>
            </a:fld>
            <a:endParaRPr lang="en-US" dirty="0"/>
          </a:p>
        </p:txBody>
      </p:sp>
      <p:sp>
        <p:nvSpPr>
          <p:cNvPr id="5" name="TextBox 4">
            <a:extLst>
              <a:ext uri="{FF2B5EF4-FFF2-40B4-BE49-F238E27FC236}">
                <a16:creationId xmlns:a16="http://schemas.microsoft.com/office/drawing/2014/main" id="{FDBB6CE4-2FF7-6747-BFA3-A8C3598D417E}"/>
              </a:ext>
            </a:extLst>
          </p:cNvPr>
          <p:cNvSpPr txBox="1"/>
          <p:nvPr/>
        </p:nvSpPr>
        <p:spPr>
          <a:xfrm>
            <a:off x="409575" y="1067326"/>
            <a:ext cx="11497080" cy="1569660"/>
          </a:xfrm>
          <a:prstGeom prst="rect">
            <a:avLst/>
          </a:prstGeom>
          <a:noFill/>
        </p:spPr>
        <p:txBody>
          <a:bodyPr wrap="square" rtlCol="0">
            <a:spAutoFit/>
          </a:bodyPr>
          <a:lstStyle/>
          <a:p>
            <a:r>
              <a:rPr lang="en-US" sz="2400" dirty="0">
                <a:sym typeface="Wingdings" pitchFamily="2" charset="2"/>
              </a:rPr>
              <a:t>Durable Linearizability</a:t>
            </a:r>
            <a:r>
              <a:rPr lang="zh-CN" altLang="en-US" sz="2400" dirty="0">
                <a:sym typeface="Wingdings" pitchFamily="2" charset="2"/>
              </a:rPr>
              <a:t> </a:t>
            </a:r>
            <a:r>
              <a:rPr lang="en-US" sz="2400" dirty="0">
                <a:sym typeface="Wingdings" pitchFamily="2" charset="2"/>
              </a:rPr>
              <a:t>requires: </a:t>
            </a:r>
          </a:p>
          <a:p>
            <a:pPr marL="342900" indent="-342900">
              <a:buFont typeface="Arial" panose="020B0604020202020204" pitchFamily="34" charset="0"/>
              <a:buChar char="•"/>
            </a:pPr>
            <a:r>
              <a:rPr lang="en-US" sz="2400" dirty="0">
                <a:sym typeface="Wingdings" pitchFamily="2" charset="2"/>
              </a:rPr>
              <a:t>(C1) without a crash, all operations are linearizable</a:t>
            </a:r>
          </a:p>
          <a:p>
            <a:pPr marL="342900" indent="-342900">
              <a:buFont typeface="Arial" panose="020B0604020202020204" pitchFamily="34" charset="0"/>
              <a:buChar char="•"/>
            </a:pPr>
            <a:r>
              <a:rPr lang="en-US" sz="2400" dirty="0">
                <a:sym typeface="Wingdings" pitchFamily="2" charset="2"/>
              </a:rPr>
              <a:t>(C2) completed operations before a crash		</a:t>
            </a:r>
            <a:r>
              <a:rPr lang="en-US" altLang="zh-CN" sz="2400" dirty="0">
                <a:solidFill>
                  <a:srgbClr val="FF0000"/>
                </a:solidFill>
                <a:sym typeface="Wingdings" pitchFamily="2" charset="2"/>
              </a:rPr>
              <a:t>All</a:t>
            </a:r>
            <a:r>
              <a:rPr lang="zh-CN" altLang="en-US" sz="2400" dirty="0">
                <a:solidFill>
                  <a:srgbClr val="FF0000"/>
                </a:solidFill>
                <a:sym typeface="Wingdings" pitchFamily="2" charset="2"/>
              </a:rPr>
              <a:t> </a:t>
            </a:r>
            <a:r>
              <a:rPr lang="en-US" altLang="zh-CN" sz="2400" dirty="0">
                <a:solidFill>
                  <a:srgbClr val="FF0000"/>
                </a:solidFill>
                <a:sym typeface="Wingdings" pitchFamily="2" charset="2"/>
              </a:rPr>
              <a:t>semantic</a:t>
            </a:r>
            <a:endParaRPr lang="en-US" sz="2400" dirty="0">
              <a:solidFill>
                <a:srgbClr val="FF0000"/>
              </a:solidFill>
              <a:sym typeface="Wingdings" pitchFamily="2" charset="2"/>
            </a:endParaRPr>
          </a:p>
          <a:p>
            <a:pPr marL="342900" indent="-342900">
              <a:buFont typeface="Arial" panose="020B0604020202020204" pitchFamily="34" charset="0"/>
              <a:buChar char="•"/>
            </a:pPr>
            <a:r>
              <a:rPr lang="en-US" sz="2400" dirty="0">
                <a:sym typeface="Wingdings" pitchFamily="2" charset="2"/>
              </a:rPr>
              <a:t>(C3) incomplete operations upon a crash	 	</a:t>
            </a:r>
            <a:r>
              <a:rPr lang="en-US" sz="2400" dirty="0">
                <a:solidFill>
                  <a:srgbClr val="FF0000"/>
                </a:solidFill>
                <a:sym typeface="Wingdings" pitchFamily="2" charset="2"/>
              </a:rPr>
              <a:t>All or nothing semantic</a:t>
            </a:r>
          </a:p>
        </p:txBody>
      </p:sp>
      <p:cxnSp>
        <p:nvCxnSpPr>
          <p:cNvPr id="6" name="Straight Arrow Connector 5">
            <a:extLst>
              <a:ext uri="{FF2B5EF4-FFF2-40B4-BE49-F238E27FC236}">
                <a16:creationId xmlns:a16="http://schemas.microsoft.com/office/drawing/2014/main" id="{926D896E-A983-FF43-A06F-E36B4B52411C}"/>
              </a:ext>
            </a:extLst>
          </p:cNvPr>
          <p:cNvCxnSpPr>
            <a:cxnSpLocks/>
          </p:cNvCxnSpPr>
          <p:nvPr/>
        </p:nvCxnSpPr>
        <p:spPr>
          <a:xfrm flipV="1">
            <a:off x="1173760" y="3906838"/>
            <a:ext cx="889436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A752229E-C978-FB4C-B1C4-3641FDFE7CC4}"/>
              </a:ext>
            </a:extLst>
          </p:cNvPr>
          <p:cNvSpPr txBox="1"/>
          <p:nvPr/>
        </p:nvSpPr>
        <p:spPr>
          <a:xfrm>
            <a:off x="9267185" y="3887382"/>
            <a:ext cx="746449" cy="400110"/>
          </a:xfrm>
          <a:prstGeom prst="rect">
            <a:avLst/>
          </a:prstGeom>
          <a:noFill/>
        </p:spPr>
        <p:txBody>
          <a:bodyPr wrap="square" rtlCol="0">
            <a:spAutoFit/>
          </a:bodyPr>
          <a:lstStyle/>
          <a:p>
            <a:pPr algn="ctr"/>
            <a:r>
              <a:rPr lang="en-US" sz="2000" dirty="0"/>
              <a:t>time</a:t>
            </a:r>
          </a:p>
        </p:txBody>
      </p:sp>
      <p:cxnSp>
        <p:nvCxnSpPr>
          <p:cNvPr id="8" name="Straight Arrow Connector 7">
            <a:extLst>
              <a:ext uri="{FF2B5EF4-FFF2-40B4-BE49-F238E27FC236}">
                <a16:creationId xmlns:a16="http://schemas.microsoft.com/office/drawing/2014/main" id="{0CDDDCAA-40DF-2045-A0D7-5B1272C66086}"/>
              </a:ext>
            </a:extLst>
          </p:cNvPr>
          <p:cNvCxnSpPr>
            <a:cxnSpLocks/>
          </p:cNvCxnSpPr>
          <p:nvPr/>
        </p:nvCxnSpPr>
        <p:spPr>
          <a:xfrm>
            <a:off x="1660055" y="3197306"/>
            <a:ext cx="1695728"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9AD8C33A-51DA-0847-B9A4-48EA5E942EED}"/>
              </a:ext>
            </a:extLst>
          </p:cNvPr>
          <p:cNvSpPr txBox="1"/>
          <p:nvPr/>
        </p:nvSpPr>
        <p:spPr>
          <a:xfrm>
            <a:off x="1759275" y="2797196"/>
            <a:ext cx="1509421" cy="400110"/>
          </a:xfrm>
          <a:prstGeom prst="rect">
            <a:avLst/>
          </a:prstGeom>
          <a:noFill/>
        </p:spPr>
        <p:txBody>
          <a:bodyPr wrap="square" rtlCol="0">
            <a:spAutoFit/>
          </a:bodyPr>
          <a:lstStyle/>
          <a:p>
            <a:pPr algn="ctr"/>
            <a:r>
              <a:rPr lang="en-US" sz="2000" dirty="0"/>
              <a:t>insert (k, v1)</a:t>
            </a:r>
          </a:p>
        </p:txBody>
      </p:sp>
      <p:sp>
        <p:nvSpPr>
          <p:cNvPr id="10" name="TextBox 9">
            <a:extLst>
              <a:ext uri="{FF2B5EF4-FFF2-40B4-BE49-F238E27FC236}">
                <a16:creationId xmlns:a16="http://schemas.microsoft.com/office/drawing/2014/main" id="{66A979DC-F839-FE42-BA89-DDCEB2B0C59C}"/>
              </a:ext>
            </a:extLst>
          </p:cNvPr>
          <p:cNvSpPr txBox="1"/>
          <p:nvPr/>
        </p:nvSpPr>
        <p:spPr>
          <a:xfrm>
            <a:off x="1148877" y="2971367"/>
            <a:ext cx="535752" cy="400110"/>
          </a:xfrm>
          <a:prstGeom prst="rect">
            <a:avLst/>
          </a:prstGeom>
          <a:noFill/>
        </p:spPr>
        <p:txBody>
          <a:bodyPr wrap="square" rtlCol="0">
            <a:spAutoFit/>
          </a:bodyPr>
          <a:lstStyle/>
          <a:p>
            <a:pPr algn="ctr"/>
            <a:r>
              <a:rPr lang="en-US" sz="2000" dirty="0"/>
              <a:t>T1:</a:t>
            </a:r>
          </a:p>
        </p:txBody>
      </p:sp>
      <p:cxnSp>
        <p:nvCxnSpPr>
          <p:cNvPr id="16" name="Straight Arrow Connector 15">
            <a:extLst>
              <a:ext uri="{FF2B5EF4-FFF2-40B4-BE49-F238E27FC236}">
                <a16:creationId xmlns:a16="http://schemas.microsoft.com/office/drawing/2014/main" id="{CC176950-7B45-044A-9BFD-B5409554C3A0}"/>
              </a:ext>
            </a:extLst>
          </p:cNvPr>
          <p:cNvCxnSpPr>
            <a:cxnSpLocks/>
          </p:cNvCxnSpPr>
          <p:nvPr/>
        </p:nvCxnSpPr>
        <p:spPr>
          <a:xfrm>
            <a:off x="3454646" y="3191083"/>
            <a:ext cx="2457730" cy="0"/>
          </a:xfrm>
          <a:prstGeom prst="straightConnector1">
            <a:avLst/>
          </a:prstGeom>
          <a:ln w="28575">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AB061515-11D0-4444-A81F-383E475E028F}"/>
              </a:ext>
            </a:extLst>
          </p:cNvPr>
          <p:cNvSpPr txBox="1"/>
          <p:nvPr/>
        </p:nvSpPr>
        <p:spPr>
          <a:xfrm>
            <a:off x="3553866" y="2790973"/>
            <a:ext cx="1509421" cy="400110"/>
          </a:xfrm>
          <a:prstGeom prst="rect">
            <a:avLst/>
          </a:prstGeom>
          <a:noFill/>
        </p:spPr>
        <p:txBody>
          <a:bodyPr wrap="square" rtlCol="0">
            <a:spAutoFit/>
          </a:bodyPr>
          <a:lstStyle/>
          <a:p>
            <a:pPr algn="ctr"/>
            <a:r>
              <a:rPr lang="en-US" sz="2000" dirty="0"/>
              <a:t>insert (k, v2)</a:t>
            </a:r>
          </a:p>
        </p:txBody>
      </p:sp>
      <p:cxnSp>
        <p:nvCxnSpPr>
          <p:cNvPr id="23" name="Straight Connector 22">
            <a:extLst>
              <a:ext uri="{FF2B5EF4-FFF2-40B4-BE49-F238E27FC236}">
                <a16:creationId xmlns:a16="http://schemas.microsoft.com/office/drawing/2014/main" id="{50094665-71B8-AD4C-96A1-618C8BFC139A}"/>
              </a:ext>
            </a:extLst>
          </p:cNvPr>
          <p:cNvCxnSpPr>
            <a:cxnSpLocks/>
          </p:cNvCxnSpPr>
          <p:nvPr/>
        </p:nvCxnSpPr>
        <p:spPr>
          <a:xfrm>
            <a:off x="5912376" y="3205262"/>
            <a:ext cx="0" cy="717110"/>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3" name="Lightning Bolt 2">
            <a:extLst>
              <a:ext uri="{FF2B5EF4-FFF2-40B4-BE49-F238E27FC236}">
                <a16:creationId xmlns:a16="http://schemas.microsoft.com/office/drawing/2014/main" id="{D372AF74-E4AF-D14C-BF58-20C97D47EEA3}"/>
              </a:ext>
            </a:extLst>
          </p:cNvPr>
          <p:cNvSpPr/>
          <p:nvPr/>
        </p:nvSpPr>
        <p:spPr>
          <a:xfrm>
            <a:off x="5699492" y="2985990"/>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71DF26E-983F-B940-A847-B49296066430}"/>
              </a:ext>
            </a:extLst>
          </p:cNvPr>
          <p:cNvSpPr txBox="1"/>
          <p:nvPr/>
        </p:nvSpPr>
        <p:spPr>
          <a:xfrm>
            <a:off x="5503697" y="2686653"/>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26" name="Right Arrow 25">
            <a:extLst>
              <a:ext uri="{FF2B5EF4-FFF2-40B4-BE49-F238E27FC236}">
                <a16:creationId xmlns:a16="http://schemas.microsoft.com/office/drawing/2014/main" id="{1DBD7C68-4DA2-1E4C-B3FE-34F72EE9FE8D}"/>
              </a:ext>
            </a:extLst>
          </p:cNvPr>
          <p:cNvSpPr/>
          <p:nvPr/>
        </p:nvSpPr>
        <p:spPr>
          <a:xfrm>
            <a:off x="5997006" y="3336053"/>
            <a:ext cx="1328831" cy="5078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recovery</a:t>
            </a:r>
          </a:p>
        </p:txBody>
      </p:sp>
      <p:cxnSp>
        <p:nvCxnSpPr>
          <p:cNvPr id="27" name="Straight Connector 26">
            <a:extLst>
              <a:ext uri="{FF2B5EF4-FFF2-40B4-BE49-F238E27FC236}">
                <a16:creationId xmlns:a16="http://schemas.microsoft.com/office/drawing/2014/main" id="{C6E47DD0-3242-0247-B32C-257346EE8827}"/>
              </a:ext>
            </a:extLst>
          </p:cNvPr>
          <p:cNvCxnSpPr>
            <a:cxnSpLocks/>
          </p:cNvCxnSpPr>
          <p:nvPr/>
        </p:nvCxnSpPr>
        <p:spPr>
          <a:xfrm>
            <a:off x="7341790" y="3171422"/>
            <a:ext cx="0" cy="750950"/>
          </a:xfrm>
          <a:prstGeom prst="line">
            <a:avLst/>
          </a:prstGeom>
          <a:ln>
            <a:prstDash val="sysDash"/>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294C18B4-487A-B447-A64F-416014915C22}"/>
              </a:ext>
            </a:extLst>
          </p:cNvPr>
          <p:cNvCxnSpPr>
            <a:cxnSpLocks/>
          </p:cNvCxnSpPr>
          <p:nvPr/>
        </p:nvCxnSpPr>
        <p:spPr>
          <a:xfrm>
            <a:off x="7891863" y="3453819"/>
            <a:ext cx="1275053"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18339584-C950-604E-AD6E-557E8F7290E4}"/>
              </a:ext>
            </a:extLst>
          </p:cNvPr>
          <p:cNvSpPr txBox="1"/>
          <p:nvPr/>
        </p:nvSpPr>
        <p:spPr>
          <a:xfrm>
            <a:off x="7795142" y="3053709"/>
            <a:ext cx="1509421" cy="400110"/>
          </a:xfrm>
          <a:prstGeom prst="rect">
            <a:avLst/>
          </a:prstGeom>
          <a:noFill/>
        </p:spPr>
        <p:txBody>
          <a:bodyPr wrap="square" rtlCol="0">
            <a:spAutoFit/>
          </a:bodyPr>
          <a:lstStyle/>
          <a:p>
            <a:pPr algn="ctr"/>
            <a:r>
              <a:rPr lang="en-US" sz="2000" dirty="0"/>
              <a:t>get (k)</a:t>
            </a:r>
          </a:p>
        </p:txBody>
      </p:sp>
      <p:sp>
        <p:nvSpPr>
          <p:cNvPr id="31" name="TextBox 30">
            <a:extLst>
              <a:ext uri="{FF2B5EF4-FFF2-40B4-BE49-F238E27FC236}">
                <a16:creationId xmlns:a16="http://schemas.microsoft.com/office/drawing/2014/main" id="{3AF9E734-DF64-9447-B15E-EC4465139DE8}"/>
              </a:ext>
            </a:extLst>
          </p:cNvPr>
          <p:cNvSpPr txBox="1"/>
          <p:nvPr/>
        </p:nvSpPr>
        <p:spPr>
          <a:xfrm>
            <a:off x="7715258" y="3485068"/>
            <a:ext cx="4404739" cy="400110"/>
          </a:xfrm>
          <a:prstGeom prst="rect">
            <a:avLst/>
          </a:prstGeom>
          <a:noFill/>
        </p:spPr>
        <p:txBody>
          <a:bodyPr wrap="square" rtlCol="0">
            <a:spAutoFit/>
          </a:bodyPr>
          <a:lstStyle/>
          <a:p>
            <a:r>
              <a:rPr lang="en-US" sz="2000" dirty="0"/>
              <a:t>return v1 or v2  </a:t>
            </a:r>
            <a:r>
              <a:rPr lang="en-US" sz="2000" dirty="0">
                <a:solidFill>
                  <a:srgbClr val="FF0000"/>
                </a:solidFill>
              </a:rPr>
              <a:t>(All or nothing semantic)</a:t>
            </a:r>
          </a:p>
        </p:txBody>
      </p:sp>
      <p:cxnSp>
        <p:nvCxnSpPr>
          <p:cNvPr id="34" name="Straight Arrow Connector 33">
            <a:extLst>
              <a:ext uri="{FF2B5EF4-FFF2-40B4-BE49-F238E27FC236}">
                <a16:creationId xmlns:a16="http://schemas.microsoft.com/office/drawing/2014/main" id="{3CF3C721-678B-E941-9EEE-5245ACB7E75B}"/>
              </a:ext>
            </a:extLst>
          </p:cNvPr>
          <p:cNvCxnSpPr>
            <a:cxnSpLocks/>
          </p:cNvCxnSpPr>
          <p:nvPr/>
        </p:nvCxnSpPr>
        <p:spPr>
          <a:xfrm flipV="1">
            <a:off x="1173760" y="6017750"/>
            <a:ext cx="889436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9C248C0B-9458-C445-BD70-0C9052DE6E6B}"/>
              </a:ext>
            </a:extLst>
          </p:cNvPr>
          <p:cNvSpPr txBox="1"/>
          <p:nvPr/>
        </p:nvSpPr>
        <p:spPr>
          <a:xfrm>
            <a:off x="9315820" y="5969110"/>
            <a:ext cx="746449" cy="400110"/>
          </a:xfrm>
          <a:prstGeom prst="rect">
            <a:avLst/>
          </a:prstGeom>
          <a:noFill/>
        </p:spPr>
        <p:txBody>
          <a:bodyPr wrap="square" rtlCol="0">
            <a:spAutoFit/>
          </a:bodyPr>
          <a:lstStyle/>
          <a:p>
            <a:pPr algn="ctr"/>
            <a:r>
              <a:rPr lang="en-US" sz="2000" dirty="0"/>
              <a:t>time</a:t>
            </a:r>
          </a:p>
        </p:txBody>
      </p:sp>
      <p:cxnSp>
        <p:nvCxnSpPr>
          <p:cNvPr id="36" name="Straight Arrow Connector 35">
            <a:extLst>
              <a:ext uri="{FF2B5EF4-FFF2-40B4-BE49-F238E27FC236}">
                <a16:creationId xmlns:a16="http://schemas.microsoft.com/office/drawing/2014/main" id="{284DBD49-F9EB-0746-824B-279A4C7F3E15}"/>
              </a:ext>
            </a:extLst>
          </p:cNvPr>
          <p:cNvCxnSpPr>
            <a:cxnSpLocks/>
          </p:cNvCxnSpPr>
          <p:nvPr/>
        </p:nvCxnSpPr>
        <p:spPr>
          <a:xfrm>
            <a:off x="1660055" y="4899649"/>
            <a:ext cx="1695728"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D1F27C05-92F5-A84C-B12F-D03A9DF8B64E}"/>
              </a:ext>
            </a:extLst>
          </p:cNvPr>
          <p:cNvSpPr txBox="1"/>
          <p:nvPr/>
        </p:nvSpPr>
        <p:spPr>
          <a:xfrm>
            <a:off x="1759275" y="4499539"/>
            <a:ext cx="1509421" cy="400110"/>
          </a:xfrm>
          <a:prstGeom prst="rect">
            <a:avLst/>
          </a:prstGeom>
          <a:noFill/>
        </p:spPr>
        <p:txBody>
          <a:bodyPr wrap="square" rtlCol="0">
            <a:spAutoFit/>
          </a:bodyPr>
          <a:lstStyle/>
          <a:p>
            <a:pPr algn="ctr"/>
            <a:r>
              <a:rPr lang="en-US" sz="2000" dirty="0"/>
              <a:t>insert (k, v1)</a:t>
            </a:r>
          </a:p>
        </p:txBody>
      </p:sp>
      <p:sp>
        <p:nvSpPr>
          <p:cNvPr id="38" name="TextBox 37">
            <a:extLst>
              <a:ext uri="{FF2B5EF4-FFF2-40B4-BE49-F238E27FC236}">
                <a16:creationId xmlns:a16="http://schemas.microsoft.com/office/drawing/2014/main" id="{1E287A54-834F-744B-9520-DD767AE0F296}"/>
              </a:ext>
            </a:extLst>
          </p:cNvPr>
          <p:cNvSpPr txBox="1"/>
          <p:nvPr/>
        </p:nvSpPr>
        <p:spPr>
          <a:xfrm>
            <a:off x="1148877" y="4673710"/>
            <a:ext cx="535752" cy="400110"/>
          </a:xfrm>
          <a:prstGeom prst="rect">
            <a:avLst/>
          </a:prstGeom>
          <a:noFill/>
        </p:spPr>
        <p:txBody>
          <a:bodyPr wrap="square" rtlCol="0">
            <a:spAutoFit/>
          </a:bodyPr>
          <a:lstStyle/>
          <a:p>
            <a:pPr algn="ctr"/>
            <a:r>
              <a:rPr lang="en-US" sz="2000" dirty="0"/>
              <a:t>T1:</a:t>
            </a:r>
          </a:p>
        </p:txBody>
      </p:sp>
      <p:cxnSp>
        <p:nvCxnSpPr>
          <p:cNvPr id="39" name="Straight Arrow Connector 38">
            <a:extLst>
              <a:ext uri="{FF2B5EF4-FFF2-40B4-BE49-F238E27FC236}">
                <a16:creationId xmlns:a16="http://schemas.microsoft.com/office/drawing/2014/main" id="{1F1FF2AC-B330-1345-80FD-2564C0A18DEB}"/>
              </a:ext>
            </a:extLst>
          </p:cNvPr>
          <p:cNvCxnSpPr>
            <a:cxnSpLocks/>
          </p:cNvCxnSpPr>
          <p:nvPr/>
        </p:nvCxnSpPr>
        <p:spPr>
          <a:xfrm>
            <a:off x="4107790" y="5331971"/>
            <a:ext cx="1275053"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7FC507FC-CB40-3C43-BF6F-E101DC6AC530}"/>
              </a:ext>
            </a:extLst>
          </p:cNvPr>
          <p:cNvSpPr txBox="1"/>
          <p:nvPr/>
        </p:nvSpPr>
        <p:spPr>
          <a:xfrm>
            <a:off x="4011069" y="4931861"/>
            <a:ext cx="1509421" cy="400110"/>
          </a:xfrm>
          <a:prstGeom prst="rect">
            <a:avLst/>
          </a:prstGeom>
          <a:noFill/>
        </p:spPr>
        <p:txBody>
          <a:bodyPr wrap="square" rtlCol="0">
            <a:spAutoFit/>
          </a:bodyPr>
          <a:lstStyle/>
          <a:p>
            <a:pPr algn="ctr"/>
            <a:r>
              <a:rPr lang="en-US" sz="2000" dirty="0"/>
              <a:t>get (k)</a:t>
            </a:r>
          </a:p>
        </p:txBody>
      </p:sp>
      <p:sp>
        <p:nvSpPr>
          <p:cNvPr id="41" name="TextBox 40">
            <a:extLst>
              <a:ext uri="{FF2B5EF4-FFF2-40B4-BE49-F238E27FC236}">
                <a16:creationId xmlns:a16="http://schemas.microsoft.com/office/drawing/2014/main" id="{619F6BE3-E19C-3549-94E0-96C899BB129C}"/>
              </a:ext>
            </a:extLst>
          </p:cNvPr>
          <p:cNvSpPr txBox="1"/>
          <p:nvPr/>
        </p:nvSpPr>
        <p:spPr>
          <a:xfrm>
            <a:off x="1148877" y="5106032"/>
            <a:ext cx="535752" cy="400110"/>
          </a:xfrm>
          <a:prstGeom prst="rect">
            <a:avLst/>
          </a:prstGeom>
          <a:noFill/>
        </p:spPr>
        <p:txBody>
          <a:bodyPr wrap="square" rtlCol="0">
            <a:spAutoFit/>
          </a:bodyPr>
          <a:lstStyle/>
          <a:p>
            <a:pPr algn="ctr"/>
            <a:r>
              <a:rPr lang="en-US" sz="2000" dirty="0"/>
              <a:t>T2:</a:t>
            </a:r>
          </a:p>
        </p:txBody>
      </p:sp>
      <p:sp>
        <p:nvSpPr>
          <p:cNvPr id="42" name="TextBox 41">
            <a:extLst>
              <a:ext uri="{FF2B5EF4-FFF2-40B4-BE49-F238E27FC236}">
                <a16:creationId xmlns:a16="http://schemas.microsoft.com/office/drawing/2014/main" id="{22E45F79-8F46-BD47-BB1C-C37451FF4B0F}"/>
              </a:ext>
            </a:extLst>
          </p:cNvPr>
          <p:cNvSpPr txBox="1"/>
          <p:nvPr/>
        </p:nvSpPr>
        <p:spPr>
          <a:xfrm>
            <a:off x="3738847" y="5370405"/>
            <a:ext cx="2056664" cy="400110"/>
          </a:xfrm>
          <a:prstGeom prst="rect">
            <a:avLst/>
          </a:prstGeom>
          <a:noFill/>
        </p:spPr>
        <p:txBody>
          <a:bodyPr wrap="square" rtlCol="0">
            <a:spAutoFit/>
          </a:bodyPr>
          <a:lstStyle/>
          <a:p>
            <a:pPr algn="ctr"/>
            <a:r>
              <a:rPr lang="en-US" sz="2000" dirty="0"/>
              <a:t>return v1</a:t>
            </a:r>
          </a:p>
        </p:txBody>
      </p:sp>
      <p:cxnSp>
        <p:nvCxnSpPr>
          <p:cNvPr id="43" name="Straight Arrow Connector 42">
            <a:extLst>
              <a:ext uri="{FF2B5EF4-FFF2-40B4-BE49-F238E27FC236}">
                <a16:creationId xmlns:a16="http://schemas.microsoft.com/office/drawing/2014/main" id="{112250E3-C81F-7E43-8ED9-17E6059B3F88}"/>
              </a:ext>
            </a:extLst>
          </p:cNvPr>
          <p:cNvCxnSpPr>
            <a:cxnSpLocks/>
          </p:cNvCxnSpPr>
          <p:nvPr/>
        </p:nvCxnSpPr>
        <p:spPr>
          <a:xfrm>
            <a:off x="3454646" y="4893426"/>
            <a:ext cx="2457730" cy="0"/>
          </a:xfrm>
          <a:prstGeom prst="straightConnector1">
            <a:avLst/>
          </a:prstGeom>
          <a:ln w="28575">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960FC556-4C9E-5B40-AFA2-B7A622471C40}"/>
              </a:ext>
            </a:extLst>
          </p:cNvPr>
          <p:cNvSpPr txBox="1"/>
          <p:nvPr/>
        </p:nvSpPr>
        <p:spPr>
          <a:xfrm>
            <a:off x="3553866" y="4493316"/>
            <a:ext cx="1509421" cy="400110"/>
          </a:xfrm>
          <a:prstGeom prst="rect">
            <a:avLst/>
          </a:prstGeom>
          <a:noFill/>
        </p:spPr>
        <p:txBody>
          <a:bodyPr wrap="square" rtlCol="0">
            <a:spAutoFit/>
          </a:bodyPr>
          <a:lstStyle/>
          <a:p>
            <a:pPr algn="ctr"/>
            <a:r>
              <a:rPr lang="en-US" sz="2000" dirty="0"/>
              <a:t>insert (k, v2)</a:t>
            </a:r>
          </a:p>
        </p:txBody>
      </p:sp>
      <p:cxnSp>
        <p:nvCxnSpPr>
          <p:cNvPr id="47" name="Straight Connector 46">
            <a:extLst>
              <a:ext uri="{FF2B5EF4-FFF2-40B4-BE49-F238E27FC236}">
                <a16:creationId xmlns:a16="http://schemas.microsoft.com/office/drawing/2014/main" id="{1554647F-C286-A043-8FA0-DC202A08F40C}"/>
              </a:ext>
            </a:extLst>
          </p:cNvPr>
          <p:cNvCxnSpPr>
            <a:cxnSpLocks/>
          </p:cNvCxnSpPr>
          <p:nvPr/>
        </p:nvCxnSpPr>
        <p:spPr>
          <a:xfrm>
            <a:off x="5912376" y="4907605"/>
            <a:ext cx="0" cy="1117943"/>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48" name="Lightning Bolt 47">
            <a:extLst>
              <a:ext uri="{FF2B5EF4-FFF2-40B4-BE49-F238E27FC236}">
                <a16:creationId xmlns:a16="http://schemas.microsoft.com/office/drawing/2014/main" id="{204BA915-8BD7-8D4F-AF4F-7A97D56F6C70}"/>
              </a:ext>
            </a:extLst>
          </p:cNvPr>
          <p:cNvSpPr/>
          <p:nvPr/>
        </p:nvSpPr>
        <p:spPr>
          <a:xfrm>
            <a:off x="5699492" y="4688333"/>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5355FA4-A43B-6444-96DB-99149E9F5C3B}"/>
              </a:ext>
            </a:extLst>
          </p:cNvPr>
          <p:cNvSpPr txBox="1"/>
          <p:nvPr/>
        </p:nvSpPr>
        <p:spPr>
          <a:xfrm>
            <a:off x="5503697" y="4388996"/>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50" name="Right Arrow 49">
            <a:extLst>
              <a:ext uri="{FF2B5EF4-FFF2-40B4-BE49-F238E27FC236}">
                <a16:creationId xmlns:a16="http://schemas.microsoft.com/office/drawing/2014/main" id="{E7499E26-435C-A141-8BDE-E1A19BE223BF}"/>
              </a:ext>
            </a:extLst>
          </p:cNvPr>
          <p:cNvSpPr/>
          <p:nvPr/>
        </p:nvSpPr>
        <p:spPr>
          <a:xfrm>
            <a:off x="5997006" y="5164860"/>
            <a:ext cx="1328831" cy="5078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recovery</a:t>
            </a:r>
          </a:p>
        </p:txBody>
      </p:sp>
      <p:cxnSp>
        <p:nvCxnSpPr>
          <p:cNvPr id="51" name="Straight Connector 50">
            <a:extLst>
              <a:ext uri="{FF2B5EF4-FFF2-40B4-BE49-F238E27FC236}">
                <a16:creationId xmlns:a16="http://schemas.microsoft.com/office/drawing/2014/main" id="{8095AE3E-0699-8B47-BDC6-7176BE17A9DB}"/>
              </a:ext>
            </a:extLst>
          </p:cNvPr>
          <p:cNvCxnSpPr>
            <a:cxnSpLocks/>
          </p:cNvCxnSpPr>
          <p:nvPr/>
        </p:nvCxnSpPr>
        <p:spPr>
          <a:xfrm>
            <a:off x="7341790" y="4873765"/>
            <a:ext cx="0" cy="1117943"/>
          </a:xfrm>
          <a:prstGeom prst="line">
            <a:avLst/>
          </a:prstGeom>
          <a:ln>
            <a:prstDash val="sysDash"/>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D5479CBF-9774-924C-B268-5E5DABE0772E}"/>
              </a:ext>
            </a:extLst>
          </p:cNvPr>
          <p:cNvCxnSpPr>
            <a:cxnSpLocks/>
          </p:cNvCxnSpPr>
          <p:nvPr/>
        </p:nvCxnSpPr>
        <p:spPr>
          <a:xfrm>
            <a:off x="7891863" y="5362827"/>
            <a:ext cx="1275053"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735F31D4-BA0F-CE46-9BC1-48816349065F}"/>
              </a:ext>
            </a:extLst>
          </p:cNvPr>
          <p:cNvSpPr txBox="1"/>
          <p:nvPr/>
        </p:nvSpPr>
        <p:spPr>
          <a:xfrm>
            <a:off x="7795142" y="4962717"/>
            <a:ext cx="1509421" cy="400110"/>
          </a:xfrm>
          <a:prstGeom prst="rect">
            <a:avLst/>
          </a:prstGeom>
          <a:noFill/>
        </p:spPr>
        <p:txBody>
          <a:bodyPr wrap="square" rtlCol="0">
            <a:spAutoFit/>
          </a:bodyPr>
          <a:lstStyle/>
          <a:p>
            <a:pPr algn="ctr"/>
            <a:r>
              <a:rPr lang="en-US" sz="2000" dirty="0"/>
              <a:t>get (k)</a:t>
            </a:r>
          </a:p>
        </p:txBody>
      </p:sp>
      <p:sp>
        <p:nvSpPr>
          <p:cNvPr id="55" name="TextBox 54">
            <a:extLst>
              <a:ext uri="{FF2B5EF4-FFF2-40B4-BE49-F238E27FC236}">
                <a16:creationId xmlns:a16="http://schemas.microsoft.com/office/drawing/2014/main" id="{DBD00356-30C3-7F41-90E6-3E505EDEB2FE}"/>
              </a:ext>
            </a:extLst>
          </p:cNvPr>
          <p:cNvSpPr txBox="1"/>
          <p:nvPr/>
        </p:nvSpPr>
        <p:spPr>
          <a:xfrm>
            <a:off x="7757353" y="5394076"/>
            <a:ext cx="4404740" cy="400110"/>
          </a:xfrm>
          <a:prstGeom prst="rect">
            <a:avLst/>
          </a:prstGeom>
          <a:noFill/>
        </p:spPr>
        <p:txBody>
          <a:bodyPr wrap="square" rtlCol="0">
            <a:spAutoFit/>
          </a:bodyPr>
          <a:lstStyle/>
          <a:p>
            <a:r>
              <a:rPr lang="en-US" sz="2000" dirty="0"/>
              <a:t>return v1 or v2  </a:t>
            </a:r>
            <a:r>
              <a:rPr lang="en-US" sz="2000" dirty="0">
                <a:solidFill>
                  <a:srgbClr val="FF0000"/>
                </a:solidFill>
              </a:rPr>
              <a:t>(All or nothing semantic)</a:t>
            </a:r>
            <a:endParaRPr lang="en-US" sz="2000" dirty="0"/>
          </a:p>
        </p:txBody>
      </p:sp>
      <p:sp>
        <p:nvSpPr>
          <p:cNvPr id="56" name="TextBox 55">
            <a:extLst>
              <a:ext uri="{FF2B5EF4-FFF2-40B4-BE49-F238E27FC236}">
                <a16:creationId xmlns:a16="http://schemas.microsoft.com/office/drawing/2014/main" id="{2BF37908-8EE1-254C-997D-67F5F2BF8E73}"/>
              </a:ext>
            </a:extLst>
          </p:cNvPr>
          <p:cNvSpPr txBox="1"/>
          <p:nvPr/>
        </p:nvSpPr>
        <p:spPr>
          <a:xfrm>
            <a:off x="3748306" y="5617482"/>
            <a:ext cx="2056664" cy="400110"/>
          </a:xfrm>
          <a:prstGeom prst="rect">
            <a:avLst/>
          </a:prstGeom>
          <a:noFill/>
        </p:spPr>
        <p:txBody>
          <a:bodyPr wrap="square" rtlCol="0">
            <a:spAutoFit/>
          </a:bodyPr>
          <a:lstStyle/>
          <a:p>
            <a:pPr algn="ctr"/>
            <a:r>
              <a:rPr lang="en-US" sz="2000" dirty="0"/>
              <a:t>return v2</a:t>
            </a:r>
          </a:p>
        </p:txBody>
      </p:sp>
      <p:sp>
        <p:nvSpPr>
          <p:cNvPr id="57" name="TextBox 56">
            <a:extLst>
              <a:ext uri="{FF2B5EF4-FFF2-40B4-BE49-F238E27FC236}">
                <a16:creationId xmlns:a16="http://schemas.microsoft.com/office/drawing/2014/main" id="{DA6B34D7-0081-244D-8ECD-F2FF4406833F}"/>
              </a:ext>
            </a:extLst>
          </p:cNvPr>
          <p:cNvSpPr txBox="1"/>
          <p:nvPr/>
        </p:nvSpPr>
        <p:spPr>
          <a:xfrm>
            <a:off x="7777671" y="5648338"/>
            <a:ext cx="4587047" cy="400110"/>
          </a:xfrm>
          <a:prstGeom prst="rect">
            <a:avLst/>
          </a:prstGeom>
          <a:noFill/>
        </p:spPr>
        <p:txBody>
          <a:bodyPr wrap="square" rtlCol="0">
            <a:spAutoFit/>
          </a:bodyPr>
          <a:lstStyle/>
          <a:p>
            <a:r>
              <a:rPr lang="en-US" sz="2000" dirty="0"/>
              <a:t>return v2            </a:t>
            </a:r>
            <a:r>
              <a:rPr lang="en-US" sz="2000" dirty="0">
                <a:solidFill>
                  <a:srgbClr val="FF0000"/>
                </a:solidFill>
              </a:rPr>
              <a:t>(All semantic)</a:t>
            </a:r>
            <a:endParaRPr lang="en-US" sz="2000" dirty="0"/>
          </a:p>
        </p:txBody>
      </p:sp>
    </p:spTree>
    <p:extLst>
      <p:ext uri="{BB962C8B-B14F-4D97-AF65-F5344CB8AC3E}">
        <p14:creationId xmlns:p14="http://schemas.microsoft.com/office/powerpoint/2010/main" val="219140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7" grpId="0"/>
      <p:bldP spid="3" grpId="0" animBg="1"/>
      <p:bldP spid="24" grpId="0"/>
      <p:bldP spid="26" grpId="0" animBg="1"/>
      <p:bldP spid="29" grpId="0"/>
      <p:bldP spid="31" grpId="0"/>
      <p:bldP spid="35" grpId="0"/>
      <p:bldP spid="37" grpId="0"/>
      <p:bldP spid="38" grpId="0"/>
      <p:bldP spid="40" grpId="0"/>
      <p:bldP spid="41" grpId="0"/>
      <p:bldP spid="42" grpId="0"/>
      <p:bldP spid="44" grpId="0"/>
      <p:bldP spid="48" grpId="0" animBg="1"/>
      <p:bldP spid="49" grpId="0"/>
      <p:bldP spid="50" grpId="0" animBg="1"/>
      <p:bldP spid="53" grpId="0"/>
      <p:bldP spid="55" grpId="0"/>
      <p:bldP spid="56" grpId="0"/>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NVM Correctness Condition: Durable Linearizability</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13</a:t>
            </a:fld>
            <a:endParaRPr lang="en-US" dirty="0"/>
          </a:p>
        </p:txBody>
      </p:sp>
      <p:sp>
        <p:nvSpPr>
          <p:cNvPr id="5" name="TextBox 4">
            <a:extLst>
              <a:ext uri="{FF2B5EF4-FFF2-40B4-BE49-F238E27FC236}">
                <a16:creationId xmlns:a16="http://schemas.microsoft.com/office/drawing/2014/main" id="{FDBB6CE4-2FF7-6747-BFA3-A8C3598D417E}"/>
              </a:ext>
            </a:extLst>
          </p:cNvPr>
          <p:cNvSpPr txBox="1"/>
          <p:nvPr/>
        </p:nvSpPr>
        <p:spPr>
          <a:xfrm>
            <a:off x="409575" y="1067326"/>
            <a:ext cx="11497080" cy="1200329"/>
          </a:xfrm>
          <a:prstGeom prst="rect">
            <a:avLst/>
          </a:prstGeom>
          <a:noFill/>
        </p:spPr>
        <p:txBody>
          <a:bodyPr wrap="square" rtlCol="0">
            <a:spAutoFit/>
          </a:bodyPr>
          <a:lstStyle/>
          <a:p>
            <a:r>
              <a:rPr lang="en-US" sz="2400" dirty="0">
                <a:sym typeface="Wingdings" pitchFamily="2" charset="2"/>
              </a:rPr>
              <a:t>Durable Linearizability</a:t>
            </a:r>
            <a:r>
              <a:rPr lang="zh-CN" altLang="en-US" sz="2400" dirty="0">
                <a:sym typeface="Wingdings" pitchFamily="2" charset="2"/>
              </a:rPr>
              <a:t> </a:t>
            </a:r>
            <a:r>
              <a:rPr lang="en-US" altLang="zh-CN" sz="2400" dirty="0">
                <a:sym typeface="Wingdings" pitchFamily="2" charset="2"/>
              </a:rPr>
              <a:t>describes correct operation behaviors:</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sym typeface="Wingdings" pitchFamily="2" charset="2"/>
              </a:rPr>
              <a:t>Crash state</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sym typeface="Wingdings" pitchFamily="2" charset="2"/>
              </a:rPr>
              <a:t>Thread interleaving</a:t>
            </a:r>
            <a:endParaRPr lang="en-US" altLang="zh-CN" sz="2400" dirty="0">
              <a:sym typeface="Wingdings" pitchFamily="2" charset="2"/>
            </a:endParaRPr>
          </a:p>
        </p:txBody>
      </p:sp>
      <p:cxnSp>
        <p:nvCxnSpPr>
          <p:cNvPr id="34" name="Straight Arrow Connector 33">
            <a:extLst>
              <a:ext uri="{FF2B5EF4-FFF2-40B4-BE49-F238E27FC236}">
                <a16:creationId xmlns:a16="http://schemas.microsoft.com/office/drawing/2014/main" id="{3CF3C721-678B-E941-9EEE-5245ACB7E75B}"/>
              </a:ext>
            </a:extLst>
          </p:cNvPr>
          <p:cNvCxnSpPr>
            <a:cxnSpLocks/>
          </p:cNvCxnSpPr>
          <p:nvPr/>
        </p:nvCxnSpPr>
        <p:spPr>
          <a:xfrm flipV="1">
            <a:off x="1173760" y="4559064"/>
            <a:ext cx="889436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9C248C0B-9458-C445-BD70-0C9052DE6E6B}"/>
              </a:ext>
            </a:extLst>
          </p:cNvPr>
          <p:cNvSpPr txBox="1"/>
          <p:nvPr/>
        </p:nvSpPr>
        <p:spPr>
          <a:xfrm>
            <a:off x="9315820" y="4486537"/>
            <a:ext cx="746449" cy="400110"/>
          </a:xfrm>
          <a:prstGeom prst="rect">
            <a:avLst/>
          </a:prstGeom>
          <a:noFill/>
        </p:spPr>
        <p:txBody>
          <a:bodyPr wrap="square" rtlCol="0">
            <a:spAutoFit/>
          </a:bodyPr>
          <a:lstStyle/>
          <a:p>
            <a:pPr algn="ctr"/>
            <a:r>
              <a:rPr lang="en-US" sz="2000" dirty="0"/>
              <a:t>time</a:t>
            </a:r>
          </a:p>
        </p:txBody>
      </p:sp>
      <p:cxnSp>
        <p:nvCxnSpPr>
          <p:cNvPr id="36" name="Straight Arrow Connector 35">
            <a:extLst>
              <a:ext uri="{FF2B5EF4-FFF2-40B4-BE49-F238E27FC236}">
                <a16:creationId xmlns:a16="http://schemas.microsoft.com/office/drawing/2014/main" id="{284DBD49-F9EB-0746-824B-279A4C7F3E15}"/>
              </a:ext>
            </a:extLst>
          </p:cNvPr>
          <p:cNvCxnSpPr>
            <a:cxnSpLocks/>
          </p:cNvCxnSpPr>
          <p:nvPr/>
        </p:nvCxnSpPr>
        <p:spPr>
          <a:xfrm>
            <a:off x="1660055" y="3440963"/>
            <a:ext cx="1695728"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D1F27C05-92F5-A84C-B12F-D03A9DF8B64E}"/>
              </a:ext>
            </a:extLst>
          </p:cNvPr>
          <p:cNvSpPr txBox="1"/>
          <p:nvPr/>
        </p:nvSpPr>
        <p:spPr>
          <a:xfrm>
            <a:off x="1759275" y="3040853"/>
            <a:ext cx="1509421" cy="400110"/>
          </a:xfrm>
          <a:prstGeom prst="rect">
            <a:avLst/>
          </a:prstGeom>
          <a:noFill/>
        </p:spPr>
        <p:txBody>
          <a:bodyPr wrap="square" rtlCol="0">
            <a:spAutoFit/>
          </a:bodyPr>
          <a:lstStyle/>
          <a:p>
            <a:pPr algn="ctr"/>
            <a:r>
              <a:rPr lang="en-US" sz="2000" dirty="0"/>
              <a:t>insert (k, v1)</a:t>
            </a:r>
          </a:p>
        </p:txBody>
      </p:sp>
      <p:sp>
        <p:nvSpPr>
          <p:cNvPr id="38" name="TextBox 37">
            <a:extLst>
              <a:ext uri="{FF2B5EF4-FFF2-40B4-BE49-F238E27FC236}">
                <a16:creationId xmlns:a16="http://schemas.microsoft.com/office/drawing/2014/main" id="{1E287A54-834F-744B-9520-DD767AE0F296}"/>
              </a:ext>
            </a:extLst>
          </p:cNvPr>
          <p:cNvSpPr txBox="1"/>
          <p:nvPr/>
        </p:nvSpPr>
        <p:spPr>
          <a:xfrm>
            <a:off x="1148877" y="3215024"/>
            <a:ext cx="535752" cy="400110"/>
          </a:xfrm>
          <a:prstGeom prst="rect">
            <a:avLst/>
          </a:prstGeom>
          <a:noFill/>
        </p:spPr>
        <p:txBody>
          <a:bodyPr wrap="square" rtlCol="0">
            <a:spAutoFit/>
          </a:bodyPr>
          <a:lstStyle/>
          <a:p>
            <a:pPr algn="ctr"/>
            <a:r>
              <a:rPr lang="en-US" sz="2000" dirty="0"/>
              <a:t>T1:</a:t>
            </a:r>
          </a:p>
        </p:txBody>
      </p:sp>
      <p:cxnSp>
        <p:nvCxnSpPr>
          <p:cNvPr id="39" name="Straight Arrow Connector 38">
            <a:extLst>
              <a:ext uri="{FF2B5EF4-FFF2-40B4-BE49-F238E27FC236}">
                <a16:creationId xmlns:a16="http://schemas.microsoft.com/office/drawing/2014/main" id="{1F1FF2AC-B330-1345-80FD-2564C0A18DEB}"/>
              </a:ext>
            </a:extLst>
          </p:cNvPr>
          <p:cNvCxnSpPr>
            <a:cxnSpLocks/>
          </p:cNvCxnSpPr>
          <p:nvPr/>
        </p:nvCxnSpPr>
        <p:spPr>
          <a:xfrm>
            <a:off x="4107790" y="3873285"/>
            <a:ext cx="1275053"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7FC507FC-CB40-3C43-BF6F-E101DC6AC530}"/>
              </a:ext>
            </a:extLst>
          </p:cNvPr>
          <p:cNvSpPr txBox="1"/>
          <p:nvPr/>
        </p:nvSpPr>
        <p:spPr>
          <a:xfrm>
            <a:off x="4011069" y="3473175"/>
            <a:ext cx="1509421" cy="400110"/>
          </a:xfrm>
          <a:prstGeom prst="rect">
            <a:avLst/>
          </a:prstGeom>
          <a:noFill/>
        </p:spPr>
        <p:txBody>
          <a:bodyPr wrap="square" rtlCol="0">
            <a:spAutoFit/>
          </a:bodyPr>
          <a:lstStyle/>
          <a:p>
            <a:pPr algn="ctr"/>
            <a:r>
              <a:rPr lang="en-US" sz="2000" dirty="0"/>
              <a:t>get (k)</a:t>
            </a:r>
          </a:p>
        </p:txBody>
      </p:sp>
      <p:sp>
        <p:nvSpPr>
          <p:cNvPr id="41" name="TextBox 40">
            <a:extLst>
              <a:ext uri="{FF2B5EF4-FFF2-40B4-BE49-F238E27FC236}">
                <a16:creationId xmlns:a16="http://schemas.microsoft.com/office/drawing/2014/main" id="{619F6BE3-E19C-3549-94E0-96C899BB129C}"/>
              </a:ext>
            </a:extLst>
          </p:cNvPr>
          <p:cNvSpPr txBox="1"/>
          <p:nvPr/>
        </p:nvSpPr>
        <p:spPr>
          <a:xfrm>
            <a:off x="1148877" y="3647346"/>
            <a:ext cx="535752" cy="400110"/>
          </a:xfrm>
          <a:prstGeom prst="rect">
            <a:avLst/>
          </a:prstGeom>
          <a:noFill/>
        </p:spPr>
        <p:txBody>
          <a:bodyPr wrap="square" rtlCol="0">
            <a:spAutoFit/>
          </a:bodyPr>
          <a:lstStyle/>
          <a:p>
            <a:pPr algn="ctr"/>
            <a:r>
              <a:rPr lang="en-US" sz="2000" dirty="0"/>
              <a:t>T2:</a:t>
            </a:r>
          </a:p>
        </p:txBody>
      </p:sp>
      <p:cxnSp>
        <p:nvCxnSpPr>
          <p:cNvPr id="43" name="Straight Arrow Connector 42">
            <a:extLst>
              <a:ext uri="{FF2B5EF4-FFF2-40B4-BE49-F238E27FC236}">
                <a16:creationId xmlns:a16="http://schemas.microsoft.com/office/drawing/2014/main" id="{112250E3-C81F-7E43-8ED9-17E6059B3F88}"/>
              </a:ext>
            </a:extLst>
          </p:cNvPr>
          <p:cNvCxnSpPr>
            <a:cxnSpLocks/>
          </p:cNvCxnSpPr>
          <p:nvPr/>
        </p:nvCxnSpPr>
        <p:spPr>
          <a:xfrm>
            <a:off x="3454646" y="3434740"/>
            <a:ext cx="2457730" cy="0"/>
          </a:xfrm>
          <a:prstGeom prst="straightConnector1">
            <a:avLst/>
          </a:prstGeom>
          <a:ln w="28575">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960FC556-4C9E-5B40-AFA2-B7A622471C40}"/>
              </a:ext>
            </a:extLst>
          </p:cNvPr>
          <p:cNvSpPr txBox="1"/>
          <p:nvPr/>
        </p:nvSpPr>
        <p:spPr>
          <a:xfrm>
            <a:off x="3553866" y="3034630"/>
            <a:ext cx="1509421" cy="400110"/>
          </a:xfrm>
          <a:prstGeom prst="rect">
            <a:avLst/>
          </a:prstGeom>
          <a:noFill/>
        </p:spPr>
        <p:txBody>
          <a:bodyPr wrap="square" rtlCol="0">
            <a:spAutoFit/>
          </a:bodyPr>
          <a:lstStyle/>
          <a:p>
            <a:pPr algn="ctr"/>
            <a:r>
              <a:rPr lang="en-US" sz="2000" dirty="0"/>
              <a:t>insert (k, v2)</a:t>
            </a:r>
          </a:p>
        </p:txBody>
      </p:sp>
      <p:cxnSp>
        <p:nvCxnSpPr>
          <p:cNvPr id="47" name="Straight Connector 46">
            <a:extLst>
              <a:ext uri="{FF2B5EF4-FFF2-40B4-BE49-F238E27FC236}">
                <a16:creationId xmlns:a16="http://schemas.microsoft.com/office/drawing/2014/main" id="{1554647F-C286-A043-8FA0-DC202A08F40C}"/>
              </a:ext>
            </a:extLst>
          </p:cNvPr>
          <p:cNvCxnSpPr>
            <a:cxnSpLocks/>
          </p:cNvCxnSpPr>
          <p:nvPr/>
        </p:nvCxnSpPr>
        <p:spPr>
          <a:xfrm>
            <a:off x="5912376" y="3448919"/>
            <a:ext cx="0" cy="1117943"/>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48" name="Lightning Bolt 47">
            <a:extLst>
              <a:ext uri="{FF2B5EF4-FFF2-40B4-BE49-F238E27FC236}">
                <a16:creationId xmlns:a16="http://schemas.microsoft.com/office/drawing/2014/main" id="{204BA915-8BD7-8D4F-AF4F-7A97D56F6C70}"/>
              </a:ext>
            </a:extLst>
          </p:cNvPr>
          <p:cNvSpPr/>
          <p:nvPr/>
        </p:nvSpPr>
        <p:spPr>
          <a:xfrm>
            <a:off x="5699492" y="3229647"/>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5355FA4-A43B-6444-96DB-99149E9F5C3B}"/>
              </a:ext>
            </a:extLst>
          </p:cNvPr>
          <p:cNvSpPr txBox="1"/>
          <p:nvPr/>
        </p:nvSpPr>
        <p:spPr>
          <a:xfrm>
            <a:off x="5503697" y="2930310"/>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50" name="Right Arrow 49">
            <a:extLst>
              <a:ext uri="{FF2B5EF4-FFF2-40B4-BE49-F238E27FC236}">
                <a16:creationId xmlns:a16="http://schemas.microsoft.com/office/drawing/2014/main" id="{E7499E26-435C-A141-8BDE-E1A19BE223BF}"/>
              </a:ext>
            </a:extLst>
          </p:cNvPr>
          <p:cNvSpPr/>
          <p:nvPr/>
        </p:nvSpPr>
        <p:spPr>
          <a:xfrm>
            <a:off x="5997006" y="3706174"/>
            <a:ext cx="1328831" cy="5078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recovery</a:t>
            </a:r>
          </a:p>
        </p:txBody>
      </p:sp>
      <p:cxnSp>
        <p:nvCxnSpPr>
          <p:cNvPr id="51" name="Straight Connector 50">
            <a:extLst>
              <a:ext uri="{FF2B5EF4-FFF2-40B4-BE49-F238E27FC236}">
                <a16:creationId xmlns:a16="http://schemas.microsoft.com/office/drawing/2014/main" id="{8095AE3E-0699-8B47-BDC6-7176BE17A9DB}"/>
              </a:ext>
            </a:extLst>
          </p:cNvPr>
          <p:cNvCxnSpPr>
            <a:cxnSpLocks/>
          </p:cNvCxnSpPr>
          <p:nvPr/>
        </p:nvCxnSpPr>
        <p:spPr>
          <a:xfrm>
            <a:off x="7341790" y="3415079"/>
            <a:ext cx="0" cy="1117943"/>
          </a:xfrm>
          <a:prstGeom prst="line">
            <a:avLst/>
          </a:prstGeom>
          <a:ln>
            <a:prstDash val="sysDash"/>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D5479CBF-9774-924C-B268-5E5DABE0772E}"/>
              </a:ext>
            </a:extLst>
          </p:cNvPr>
          <p:cNvCxnSpPr>
            <a:cxnSpLocks/>
          </p:cNvCxnSpPr>
          <p:nvPr/>
        </p:nvCxnSpPr>
        <p:spPr>
          <a:xfrm>
            <a:off x="8202585" y="3904141"/>
            <a:ext cx="1275053"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735F31D4-BA0F-CE46-9BC1-48816349065F}"/>
              </a:ext>
            </a:extLst>
          </p:cNvPr>
          <p:cNvSpPr txBox="1"/>
          <p:nvPr/>
        </p:nvSpPr>
        <p:spPr>
          <a:xfrm>
            <a:off x="8105864" y="3504031"/>
            <a:ext cx="1509421" cy="400110"/>
          </a:xfrm>
          <a:prstGeom prst="rect">
            <a:avLst/>
          </a:prstGeom>
          <a:noFill/>
        </p:spPr>
        <p:txBody>
          <a:bodyPr wrap="square" rtlCol="0">
            <a:spAutoFit/>
          </a:bodyPr>
          <a:lstStyle/>
          <a:p>
            <a:pPr algn="ctr"/>
            <a:r>
              <a:rPr lang="en-US" sz="2000" dirty="0"/>
              <a:t>get (k)</a:t>
            </a:r>
          </a:p>
        </p:txBody>
      </p:sp>
      <p:sp>
        <p:nvSpPr>
          <p:cNvPr id="56" name="TextBox 55">
            <a:extLst>
              <a:ext uri="{FF2B5EF4-FFF2-40B4-BE49-F238E27FC236}">
                <a16:creationId xmlns:a16="http://schemas.microsoft.com/office/drawing/2014/main" id="{2BF37908-8EE1-254C-997D-67F5F2BF8E73}"/>
              </a:ext>
            </a:extLst>
          </p:cNvPr>
          <p:cNvSpPr txBox="1"/>
          <p:nvPr/>
        </p:nvSpPr>
        <p:spPr>
          <a:xfrm>
            <a:off x="3748306" y="3904724"/>
            <a:ext cx="2056664" cy="400110"/>
          </a:xfrm>
          <a:prstGeom prst="rect">
            <a:avLst/>
          </a:prstGeom>
          <a:noFill/>
        </p:spPr>
        <p:txBody>
          <a:bodyPr wrap="square" rtlCol="0">
            <a:spAutoFit/>
          </a:bodyPr>
          <a:lstStyle/>
          <a:p>
            <a:pPr algn="ctr"/>
            <a:r>
              <a:rPr lang="en-US" sz="2000" dirty="0"/>
              <a:t>return v2</a:t>
            </a:r>
          </a:p>
        </p:txBody>
      </p:sp>
      <p:sp>
        <p:nvSpPr>
          <p:cNvPr id="57" name="TextBox 56">
            <a:extLst>
              <a:ext uri="{FF2B5EF4-FFF2-40B4-BE49-F238E27FC236}">
                <a16:creationId xmlns:a16="http://schemas.microsoft.com/office/drawing/2014/main" id="{DA6B34D7-0081-244D-8ECD-F2FF4406833F}"/>
              </a:ext>
            </a:extLst>
          </p:cNvPr>
          <p:cNvSpPr txBox="1"/>
          <p:nvPr/>
        </p:nvSpPr>
        <p:spPr>
          <a:xfrm>
            <a:off x="8328045" y="3905382"/>
            <a:ext cx="3363850" cy="400110"/>
          </a:xfrm>
          <a:prstGeom prst="rect">
            <a:avLst/>
          </a:prstGeom>
          <a:noFill/>
        </p:spPr>
        <p:txBody>
          <a:bodyPr wrap="square" rtlCol="0">
            <a:spAutoFit/>
          </a:bodyPr>
          <a:lstStyle/>
          <a:p>
            <a:r>
              <a:rPr lang="en-US" sz="2000" dirty="0"/>
              <a:t>return v2            </a:t>
            </a:r>
            <a:r>
              <a:rPr lang="en-US" sz="2000" dirty="0">
                <a:solidFill>
                  <a:srgbClr val="FF0000"/>
                </a:solidFill>
              </a:rPr>
              <a:t>(All semantic)</a:t>
            </a:r>
            <a:endParaRPr lang="en-US" sz="2000" dirty="0"/>
          </a:p>
        </p:txBody>
      </p:sp>
      <p:sp>
        <p:nvSpPr>
          <p:cNvPr id="45" name="TextBox 44">
            <a:extLst>
              <a:ext uri="{FF2B5EF4-FFF2-40B4-BE49-F238E27FC236}">
                <a16:creationId xmlns:a16="http://schemas.microsoft.com/office/drawing/2014/main" id="{5A84C4C2-BB0F-CC4C-B023-011E249DD510}"/>
              </a:ext>
            </a:extLst>
          </p:cNvPr>
          <p:cNvSpPr txBox="1"/>
          <p:nvPr/>
        </p:nvSpPr>
        <p:spPr>
          <a:xfrm>
            <a:off x="409575" y="2384816"/>
            <a:ext cx="11497080" cy="461665"/>
          </a:xfrm>
          <a:prstGeom prst="rect">
            <a:avLst/>
          </a:prstGeom>
          <a:noFill/>
        </p:spPr>
        <p:txBody>
          <a:bodyPr wrap="square" rtlCol="0">
            <a:spAutoFit/>
          </a:bodyPr>
          <a:lstStyle/>
          <a:p>
            <a:r>
              <a:rPr lang="en-US" sz="2400" dirty="0">
                <a:sym typeface="Wingdings" pitchFamily="2" charset="2"/>
              </a:rPr>
              <a:t>Any incorrect operation behavior leads to a Durable Linearizability bug.</a:t>
            </a:r>
            <a:endParaRPr lang="en-US" altLang="zh-CN" sz="2400" dirty="0">
              <a:sym typeface="Wingdings" pitchFamily="2" charset="2"/>
            </a:endParaRPr>
          </a:p>
        </p:txBody>
      </p:sp>
      <p:sp>
        <p:nvSpPr>
          <p:cNvPr id="46" name="TextBox 45">
            <a:extLst>
              <a:ext uri="{FF2B5EF4-FFF2-40B4-BE49-F238E27FC236}">
                <a16:creationId xmlns:a16="http://schemas.microsoft.com/office/drawing/2014/main" id="{53CD0C5C-99FE-444D-8E16-7FA88051EE62}"/>
              </a:ext>
            </a:extLst>
          </p:cNvPr>
          <p:cNvSpPr txBox="1"/>
          <p:nvPr/>
        </p:nvSpPr>
        <p:spPr>
          <a:xfrm>
            <a:off x="7411010" y="3906448"/>
            <a:ext cx="3036163" cy="707886"/>
          </a:xfrm>
          <a:prstGeom prst="rect">
            <a:avLst/>
          </a:prstGeom>
          <a:noFill/>
        </p:spPr>
        <p:txBody>
          <a:bodyPr wrap="square" rtlCol="0">
            <a:spAutoFit/>
          </a:bodyPr>
          <a:lstStyle/>
          <a:p>
            <a:pPr algn="ctr"/>
            <a:r>
              <a:rPr lang="en-US" sz="2000" dirty="0"/>
              <a:t>return v1</a:t>
            </a:r>
          </a:p>
          <a:p>
            <a:pPr algn="ctr"/>
            <a:r>
              <a:rPr lang="en-US" sz="2000" b="1" i="1" dirty="0">
                <a:solidFill>
                  <a:srgbClr val="FF0000"/>
                </a:solidFill>
              </a:rPr>
              <a:t>Durable Linearizability Bug</a:t>
            </a:r>
          </a:p>
        </p:txBody>
      </p:sp>
    </p:spTree>
    <p:extLst>
      <p:ext uri="{BB962C8B-B14F-4D97-AF65-F5344CB8AC3E}">
        <p14:creationId xmlns:p14="http://schemas.microsoft.com/office/powerpoint/2010/main" val="305828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40" grpId="0"/>
      <p:bldP spid="41" grpId="0"/>
      <p:bldP spid="44" grpId="0"/>
      <p:bldP spid="48" grpId="0" animBg="1"/>
      <p:bldP spid="49" grpId="0"/>
      <p:bldP spid="50" grpId="0" animBg="1"/>
      <p:bldP spid="53" grpId="0"/>
      <p:bldP spid="56" grpId="0"/>
      <p:bldP spid="57" grpId="0"/>
      <p:bldP spid="57" grpId="1"/>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Challenges</a:t>
            </a:r>
            <a:r>
              <a:rPr lang="zh-CN" altLang="en-US" dirty="0"/>
              <a:t> </a:t>
            </a:r>
            <a:r>
              <a:rPr lang="en-US" altLang="zh-CN" dirty="0"/>
              <a:t>of detecting a</a:t>
            </a:r>
            <a:r>
              <a:rPr lang="en-US" dirty="0"/>
              <a:t>pplication-specific NVM bugs</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14</a:t>
            </a:fld>
            <a:endParaRPr lang="en-US" dirty="0"/>
          </a:p>
        </p:txBody>
      </p:sp>
      <p:sp>
        <p:nvSpPr>
          <p:cNvPr id="5" name="TextBox 4">
            <a:extLst>
              <a:ext uri="{FF2B5EF4-FFF2-40B4-BE49-F238E27FC236}">
                <a16:creationId xmlns:a16="http://schemas.microsoft.com/office/drawing/2014/main" id="{CDB5D369-CEE3-E44C-BF46-22990604A1F4}"/>
              </a:ext>
            </a:extLst>
          </p:cNvPr>
          <p:cNvSpPr txBox="1"/>
          <p:nvPr/>
        </p:nvSpPr>
        <p:spPr>
          <a:xfrm>
            <a:off x="296358" y="1122680"/>
            <a:ext cx="7018842" cy="1569660"/>
          </a:xfrm>
          <a:prstGeom prst="rect">
            <a:avLst/>
          </a:prstGeom>
          <a:noFill/>
        </p:spPr>
        <p:txBody>
          <a:bodyPr wrap="square" rtlCol="0">
            <a:spAutoFit/>
          </a:bodyPr>
          <a:lstStyle/>
          <a:p>
            <a:r>
              <a:rPr lang="en-US" altLang="zh-CN" sz="2400" b="1" dirty="0">
                <a:sym typeface="Wingdings" pitchFamily="2" charset="2"/>
              </a:rPr>
              <a:t>Test space grows exponentially</a:t>
            </a:r>
          </a:p>
          <a:p>
            <a:pPr marL="800100" lvl="1" indent="-342900">
              <a:buFont typeface="Arial" panose="020B0604020202020204" pitchFamily="34" charset="0"/>
              <a:buChar char="•"/>
            </a:pPr>
            <a:r>
              <a:rPr lang="en-US" sz="2400" dirty="0">
                <a:sym typeface="Wingdings" pitchFamily="2" charset="2"/>
              </a:rPr>
              <a:t>NVM crash states and thread interleaving</a:t>
            </a:r>
          </a:p>
          <a:p>
            <a:pPr marL="800100" lvl="1" indent="-342900">
              <a:buFont typeface="Arial" panose="020B0604020202020204" pitchFamily="34" charset="0"/>
              <a:buChar char="•"/>
            </a:pPr>
            <a:r>
              <a:rPr lang="en-US" sz="2400" dirty="0">
                <a:sym typeface="Wingdings" pitchFamily="2" charset="2"/>
              </a:rPr>
              <a:t>Existing solution:</a:t>
            </a:r>
          </a:p>
          <a:p>
            <a:pPr marL="1257300" lvl="2" indent="-342900">
              <a:buFont typeface="Arial" panose="020B0604020202020204" pitchFamily="34" charset="0"/>
              <a:buChar char="•"/>
            </a:pPr>
            <a:r>
              <a:rPr lang="en-US" sz="2400" dirty="0">
                <a:sym typeface="Wingdings" pitchFamily="2" charset="2"/>
              </a:rPr>
              <a:t>Exhaustive searching: </a:t>
            </a:r>
            <a:r>
              <a:rPr lang="en-US" sz="2400" dirty="0" err="1">
                <a:sym typeface="Wingdings" pitchFamily="2" charset="2"/>
              </a:rPr>
              <a:t>Yat</a:t>
            </a:r>
            <a:r>
              <a:rPr lang="en-US" sz="2400" dirty="0">
                <a:sym typeface="Wingdings" pitchFamily="2" charset="2"/>
              </a:rPr>
              <a:t> [ATC’14] </a:t>
            </a:r>
          </a:p>
        </p:txBody>
      </p:sp>
      <p:sp>
        <p:nvSpPr>
          <p:cNvPr id="6" name="TextBox 5">
            <a:extLst>
              <a:ext uri="{FF2B5EF4-FFF2-40B4-BE49-F238E27FC236}">
                <a16:creationId xmlns:a16="http://schemas.microsoft.com/office/drawing/2014/main" id="{0070823C-A62C-FC40-9D52-92267C76F5CB}"/>
              </a:ext>
            </a:extLst>
          </p:cNvPr>
          <p:cNvSpPr txBox="1"/>
          <p:nvPr/>
        </p:nvSpPr>
        <p:spPr>
          <a:xfrm>
            <a:off x="296358" y="3368594"/>
            <a:ext cx="7018842" cy="2308324"/>
          </a:xfrm>
          <a:prstGeom prst="rect">
            <a:avLst/>
          </a:prstGeom>
          <a:noFill/>
        </p:spPr>
        <p:txBody>
          <a:bodyPr wrap="square" rtlCol="0">
            <a:spAutoFit/>
          </a:bodyPr>
          <a:lstStyle/>
          <a:p>
            <a:r>
              <a:rPr lang="en-US" altLang="zh-CN" sz="2400" b="1" dirty="0">
                <a:sym typeface="Wingdings" pitchFamily="2" charset="2"/>
              </a:rPr>
              <a:t>Validating consistency needs manual efforts</a:t>
            </a:r>
          </a:p>
          <a:p>
            <a:pPr marL="800100" lvl="1" indent="-342900">
              <a:buFont typeface="Arial" panose="020B0604020202020204" pitchFamily="34" charset="0"/>
              <a:buChar char="•"/>
            </a:pPr>
            <a:r>
              <a:rPr lang="en-US" sz="2400" dirty="0">
                <a:sym typeface="Wingdings" pitchFamily="2" charset="2"/>
              </a:rPr>
              <a:t>Manual efforts are expensive and error-prone</a:t>
            </a:r>
          </a:p>
          <a:p>
            <a:pPr marL="800100" lvl="1" indent="-342900">
              <a:buFont typeface="Arial" panose="020B0604020202020204" pitchFamily="34" charset="0"/>
              <a:buChar char="•"/>
            </a:pPr>
            <a:r>
              <a:rPr lang="en-US" sz="2400" dirty="0">
                <a:sym typeface="Wingdings" pitchFamily="2" charset="2"/>
              </a:rPr>
              <a:t>Existing solution:</a:t>
            </a:r>
          </a:p>
          <a:p>
            <a:pPr marL="1257300" lvl="2" indent="-342900">
              <a:buFont typeface="Arial" panose="020B0604020202020204" pitchFamily="34" charset="0"/>
              <a:buChar char="•"/>
            </a:pPr>
            <a:r>
              <a:rPr lang="en-US" sz="2400" dirty="0">
                <a:sym typeface="Wingdings" pitchFamily="2" charset="2"/>
              </a:rPr>
              <a:t>User-provided test oracles:</a:t>
            </a:r>
          </a:p>
          <a:p>
            <a:pPr lvl="2"/>
            <a:r>
              <a:rPr lang="en-US" sz="2400" dirty="0">
                <a:sym typeface="Wingdings" pitchFamily="2" charset="2"/>
              </a:rPr>
              <a:t>     </a:t>
            </a:r>
            <a:r>
              <a:rPr lang="en-US" sz="2400" dirty="0" err="1">
                <a:sym typeface="Wingdings" pitchFamily="2" charset="2"/>
              </a:rPr>
              <a:t>PMTest</a:t>
            </a:r>
            <a:r>
              <a:rPr lang="en-US" sz="2400" dirty="0">
                <a:sym typeface="Wingdings" pitchFamily="2" charset="2"/>
              </a:rPr>
              <a:t>[ASPLOS’19], </a:t>
            </a:r>
            <a:r>
              <a:rPr lang="en-US" sz="2400" dirty="0" err="1">
                <a:sym typeface="Wingdings" pitchFamily="2" charset="2"/>
              </a:rPr>
              <a:t>XFDetector</a:t>
            </a:r>
            <a:r>
              <a:rPr lang="en-US" sz="2400" dirty="0">
                <a:sym typeface="Wingdings" pitchFamily="2" charset="2"/>
              </a:rPr>
              <a:t>[ASPLOS’20],   </a:t>
            </a:r>
          </a:p>
          <a:p>
            <a:pPr lvl="2"/>
            <a:r>
              <a:rPr lang="en-US" sz="2400" dirty="0">
                <a:sym typeface="Wingdings" pitchFamily="2" charset="2"/>
              </a:rPr>
              <a:t>     </a:t>
            </a:r>
            <a:r>
              <a:rPr lang="en-US" sz="2400" dirty="0" err="1">
                <a:sym typeface="Wingdings" pitchFamily="2" charset="2"/>
              </a:rPr>
              <a:t>Agamotto</a:t>
            </a:r>
            <a:r>
              <a:rPr lang="en-US" sz="2400" dirty="0">
                <a:sym typeface="Wingdings" pitchFamily="2" charset="2"/>
              </a:rPr>
              <a:t>[OSDI’20]</a:t>
            </a:r>
          </a:p>
        </p:txBody>
      </p:sp>
      <p:sp>
        <p:nvSpPr>
          <p:cNvPr id="7" name="TextBox 6">
            <a:extLst>
              <a:ext uri="{FF2B5EF4-FFF2-40B4-BE49-F238E27FC236}">
                <a16:creationId xmlns:a16="http://schemas.microsoft.com/office/drawing/2014/main" id="{B79828F5-AAA2-5041-8D1C-46A4CC6D40F4}"/>
              </a:ext>
            </a:extLst>
          </p:cNvPr>
          <p:cNvSpPr txBox="1"/>
          <p:nvPr/>
        </p:nvSpPr>
        <p:spPr>
          <a:xfrm>
            <a:off x="7843520" y="1476649"/>
            <a:ext cx="3269802" cy="830997"/>
          </a:xfrm>
          <a:prstGeom prst="rect">
            <a:avLst/>
          </a:prstGeom>
          <a:noFill/>
        </p:spPr>
        <p:txBody>
          <a:bodyPr wrap="square" rtlCol="0">
            <a:spAutoFit/>
          </a:bodyPr>
          <a:lstStyle/>
          <a:p>
            <a:pPr algn="ctr"/>
            <a:r>
              <a:rPr lang="en-US" altLang="zh-CN" sz="2400" b="1" dirty="0">
                <a:sym typeface="Wingdings" pitchFamily="2" charset="2"/>
              </a:rPr>
              <a:t>Likely-correctness Condition Inference</a:t>
            </a:r>
            <a:endParaRPr lang="en-US" sz="2400" dirty="0">
              <a:sym typeface="Wingdings" pitchFamily="2" charset="2"/>
            </a:endParaRPr>
          </a:p>
        </p:txBody>
      </p:sp>
      <p:sp>
        <p:nvSpPr>
          <p:cNvPr id="8" name="TextBox 7">
            <a:extLst>
              <a:ext uri="{FF2B5EF4-FFF2-40B4-BE49-F238E27FC236}">
                <a16:creationId xmlns:a16="http://schemas.microsoft.com/office/drawing/2014/main" id="{98716D94-F08D-2240-A83C-11F5A2025F52}"/>
              </a:ext>
            </a:extLst>
          </p:cNvPr>
          <p:cNvSpPr txBox="1"/>
          <p:nvPr/>
        </p:nvSpPr>
        <p:spPr>
          <a:xfrm>
            <a:off x="7843520" y="4107255"/>
            <a:ext cx="3269802" cy="830997"/>
          </a:xfrm>
          <a:prstGeom prst="rect">
            <a:avLst/>
          </a:prstGeom>
          <a:noFill/>
        </p:spPr>
        <p:txBody>
          <a:bodyPr wrap="square" rtlCol="0">
            <a:spAutoFit/>
          </a:bodyPr>
          <a:lstStyle/>
          <a:p>
            <a:pPr algn="ctr"/>
            <a:r>
              <a:rPr lang="en-US" altLang="zh-CN" sz="2400" b="1" dirty="0">
                <a:sym typeface="Wingdings" pitchFamily="2" charset="2"/>
              </a:rPr>
              <a:t>Durable Linearizability</a:t>
            </a:r>
          </a:p>
          <a:p>
            <a:pPr algn="ctr"/>
            <a:r>
              <a:rPr lang="en-US" sz="2400" b="1" dirty="0">
                <a:sym typeface="Wingdings" pitchFamily="2" charset="2"/>
              </a:rPr>
              <a:t>Validation</a:t>
            </a:r>
            <a:endParaRPr lang="en-US" sz="2400" dirty="0">
              <a:sym typeface="Wingdings" pitchFamily="2" charset="2"/>
            </a:endParaRPr>
          </a:p>
        </p:txBody>
      </p:sp>
      <p:sp>
        <p:nvSpPr>
          <p:cNvPr id="9" name="Right Arrow 8">
            <a:extLst>
              <a:ext uri="{FF2B5EF4-FFF2-40B4-BE49-F238E27FC236}">
                <a16:creationId xmlns:a16="http://schemas.microsoft.com/office/drawing/2014/main" id="{891E7BCA-02FA-8344-9A63-316D215B5853}"/>
              </a:ext>
            </a:extLst>
          </p:cNvPr>
          <p:cNvSpPr/>
          <p:nvPr/>
        </p:nvSpPr>
        <p:spPr>
          <a:xfrm>
            <a:off x="7413644" y="1782700"/>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a:extLst>
              <a:ext uri="{FF2B5EF4-FFF2-40B4-BE49-F238E27FC236}">
                <a16:creationId xmlns:a16="http://schemas.microsoft.com/office/drawing/2014/main" id="{51384A1D-3CB6-A747-9188-8424F87C7BCA}"/>
              </a:ext>
            </a:extLst>
          </p:cNvPr>
          <p:cNvSpPr/>
          <p:nvPr/>
        </p:nvSpPr>
        <p:spPr>
          <a:xfrm>
            <a:off x="7413644" y="4413308"/>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02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Problem statement, Thesis and Contributions</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15</a:t>
            </a:fld>
            <a:endParaRPr lang="en-US" dirty="0"/>
          </a:p>
        </p:txBody>
      </p:sp>
      <p:sp>
        <p:nvSpPr>
          <p:cNvPr id="5" name="TextBox 4">
            <a:extLst>
              <a:ext uri="{FF2B5EF4-FFF2-40B4-BE49-F238E27FC236}">
                <a16:creationId xmlns:a16="http://schemas.microsoft.com/office/drawing/2014/main" id="{ED6BC3D9-130F-A444-A785-4C2CD1131711}"/>
              </a:ext>
            </a:extLst>
          </p:cNvPr>
          <p:cNvSpPr txBox="1"/>
          <p:nvPr/>
        </p:nvSpPr>
        <p:spPr>
          <a:xfrm>
            <a:off x="296358" y="1122680"/>
            <a:ext cx="11599284" cy="430887"/>
          </a:xfrm>
          <a:prstGeom prst="rect">
            <a:avLst/>
          </a:prstGeom>
          <a:noFill/>
        </p:spPr>
        <p:txBody>
          <a:bodyPr wrap="square" rtlCol="0">
            <a:spAutoFit/>
          </a:bodyPr>
          <a:lstStyle/>
          <a:p>
            <a:r>
              <a:rPr lang="en-US" altLang="zh-CN" sz="2200" b="1" dirty="0">
                <a:sym typeface="Wingdings" pitchFamily="2" charset="2"/>
              </a:rPr>
              <a:t>Problem Statement:</a:t>
            </a:r>
            <a:endParaRPr lang="en-US" sz="2200" dirty="0">
              <a:sym typeface="Wingdings" pitchFamily="2" charset="2"/>
            </a:endParaRPr>
          </a:p>
        </p:txBody>
      </p:sp>
      <p:sp>
        <p:nvSpPr>
          <p:cNvPr id="6" name="TextBox 5">
            <a:extLst>
              <a:ext uri="{FF2B5EF4-FFF2-40B4-BE49-F238E27FC236}">
                <a16:creationId xmlns:a16="http://schemas.microsoft.com/office/drawing/2014/main" id="{E5418AB7-7DB6-AD44-9AC0-7E18B0BF0CC4}"/>
              </a:ext>
            </a:extLst>
          </p:cNvPr>
          <p:cNvSpPr txBox="1"/>
          <p:nvPr/>
        </p:nvSpPr>
        <p:spPr>
          <a:xfrm>
            <a:off x="444537" y="1503967"/>
            <a:ext cx="10219242" cy="430887"/>
          </a:xfrm>
          <a:prstGeom prst="rect">
            <a:avLst/>
          </a:prstGeom>
          <a:noFill/>
        </p:spPr>
        <p:txBody>
          <a:bodyPr wrap="square" rtlCol="0">
            <a:spAutoFit/>
          </a:bodyPr>
          <a:lstStyle/>
          <a:p>
            <a:pPr algn="ctr"/>
            <a:r>
              <a:rPr lang="en-US" sz="2200" i="1" dirty="0">
                <a:sym typeface="Wingdings" pitchFamily="2" charset="2"/>
              </a:rPr>
              <a:t>How can one effectively detect application-specific NVM bugs?</a:t>
            </a:r>
          </a:p>
        </p:txBody>
      </p:sp>
      <p:sp>
        <p:nvSpPr>
          <p:cNvPr id="7" name="TextBox 6">
            <a:extLst>
              <a:ext uri="{FF2B5EF4-FFF2-40B4-BE49-F238E27FC236}">
                <a16:creationId xmlns:a16="http://schemas.microsoft.com/office/drawing/2014/main" id="{D4A6DB5D-A139-FD40-A33C-FF1FA68E18DC}"/>
              </a:ext>
            </a:extLst>
          </p:cNvPr>
          <p:cNvSpPr txBox="1"/>
          <p:nvPr/>
        </p:nvSpPr>
        <p:spPr>
          <a:xfrm>
            <a:off x="296358" y="1973495"/>
            <a:ext cx="11599284" cy="430887"/>
          </a:xfrm>
          <a:prstGeom prst="rect">
            <a:avLst/>
          </a:prstGeom>
          <a:noFill/>
        </p:spPr>
        <p:txBody>
          <a:bodyPr wrap="square" rtlCol="0">
            <a:spAutoFit/>
          </a:bodyPr>
          <a:lstStyle/>
          <a:p>
            <a:r>
              <a:rPr lang="en-US" altLang="zh-CN" sz="2200" b="1" dirty="0">
                <a:sym typeface="Wingdings" pitchFamily="2" charset="2"/>
              </a:rPr>
              <a:t>Thesis:</a:t>
            </a:r>
            <a:endParaRPr lang="en-US" sz="2200" dirty="0">
              <a:sym typeface="Wingdings" pitchFamily="2" charset="2"/>
            </a:endParaRPr>
          </a:p>
        </p:txBody>
      </p:sp>
      <p:sp>
        <p:nvSpPr>
          <p:cNvPr id="8" name="TextBox 7">
            <a:extLst>
              <a:ext uri="{FF2B5EF4-FFF2-40B4-BE49-F238E27FC236}">
                <a16:creationId xmlns:a16="http://schemas.microsoft.com/office/drawing/2014/main" id="{9D9141AE-62B5-B04A-BFE6-5ECECC30E4A1}"/>
              </a:ext>
            </a:extLst>
          </p:cNvPr>
          <p:cNvSpPr txBox="1"/>
          <p:nvPr/>
        </p:nvSpPr>
        <p:spPr>
          <a:xfrm>
            <a:off x="296358" y="2419834"/>
            <a:ext cx="11823924" cy="769441"/>
          </a:xfrm>
          <a:prstGeom prst="rect">
            <a:avLst/>
          </a:prstGeom>
          <a:noFill/>
        </p:spPr>
        <p:txBody>
          <a:bodyPr wrap="square" rtlCol="0">
            <a:spAutoFit/>
          </a:bodyPr>
          <a:lstStyle/>
          <a:p>
            <a:r>
              <a:rPr lang="en-US" altLang="zh-CN" sz="2200" i="1" dirty="0">
                <a:sym typeface="Wingdings" pitchFamily="2" charset="2"/>
              </a:rPr>
              <a:t>We</a:t>
            </a:r>
            <a:r>
              <a:rPr lang="zh-CN" altLang="en-US" sz="2200" i="1" dirty="0">
                <a:sym typeface="Wingdings" pitchFamily="2" charset="2"/>
              </a:rPr>
              <a:t> </a:t>
            </a:r>
            <a:r>
              <a:rPr lang="en-US" altLang="zh-CN" sz="2200" i="1" dirty="0">
                <a:sym typeface="Wingdings" pitchFamily="2" charset="2"/>
              </a:rPr>
              <a:t>can</a:t>
            </a:r>
            <a:r>
              <a:rPr lang="zh-CN" altLang="en-US" sz="2200" i="1" dirty="0">
                <a:sym typeface="Wingdings" pitchFamily="2" charset="2"/>
              </a:rPr>
              <a:t> </a:t>
            </a:r>
            <a:r>
              <a:rPr lang="en-US" altLang="zh-CN" sz="2200" i="1" dirty="0">
                <a:sym typeface="Wingdings" pitchFamily="2" charset="2"/>
              </a:rPr>
              <a:t>d</a:t>
            </a:r>
            <a:r>
              <a:rPr lang="en-US" sz="2200" i="1" dirty="0">
                <a:sym typeface="Wingdings" pitchFamily="2" charset="2"/>
              </a:rPr>
              <a:t>etect </a:t>
            </a:r>
            <a:r>
              <a:rPr lang="en-US" altLang="zh-CN" sz="2200" i="1" dirty="0">
                <a:sym typeface="Wingdings" pitchFamily="2" charset="2"/>
              </a:rPr>
              <a:t>a</a:t>
            </a:r>
            <a:r>
              <a:rPr lang="en-US" sz="2200" i="1" dirty="0">
                <a:sym typeface="Wingdings" pitchFamily="2" charset="2"/>
              </a:rPr>
              <a:t>pplication-specific </a:t>
            </a:r>
            <a:r>
              <a:rPr lang="en-US" altLang="zh-CN" sz="2200" i="1" dirty="0">
                <a:sym typeface="Wingdings" pitchFamily="2" charset="2"/>
              </a:rPr>
              <a:t>NVM</a:t>
            </a:r>
            <a:r>
              <a:rPr lang="en-US" sz="2200" i="1" dirty="0">
                <a:sym typeface="Wingdings" pitchFamily="2" charset="2"/>
              </a:rPr>
              <a:t> bugs</a:t>
            </a:r>
            <a:r>
              <a:rPr lang="zh-CN" altLang="en-US" sz="2200" i="1" dirty="0">
                <a:sym typeface="Wingdings" pitchFamily="2" charset="2"/>
              </a:rPr>
              <a:t> </a:t>
            </a:r>
            <a:r>
              <a:rPr lang="en-US" altLang="zh-CN" sz="2200" i="1" dirty="0">
                <a:sym typeface="Wingdings" pitchFamily="2" charset="2"/>
              </a:rPr>
              <a:t>in</a:t>
            </a:r>
            <a:r>
              <a:rPr lang="zh-CN" altLang="en-US" sz="2200" i="1" dirty="0">
                <a:sym typeface="Wingdings" pitchFamily="2" charset="2"/>
              </a:rPr>
              <a:t> </a:t>
            </a:r>
            <a:r>
              <a:rPr lang="en-US" altLang="zh-CN" sz="2200" i="1" dirty="0">
                <a:sym typeface="Wingdings" pitchFamily="2" charset="2"/>
              </a:rPr>
              <a:t>a</a:t>
            </a:r>
            <a:r>
              <a:rPr lang="zh-CN" altLang="en-US" sz="2200" i="1" dirty="0">
                <a:sym typeface="Wingdings" pitchFamily="2" charset="2"/>
              </a:rPr>
              <a:t> </a:t>
            </a:r>
            <a:r>
              <a:rPr lang="en-US" altLang="zh-CN" sz="2200" i="1" dirty="0">
                <a:sym typeface="Wingdings" pitchFamily="2" charset="2"/>
              </a:rPr>
              <a:t>scalable</a:t>
            </a:r>
            <a:r>
              <a:rPr lang="zh-CN" altLang="en-US" sz="2200" i="1" dirty="0">
                <a:sym typeface="Wingdings" pitchFamily="2" charset="2"/>
              </a:rPr>
              <a:t> </a:t>
            </a:r>
            <a:r>
              <a:rPr lang="en-US" altLang="zh-CN" sz="2200" i="1" dirty="0">
                <a:sym typeface="Wingdings" pitchFamily="2" charset="2"/>
              </a:rPr>
              <a:t>and</a:t>
            </a:r>
            <a:r>
              <a:rPr lang="zh-CN" altLang="en-US" sz="2200" i="1" dirty="0">
                <a:sym typeface="Wingdings" pitchFamily="2" charset="2"/>
              </a:rPr>
              <a:t> </a:t>
            </a:r>
            <a:r>
              <a:rPr lang="en-US" altLang="zh-CN" sz="2200" i="1" dirty="0">
                <a:sym typeface="Wingdings" pitchFamily="2" charset="2"/>
              </a:rPr>
              <a:t>automatic</a:t>
            </a:r>
            <a:r>
              <a:rPr lang="zh-CN" altLang="en-US" sz="2200" i="1" dirty="0">
                <a:sym typeface="Wingdings" pitchFamily="2" charset="2"/>
              </a:rPr>
              <a:t> </a:t>
            </a:r>
            <a:r>
              <a:rPr lang="en-US" altLang="zh-CN" sz="2200" i="1" dirty="0">
                <a:sym typeface="Wingdings" pitchFamily="2" charset="2"/>
              </a:rPr>
              <a:t>manner</a:t>
            </a:r>
            <a:r>
              <a:rPr lang="zh-CN" altLang="en-US" sz="2200" i="1" dirty="0">
                <a:sym typeface="Wingdings" pitchFamily="2" charset="2"/>
              </a:rPr>
              <a:t> </a:t>
            </a:r>
            <a:r>
              <a:rPr lang="en-US" sz="2200" i="1" dirty="0">
                <a:sym typeface="Wingdings" pitchFamily="2" charset="2"/>
              </a:rPr>
              <a:t>by </a:t>
            </a:r>
            <a:r>
              <a:rPr lang="en-US" altLang="zh-CN" sz="2200" i="1" dirty="0">
                <a:sym typeface="Wingdings" pitchFamily="2" charset="2"/>
              </a:rPr>
              <a:t>i</a:t>
            </a:r>
            <a:r>
              <a:rPr lang="en-US" sz="2200" i="1" dirty="0">
                <a:sym typeface="Wingdings" pitchFamily="2" charset="2"/>
              </a:rPr>
              <a:t>nferring </a:t>
            </a:r>
            <a:r>
              <a:rPr lang="en-US" altLang="zh-CN" sz="2200" i="1" dirty="0">
                <a:sym typeface="Wingdings" pitchFamily="2" charset="2"/>
              </a:rPr>
              <a:t>l</a:t>
            </a:r>
            <a:r>
              <a:rPr lang="en-US" sz="2200" i="1" dirty="0">
                <a:sym typeface="Wingdings" pitchFamily="2" charset="2"/>
              </a:rPr>
              <a:t>ikely-</a:t>
            </a:r>
            <a:r>
              <a:rPr lang="en-US" altLang="zh-CN" sz="2200" i="1" dirty="0">
                <a:sym typeface="Wingdings" pitchFamily="2" charset="2"/>
              </a:rPr>
              <a:t>c</a:t>
            </a:r>
            <a:r>
              <a:rPr lang="en-US" sz="2200" i="1" dirty="0">
                <a:sym typeface="Wingdings" pitchFamily="2" charset="2"/>
              </a:rPr>
              <a:t>orrectness </a:t>
            </a:r>
            <a:r>
              <a:rPr lang="en-US" altLang="zh-CN" sz="2200" i="1" dirty="0">
                <a:sym typeface="Wingdings" pitchFamily="2" charset="2"/>
              </a:rPr>
              <a:t>c</a:t>
            </a:r>
            <a:r>
              <a:rPr lang="en-US" sz="2200" i="1" dirty="0">
                <a:sym typeface="Wingdings" pitchFamily="2" charset="2"/>
              </a:rPr>
              <a:t>onditions from </a:t>
            </a:r>
            <a:r>
              <a:rPr lang="en-US" altLang="zh-CN" sz="2200" i="1" dirty="0">
                <a:sym typeface="Wingdings" pitchFamily="2" charset="2"/>
              </a:rPr>
              <a:t>p</a:t>
            </a:r>
            <a:r>
              <a:rPr lang="en-US" sz="2200" i="1" dirty="0">
                <a:sym typeface="Wingdings" pitchFamily="2" charset="2"/>
              </a:rPr>
              <a:t>rograms</a:t>
            </a:r>
            <a:r>
              <a:rPr lang="en-US" altLang="zh-CN" sz="2200" i="1" dirty="0">
                <a:sym typeface="Wingdings" pitchFamily="2" charset="2"/>
              </a:rPr>
              <a:t>.</a:t>
            </a:r>
            <a:endParaRPr lang="en-US" sz="2200" i="1" dirty="0">
              <a:sym typeface="Wingdings" pitchFamily="2" charset="2"/>
            </a:endParaRPr>
          </a:p>
        </p:txBody>
      </p:sp>
      <p:sp>
        <p:nvSpPr>
          <p:cNvPr id="9" name="TextBox 8">
            <a:extLst>
              <a:ext uri="{FF2B5EF4-FFF2-40B4-BE49-F238E27FC236}">
                <a16:creationId xmlns:a16="http://schemas.microsoft.com/office/drawing/2014/main" id="{0365EF7D-C42E-1342-9EAE-74A43D705C68}"/>
              </a:ext>
            </a:extLst>
          </p:cNvPr>
          <p:cNvSpPr txBox="1"/>
          <p:nvPr/>
        </p:nvSpPr>
        <p:spPr>
          <a:xfrm>
            <a:off x="296358" y="3370767"/>
            <a:ext cx="11599284" cy="430887"/>
          </a:xfrm>
          <a:prstGeom prst="rect">
            <a:avLst/>
          </a:prstGeom>
          <a:noFill/>
        </p:spPr>
        <p:txBody>
          <a:bodyPr wrap="square" rtlCol="0">
            <a:spAutoFit/>
          </a:bodyPr>
          <a:lstStyle/>
          <a:p>
            <a:r>
              <a:rPr lang="en-US" altLang="zh-CN" sz="2200" b="1" dirty="0">
                <a:sym typeface="Wingdings" pitchFamily="2" charset="2"/>
              </a:rPr>
              <a:t>Dissertation Contributions:</a:t>
            </a:r>
          </a:p>
        </p:txBody>
      </p:sp>
      <p:sp>
        <p:nvSpPr>
          <p:cNvPr id="10" name="TextBox 9">
            <a:extLst>
              <a:ext uri="{FF2B5EF4-FFF2-40B4-BE49-F238E27FC236}">
                <a16:creationId xmlns:a16="http://schemas.microsoft.com/office/drawing/2014/main" id="{549485CE-5242-9E41-A6C1-DE1FA19C8CFC}"/>
              </a:ext>
            </a:extLst>
          </p:cNvPr>
          <p:cNvSpPr txBox="1"/>
          <p:nvPr/>
        </p:nvSpPr>
        <p:spPr>
          <a:xfrm>
            <a:off x="296359" y="3826282"/>
            <a:ext cx="5216936" cy="1631216"/>
          </a:xfrm>
          <a:prstGeom prst="rect">
            <a:avLst/>
          </a:prstGeom>
          <a:noFill/>
        </p:spPr>
        <p:txBody>
          <a:bodyPr wrap="square" rtlCol="0">
            <a:spAutoFit/>
          </a:bodyPr>
          <a:lstStyle/>
          <a:p>
            <a:r>
              <a:rPr lang="en-US" sz="2000" b="1" dirty="0">
                <a:sym typeface="Wingdings" pitchFamily="2" charset="2"/>
              </a:rPr>
              <a:t>Witcher [SOSP’21]</a:t>
            </a:r>
            <a:r>
              <a:rPr lang="en-US" sz="2000" dirty="0">
                <a:sym typeface="Wingdings" pitchFamily="2" charset="2"/>
              </a:rPr>
              <a:t>:</a:t>
            </a:r>
          </a:p>
          <a:p>
            <a:pPr marL="342900" indent="-342900">
              <a:buFont typeface="Arial" panose="020B0604020202020204" pitchFamily="34" charset="0"/>
              <a:buChar char="•"/>
            </a:pPr>
            <a:r>
              <a:rPr lang="en-US" sz="2000" dirty="0">
                <a:sym typeface="Wingdings" pitchFamily="2" charset="2"/>
              </a:rPr>
              <a:t>Infer likely-ordering conditions by analyzing program dependency </a:t>
            </a:r>
          </a:p>
          <a:p>
            <a:pPr marL="342900" indent="-342900">
              <a:buFont typeface="Arial" panose="020B0604020202020204" pitchFamily="34" charset="0"/>
              <a:buChar char="•"/>
            </a:pPr>
            <a:r>
              <a:rPr lang="en-US" sz="2000" dirty="0">
                <a:sym typeface="Wingdings" pitchFamily="2" charset="2"/>
              </a:rPr>
              <a:t>Reduce test space of crash state</a:t>
            </a:r>
          </a:p>
          <a:p>
            <a:pPr marL="342900" indent="-342900">
              <a:buFont typeface="Arial" panose="020B0604020202020204" pitchFamily="34" charset="0"/>
              <a:buChar char="•"/>
            </a:pPr>
            <a:r>
              <a:rPr lang="en-US" sz="2000" dirty="0">
                <a:sym typeface="Wingdings" pitchFamily="2" charset="2"/>
              </a:rPr>
              <a:t>Detected 47 (36 new) bugs </a:t>
            </a:r>
          </a:p>
        </p:txBody>
      </p:sp>
      <p:sp>
        <p:nvSpPr>
          <p:cNvPr id="11" name="TextBox 10">
            <a:extLst>
              <a:ext uri="{FF2B5EF4-FFF2-40B4-BE49-F238E27FC236}">
                <a16:creationId xmlns:a16="http://schemas.microsoft.com/office/drawing/2014/main" id="{EEACF4B6-E665-514F-95E0-E4F7B832AC08}"/>
              </a:ext>
            </a:extLst>
          </p:cNvPr>
          <p:cNvSpPr txBox="1"/>
          <p:nvPr/>
        </p:nvSpPr>
        <p:spPr>
          <a:xfrm>
            <a:off x="5883835" y="3806708"/>
            <a:ext cx="5932245" cy="1938992"/>
          </a:xfrm>
          <a:prstGeom prst="rect">
            <a:avLst/>
          </a:prstGeom>
          <a:noFill/>
        </p:spPr>
        <p:txBody>
          <a:bodyPr wrap="square" rtlCol="0">
            <a:spAutoFit/>
          </a:bodyPr>
          <a:lstStyle/>
          <a:p>
            <a:r>
              <a:rPr lang="en-US" sz="2000" b="1" dirty="0" err="1">
                <a:sym typeface="Wingdings" pitchFamily="2" charset="2"/>
              </a:rPr>
              <a:t>Durinn</a:t>
            </a:r>
            <a:r>
              <a:rPr lang="en-US" sz="2000" b="1" dirty="0">
                <a:sym typeface="Wingdings" pitchFamily="2" charset="2"/>
              </a:rPr>
              <a:t> [Submitted to OSDI’22]</a:t>
            </a:r>
            <a:r>
              <a:rPr lang="en-US" sz="2000" dirty="0">
                <a:sym typeface="Wingdings" pitchFamily="2" charset="2"/>
              </a:rPr>
              <a:t>:</a:t>
            </a:r>
          </a:p>
          <a:p>
            <a:pPr marL="342900" indent="-342900">
              <a:buFont typeface="Arial" panose="020B0604020202020204" pitchFamily="34" charset="0"/>
              <a:buChar char="•"/>
            </a:pPr>
            <a:r>
              <a:rPr lang="en-US" sz="2000" dirty="0">
                <a:sym typeface="Wingdings" pitchFamily="2" charset="2"/>
              </a:rPr>
              <a:t>Infer like-linearization points to understand operation behavior</a:t>
            </a:r>
          </a:p>
          <a:p>
            <a:pPr marL="342900" indent="-342900">
              <a:buFont typeface="Arial" panose="020B0604020202020204" pitchFamily="34" charset="0"/>
              <a:buChar char="•"/>
            </a:pPr>
            <a:r>
              <a:rPr lang="en-US" sz="2000" dirty="0">
                <a:sym typeface="Wingdings" pitchFamily="2" charset="2"/>
              </a:rPr>
              <a:t>Reduce test space of crash state further</a:t>
            </a:r>
          </a:p>
          <a:p>
            <a:pPr marL="342900" indent="-342900">
              <a:buFont typeface="Arial" panose="020B0604020202020204" pitchFamily="34" charset="0"/>
              <a:buChar char="•"/>
            </a:pPr>
            <a:r>
              <a:rPr lang="en-US" sz="2000" dirty="0">
                <a:sym typeface="Wingdings" pitchFamily="2" charset="2"/>
              </a:rPr>
              <a:t>Reduce test space of thread interleaving</a:t>
            </a:r>
          </a:p>
          <a:p>
            <a:pPr marL="342900" indent="-342900">
              <a:buFont typeface="Arial" panose="020B0604020202020204" pitchFamily="34" charset="0"/>
              <a:buChar char="•"/>
            </a:pPr>
            <a:r>
              <a:rPr lang="en-US" sz="2000" dirty="0">
                <a:sym typeface="Wingdings" pitchFamily="2" charset="2"/>
              </a:rPr>
              <a:t>Detected 27 (15 new) bugs</a:t>
            </a:r>
          </a:p>
        </p:txBody>
      </p:sp>
    </p:spTree>
    <p:extLst>
      <p:ext uri="{BB962C8B-B14F-4D97-AF65-F5344CB8AC3E}">
        <p14:creationId xmlns:p14="http://schemas.microsoft.com/office/powerpoint/2010/main" val="111095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p:txBody>
          <a:bodyPr>
            <a:normAutofit fontScale="90000"/>
          </a:bodyPr>
          <a:lstStyle/>
          <a:p>
            <a:r>
              <a:rPr lang="en-US" dirty="0"/>
              <a:t>Outline</a:t>
            </a:r>
          </a:p>
        </p:txBody>
      </p:sp>
      <p:sp>
        <p:nvSpPr>
          <p:cNvPr id="3" name="Slide Number Placeholder 2">
            <a:extLst>
              <a:ext uri="{FF2B5EF4-FFF2-40B4-BE49-F238E27FC236}">
                <a16:creationId xmlns:a16="http://schemas.microsoft.com/office/drawing/2014/main" id="{BC2A7882-8D87-1641-B1B9-22D9D8DCCDE8}"/>
              </a:ext>
            </a:extLst>
          </p:cNvPr>
          <p:cNvSpPr>
            <a:spLocks noGrp="1"/>
          </p:cNvSpPr>
          <p:nvPr>
            <p:ph type="sldNum" sz="quarter" idx="10"/>
          </p:nvPr>
        </p:nvSpPr>
        <p:spPr/>
        <p:txBody>
          <a:bodyPr/>
          <a:lstStyle/>
          <a:p>
            <a:fld id="{857551B3-D6DC-457C-8811-E5AD463B26DA}" type="slidenum">
              <a:rPr lang="en-US" smtClean="0"/>
              <a:pPr/>
              <a:t>16</a:t>
            </a:fld>
            <a:endParaRPr lang="en-US"/>
          </a:p>
        </p:txBody>
      </p:sp>
      <p:sp>
        <p:nvSpPr>
          <p:cNvPr id="4" name="Rectangle 3">
            <a:extLst>
              <a:ext uri="{FF2B5EF4-FFF2-40B4-BE49-F238E27FC236}">
                <a16:creationId xmlns:a16="http://schemas.microsoft.com/office/drawing/2014/main" id="{A573C5BE-883F-974D-B8C8-B9CC4979C815}"/>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1DDF34-3F33-284E-92B2-686B6C8C2342}"/>
              </a:ext>
            </a:extLst>
          </p:cNvPr>
          <p:cNvSpPr txBox="1"/>
          <p:nvPr/>
        </p:nvSpPr>
        <p:spPr>
          <a:xfrm>
            <a:off x="502508" y="1684946"/>
            <a:ext cx="6375976" cy="3532634"/>
          </a:xfrm>
          <a:prstGeom prst="rect">
            <a:avLst/>
          </a:prstGeom>
          <a:noFill/>
        </p:spPr>
        <p:txBody>
          <a:bodyPr wrap="none" rtlCol="0" anchor="ctr">
            <a:spAutoFit/>
          </a:bodyPr>
          <a:lstStyle/>
          <a:p>
            <a:pPr marL="342900" indent="-342900">
              <a:lnSpc>
                <a:spcPct val="200000"/>
              </a:lnSpc>
              <a:buFont typeface="Arial" panose="020B0604020202020204" pitchFamily="34" charset="0"/>
              <a:buChar char="•"/>
            </a:pPr>
            <a:r>
              <a:rPr lang="en-US" sz="2300" dirty="0"/>
              <a:t>Introduction and Problem Statement</a:t>
            </a:r>
          </a:p>
          <a:p>
            <a:pPr marL="342900" indent="-342900">
              <a:lnSpc>
                <a:spcPct val="200000"/>
              </a:lnSpc>
              <a:buFont typeface="Arial" panose="020B0604020202020204" pitchFamily="34" charset="0"/>
              <a:buChar char="•"/>
            </a:pPr>
            <a:r>
              <a:rPr lang="en-US" sz="2300" dirty="0"/>
              <a:t>Proposed Solutions</a:t>
            </a:r>
          </a:p>
          <a:p>
            <a:pPr marL="800100" lvl="1" indent="-342900">
              <a:lnSpc>
                <a:spcPct val="200000"/>
              </a:lnSpc>
              <a:buFont typeface="Arial" panose="020B0604020202020204" pitchFamily="34" charset="0"/>
              <a:buChar char="•"/>
            </a:pPr>
            <a:r>
              <a:rPr lang="en-US" sz="2300" b="1" i="1" u="sng" dirty="0">
                <a:solidFill>
                  <a:srgbClr val="FF0000"/>
                </a:solidFill>
              </a:rPr>
              <a:t>Witcher: Likely-ordering Condition Inference</a:t>
            </a:r>
          </a:p>
          <a:p>
            <a:pPr marL="800100" lvl="1" indent="-342900">
              <a:lnSpc>
                <a:spcPct val="200000"/>
              </a:lnSpc>
              <a:buFont typeface="Arial" panose="020B0604020202020204" pitchFamily="34" charset="0"/>
              <a:buChar char="•"/>
            </a:pPr>
            <a:r>
              <a:rPr lang="en-US" sz="2300" dirty="0" err="1"/>
              <a:t>Durinn</a:t>
            </a:r>
            <a:r>
              <a:rPr lang="en-US" sz="2300" dirty="0"/>
              <a:t>: 	 Likely-linearization Point Inference</a:t>
            </a:r>
          </a:p>
          <a:p>
            <a:pPr marL="342900" indent="-342900">
              <a:lnSpc>
                <a:spcPct val="200000"/>
              </a:lnSpc>
              <a:buFont typeface="Arial" panose="020B0604020202020204" pitchFamily="34" charset="0"/>
              <a:buChar char="•"/>
            </a:pPr>
            <a:r>
              <a:rPr lang="en-US" sz="2300" dirty="0"/>
              <a:t>Conclusion and Future Work</a:t>
            </a:r>
          </a:p>
        </p:txBody>
      </p:sp>
    </p:spTree>
    <p:extLst>
      <p:ext uri="{BB962C8B-B14F-4D97-AF65-F5344CB8AC3E}">
        <p14:creationId xmlns:p14="http://schemas.microsoft.com/office/powerpoint/2010/main" val="2082369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DF8B524A-10D4-7B4B-96EC-DE12E96BAAD4}"/>
              </a:ext>
            </a:extLst>
          </p:cNvPr>
          <p:cNvSpPr txBox="1"/>
          <p:nvPr/>
        </p:nvSpPr>
        <p:spPr>
          <a:xfrm>
            <a:off x="6973147" y="2598969"/>
            <a:ext cx="1422634" cy="1938992"/>
          </a:xfrm>
          <a:prstGeom prst="rect">
            <a:avLst/>
          </a:prstGeom>
          <a:noFill/>
        </p:spPr>
        <p:txBody>
          <a:bodyPr wrap="none" rtlCol="0">
            <a:spAutoFit/>
          </a:bodyPr>
          <a:lstStyle/>
          <a:p>
            <a:r>
              <a:rPr lang="en-US" sz="2000" dirty="0"/>
              <a:t>W (K)</a:t>
            </a:r>
          </a:p>
          <a:p>
            <a:r>
              <a:rPr lang="en-US" sz="2000" dirty="0"/>
              <a:t>W (V)</a:t>
            </a:r>
          </a:p>
          <a:p>
            <a:endParaRPr lang="en-US" sz="2000" dirty="0"/>
          </a:p>
          <a:p>
            <a:r>
              <a:rPr lang="en-US" sz="2000" dirty="0"/>
              <a:t>W (T)</a:t>
            </a:r>
          </a:p>
          <a:p>
            <a:r>
              <a:rPr lang="en-US" sz="2000" dirty="0"/>
              <a:t>Persist (KV) </a:t>
            </a:r>
          </a:p>
          <a:p>
            <a:r>
              <a:rPr lang="en-US" sz="2000" dirty="0"/>
              <a:t>Persist (T) </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17</a:t>
            </a:fld>
            <a:endParaRPr lang="en-US" dirty="0"/>
          </a:p>
        </p:txBody>
      </p:sp>
      <p:sp>
        <p:nvSpPr>
          <p:cNvPr id="17" name="Title 1">
            <a:extLst>
              <a:ext uri="{FF2B5EF4-FFF2-40B4-BE49-F238E27FC236}">
                <a16:creationId xmlns:a16="http://schemas.microsoft.com/office/drawing/2014/main" id="{33892BA4-9BC4-834A-9788-EA47B1BA273C}"/>
              </a:ext>
            </a:extLst>
          </p:cNvPr>
          <p:cNvSpPr txBox="1">
            <a:spLocks/>
          </p:cNvSpPr>
          <p:nvPr/>
        </p:nvSpPr>
        <p:spPr>
          <a:xfrm>
            <a:off x="409575" y="362605"/>
            <a:ext cx="11051792"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Key Idea: Likely-Ordering Conditions</a:t>
            </a:r>
          </a:p>
        </p:txBody>
      </p:sp>
      <p:sp>
        <p:nvSpPr>
          <p:cNvPr id="20" name="TextBox 19">
            <a:extLst>
              <a:ext uri="{FF2B5EF4-FFF2-40B4-BE49-F238E27FC236}">
                <a16:creationId xmlns:a16="http://schemas.microsoft.com/office/drawing/2014/main" id="{005FBB91-61E5-F743-9024-4FC514E70A3D}"/>
              </a:ext>
            </a:extLst>
          </p:cNvPr>
          <p:cNvSpPr txBox="1"/>
          <p:nvPr/>
        </p:nvSpPr>
        <p:spPr>
          <a:xfrm>
            <a:off x="409574" y="930877"/>
            <a:ext cx="11523925"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Challenge: How can we prune the test space</a:t>
            </a:r>
            <a:r>
              <a:rPr lang="en-US" sz="2400" dirty="0"/>
              <a:t> without user-provided oracles</a:t>
            </a:r>
            <a:r>
              <a:rPr lang="en-US" sz="2400" dirty="0">
                <a:sym typeface="Wingdings" pitchFamily="2" charset="2"/>
              </a:rPr>
              <a:t>?</a:t>
            </a:r>
          </a:p>
        </p:txBody>
      </p:sp>
      <p:sp>
        <p:nvSpPr>
          <p:cNvPr id="47" name="Rectangle 46">
            <a:extLst>
              <a:ext uri="{FF2B5EF4-FFF2-40B4-BE49-F238E27FC236}">
                <a16:creationId xmlns:a16="http://schemas.microsoft.com/office/drawing/2014/main" id="{F26E6275-701A-3F46-B443-9A2F1C8F1E8D}"/>
              </a:ext>
            </a:extLst>
          </p:cNvPr>
          <p:cNvSpPr/>
          <p:nvPr/>
        </p:nvSpPr>
        <p:spPr>
          <a:xfrm>
            <a:off x="712491" y="2249063"/>
            <a:ext cx="1919798" cy="22885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48" name="TextBox 47">
            <a:extLst>
              <a:ext uri="{FF2B5EF4-FFF2-40B4-BE49-F238E27FC236}">
                <a16:creationId xmlns:a16="http://schemas.microsoft.com/office/drawing/2014/main" id="{D5D76243-80C0-4E4D-B22F-B311E6960960}"/>
              </a:ext>
            </a:extLst>
          </p:cNvPr>
          <p:cNvSpPr txBox="1"/>
          <p:nvPr/>
        </p:nvSpPr>
        <p:spPr>
          <a:xfrm>
            <a:off x="712490" y="2229437"/>
            <a:ext cx="923523" cy="400110"/>
          </a:xfrm>
          <a:prstGeom prst="rect">
            <a:avLst/>
          </a:prstGeom>
          <a:noFill/>
        </p:spPr>
        <p:txBody>
          <a:bodyPr wrap="none" rtlCol="0">
            <a:spAutoFit/>
          </a:bodyPr>
          <a:lstStyle/>
          <a:p>
            <a:r>
              <a:rPr lang="en-US" altLang="zh-CN" sz="2000" b="1" dirty="0"/>
              <a:t>Get</a:t>
            </a:r>
            <a:r>
              <a:rPr lang="zh-CN" altLang="en-US" sz="2000" b="1" dirty="0"/>
              <a:t> </a:t>
            </a:r>
            <a:r>
              <a:rPr lang="en-US" altLang="zh-CN" sz="2000" b="1" dirty="0"/>
              <a:t>(K)</a:t>
            </a:r>
            <a:endParaRPr lang="en-US" sz="2000" b="1" dirty="0"/>
          </a:p>
        </p:txBody>
      </p:sp>
      <p:sp>
        <p:nvSpPr>
          <p:cNvPr id="49" name="TextBox 48">
            <a:extLst>
              <a:ext uri="{FF2B5EF4-FFF2-40B4-BE49-F238E27FC236}">
                <a16:creationId xmlns:a16="http://schemas.microsoft.com/office/drawing/2014/main" id="{7D678CC7-7918-9848-8463-835190086C94}"/>
              </a:ext>
            </a:extLst>
          </p:cNvPr>
          <p:cNvSpPr txBox="1"/>
          <p:nvPr/>
        </p:nvSpPr>
        <p:spPr>
          <a:xfrm>
            <a:off x="996970" y="2598600"/>
            <a:ext cx="1212191" cy="1515800"/>
          </a:xfrm>
          <a:prstGeom prst="rect">
            <a:avLst/>
          </a:prstGeom>
          <a:noFill/>
        </p:spPr>
        <p:txBody>
          <a:bodyPr wrap="none" rtlCol="0">
            <a:spAutoFit/>
          </a:bodyPr>
          <a:lstStyle/>
          <a:p>
            <a:r>
              <a:rPr lang="en-US" sz="2000" dirty="0"/>
              <a:t>if ( R(T) ) {</a:t>
            </a:r>
          </a:p>
          <a:p>
            <a:pPr>
              <a:spcBef>
                <a:spcPts val="1500"/>
              </a:spcBef>
            </a:pPr>
            <a:r>
              <a:rPr lang="en-US" sz="2000" dirty="0"/>
              <a:t>      R(K)</a:t>
            </a:r>
          </a:p>
          <a:p>
            <a:r>
              <a:rPr lang="en-US" sz="2000" dirty="0"/>
              <a:t>      R(V)</a:t>
            </a:r>
          </a:p>
          <a:p>
            <a:r>
              <a:rPr lang="en-US" sz="2000" dirty="0"/>
              <a:t>}</a:t>
            </a:r>
          </a:p>
        </p:txBody>
      </p:sp>
      <p:sp>
        <p:nvSpPr>
          <p:cNvPr id="2" name="Rectangle 1">
            <a:extLst>
              <a:ext uri="{FF2B5EF4-FFF2-40B4-BE49-F238E27FC236}">
                <a16:creationId xmlns:a16="http://schemas.microsoft.com/office/drawing/2014/main" id="{A7177775-F880-BF48-BB76-D5AA9CB30D4F}"/>
              </a:ext>
            </a:extLst>
          </p:cNvPr>
          <p:cNvSpPr/>
          <p:nvPr/>
        </p:nvSpPr>
        <p:spPr>
          <a:xfrm>
            <a:off x="821470" y="2609751"/>
            <a:ext cx="1654099" cy="3441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57C78B-D3DB-CD45-A4BB-5C5CD6575A7D}"/>
              </a:ext>
            </a:extLst>
          </p:cNvPr>
          <p:cNvSpPr/>
          <p:nvPr/>
        </p:nvSpPr>
        <p:spPr>
          <a:xfrm>
            <a:off x="821470" y="3120228"/>
            <a:ext cx="1654099" cy="637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urved Connector 5">
            <a:extLst>
              <a:ext uri="{FF2B5EF4-FFF2-40B4-BE49-F238E27FC236}">
                <a16:creationId xmlns:a16="http://schemas.microsoft.com/office/drawing/2014/main" id="{2C7F9C63-3020-D54C-AFF9-E194B14A3367}"/>
              </a:ext>
            </a:extLst>
          </p:cNvPr>
          <p:cNvCxnSpPr>
            <a:stCxn id="53" idx="3"/>
            <a:endCxn id="2" idx="3"/>
          </p:cNvCxnSpPr>
          <p:nvPr/>
        </p:nvCxnSpPr>
        <p:spPr>
          <a:xfrm flipV="1">
            <a:off x="2475569" y="2781843"/>
            <a:ext cx="12700" cy="657250"/>
          </a:xfrm>
          <a:prstGeom prst="curvedConnector3">
            <a:avLst>
              <a:gd name="adj1" fmla="val 3731709"/>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26F2BEE-3FA1-7548-B953-B472947231B0}"/>
              </a:ext>
            </a:extLst>
          </p:cNvPr>
          <p:cNvSpPr txBox="1"/>
          <p:nvPr/>
        </p:nvSpPr>
        <p:spPr>
          <a:xfrm>
            <a:off x="6928713" y="3212901"/>
            <a:ext cx="1088760" cy="400110"/>
          </a:xfrm>
          <a:prstGeom prst="rect">
            <a:avLst/>
          </a:prstGeom>
          <a:noFill/>
        </p:spPr>
        <p:txBody>
          <a:bodyPr wrap="none" rtlCol="0">
            <a:spAutoFit/>
          </a:bodyPr>
          <a:lstStyle/>
          <a:p>
            <a:r>
              <a:rPr lang="en-US" sz="2000" i="1" dirty="0">
                <a:solidFill>
                  <a:srgbClr val="FF0000"/>
                </a:solidFill>
              </a:rPr>
              <a:t>violation</a:t>
            </a:r>
          </a:p>
        </p:txBody>
      </p:sp>
      <p:sp>
        <p:nvSpPr>
          <p:cNvPr id="59" name="TextBox 58">
            <a:extLst>
              <a:ext uri="{FF2B5EF4-FFF2-40B4-BE49-F238E27FC236}">
                <a16:creationId xmlns:a16="http://schemas.microsoft.com/office/drawing/2014/main" id="{D99CB50D-222F-1C4B-8C21-89BDC1D1749D}"/>
              </a:ext>
            </a:extLst>
          </p:cNvPr>
          <p:cNvSpPr txBox="1"/>
          <p:nvPr/>
        </p:nvSpPr>
        <p:spPr>
          <a:xfrm>
            <a:off x="2681702" y="3800868"/>
            <a:ext cx="3102352" cy="400110"/>
          </a:xfrm>
          <a:prstGeom prst="rect">
            <a:avLst/>
          </a:prstGeom>
          <a:noFill/>
        </p:spPr>
        <p:txBody>
          <a:bodyPr wrap="square" rtlCol="0">
            <a:spAutoFit/>
          </a:bodyPr>
          <a:lstStyle/>
          <a:p>
            <a:pPr algn="ctr"/>
            <a:r>
              <a:rPr lang="en-US" sz="2000" i="1" dirty="0">
                <a:sym typeface="Wingdings" pitchFamily="2" charset="2"/>
              </a:rPr>
              <a:t>Likely-ordering condition:</a:t>
            </a:r>
          </a:p>
        </p:txBody>
      </p:sp>
      <p:sp>
        <p:nvSpPr>
          <p:cNvPr id="60" name="Rectangle 59">
            <a:extLst>
              <a:ext uri="{FF2B5EF4-FFF2-40B4-BE49-F238E27FC236}">
                <a16:creationId xmlns:a16="http://schemas.microsoft.com/office/drawing/2014/main" id="{6F09C48B-B786-7347-B969-095806CB352E}"/>
              </a:ext>
            </a:extLst>
          </p:cNvPr>
          <p:cNvSpPr/>
          <p:nvPr/>
        </p:nvSpPr>
        <p:spPr>
          <a:xfrm>
            <a:off x="6688668" y="2249432"/>
            <a:ext cx="1813098" cy="22885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61" name="TextBox 60">
            <a:extLst>
              <a:ext uri="{FF2B5EF4-FFF2-40B4-BE49-F238E27FC236}">
                <a16:creationId xmlns:a16="http://schemas.microsoft.com/office/drawing/2014/main" id="{95F7F37B-BF76-6E4B-8335-86AD74F1011E}"/>
              </a:ext>
            </a:extLst>
          </p:cNvPr>
          <p:cNvSpPr txBox="1"/>
          <p:nvPr/>
        </p:nvSpPr>
        <p:spPr>
          <a:xfrm>
            <a:off x="6688667" y="2229806"/>
            <a:ext cx="1438214" cy="400110"/>
          </a:xfrm>
          <a:prstGeom prst="rect">
            <a:avLst/>
          </a:prstGeom>
          <a:noFill/>
        </p:spPr>
        <p:txBody>
          <a:bodyPr wrap="none" rtlCol="0">
            <a:spAutoFit/>
          </a:bodyPr>
          <a:lstStyle/>
          <a:p>
            <a:r>
              <a:rPr lang="en-US" sz="2000" b="1" dirty="0"/>
              <a:t>Insert (K, V)</a:t>
            </a:r>
          </a:p>
        </p:txBody>
      </p:sp>
      <p:sp>
        <p:nvSpPr>
          <p:cNvPr id="63" name="Down Arrow 62">
            <a:extLst>
              <a:ext uri="{FF2B5EF4-FFF2-40B4-BE49-F238E27FC236}">
                <a16:creationId xmlns:a16="http://schemas.microsoft.com/office/drawing/2014/main" id="{85EA1111-367C-1445-959C-501463691603}"/>
              </a:ext>
            </a:extLst>
          </p:cNvPr>
          <p:cNvSpPr/>
          <p:nvPr/>
        </p:nvSpPr>
        <p:spPr>
          <a:xfrm>
            <a:off x="4112009" y="3527967"/>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24D6C8A-5E44-C94B-A4C1-06DAED6CB624}"/>
              </a:ext>
            </a:extLst>
          </p:cNvPr>
          <p:cNvSpPr/>
          <p:nvPr/>
        </p:nvSpPr>
        <p:spPr>
          <a:xfrm>
            <a:off x="6786116" y="3242772"/>
            <a:ext cx="1654099" cy="9277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A5299238-4D65-2E43-870A-A81ADA56D44D}"/>
              </a:ext>
            </a:extLst>
          </p:cNvPr>
          <p:cNvSpPr txBox="1"/>
          <p:nvPr/>
        </p:nvSpPr>
        <p:spPr>
          <a:xfrm>
            <a:off x="532527" y="1634784"/>
            <a:ext cx="4993809" cy="400110"/>
          </a:xfrm>
          <a:prstGeom prst="rect">
            <a:avLst/>
          </a:prstGeom>
          <a:noFill/>
        </p:spPr>
        <p:txBody>
          <a:bodyPr wrap="square" rtlCol="0">
            <a:spAutoFit/>
          </a:bodyPr>
          <a:lstStyle/>
          <a:p>
            <a:pPr algn="ctr"/>
            <a:r>
              <a:rPr lang="en-US" sz="2000" b="1" dirty="0">
                <a:sym typeface="Wingdings" pitchFamily="2" charset="2"/>
              </a:rPr>
              <a:t>Infer likely-ordering conditions from code</a:t>
            </a:r>
          </a:p>
        </p:txBody>
      </p:sp>
      <p:sp>
        <p:nvSpPr>
          <p:cNvPr id="72" name="TextBox 71">
            <a:extLst>
              <a:ext uri="{FF2B5EF4-FFF2-40B4-BE49-F238E27FC236}">
                <a16:creationId xmlns:a16="http://schemas.microsoft.com/office/drawing/2014/main" id="{DEEB2045-3F6A-F340-A7D6-40D3EAA091C9}"/>
              </a:ext>
            </a:extLst>
          </p:cNvPr>
          <p:cNvSpPr txBox="1"/>
          <p:nvPr/>
        </p:nvSpPr>
        <p:spPr>
          <a:xfrm>
            <a:off x="6319023" y="1634784"/>
            <a:ext cx="5614476" cy="400110"/>
          </a:xfrm>
          <a:prstGeom prst="rect">
            <a:avLst/>
          </a:prstGeom>
          <a:noFill/>
        </p:spPr>
        <p:txBody>
          <a:bodyPr wrap="square" rtlCol="0">
            <a:spAutoFit/>
          </a:bodyPr>
          <a:lstStyle/>
          <a:p>
            <a:pPr algn="ctr"/>
            <a:r>
              <a:rPr lang="en-US" sz="2000" b="1" dirty="0">
                <a:sym typeface="Wingdings" pitchFamily="2" charset="2"/>
              </a:rPr>
              <a:t>Only test crash states violating inferred conditions</a:t>
            </a:r>
          </a:p>
        </p:txBody>
      </p:sp>
      <p:sp>
        <p:nvSpPr>
          <p:cNvPr id="73" name="TextBox 72">
            <a:extLst>
              <a:ext uri="{FF2B5EF4-FFF2-40B4-BE49-F238E27FC236}">
                <a16:creationId xmlns:a16="http://schemas.microsoft.com/office/drawing/2014/main" id="{0857CFC3-6C8D-8C44-921E-056077F26761}"/>
              </a:ext>
            </a:extLst>
          </p:cNvPr>
          <p:cNvSpPr txBox="1"/>
          <p:nvPr/>
        </p:nvSpPr>
        <p:spPr>
          <a:xfrm>
            <a:off x="3074195" y="2680406"/>
            <a:ext cx="2317366" cy="400110"/>
          </a:xfrm>
          <a:prstGeom prst="rect">
            <a:avLst/>
          </a:prstGeom>
          <a:noFill/>
        </p:spPr>
        <p:txBody>
          <a:bodyPr wrap="none" rtlCol="0">
            <a:spAutoFit/>
          </a:bodyPr>
          <a:lstStyle/>
          <a:p>
            <a:r>
              <a:rPr lang="en-US" sz="2000" i="1" dirty="0"/>
              <a:t>Control dependency:</a:t>
            </a:r>
          </a:p>
        </p:txBody>
      </p:sp>
      <p:sp>
        <p:nvSpPr>
          <p:cNvPr id="87" name="TextBox 86">
            <a:extLst>
              <a:ext uri="{FF2B5EF4-FFF2-40B4-BE49-F238E27FC236}">
                <a16:creationId xmlns:a16="http://schemas.microsoft.com/office/drawing/2014/main" id="{86428CD2-F165-BC44-A81C-0FBA2269B3EB}"/>
              </a:ext>
            </a:extLst>
          </p:cNvPr>
          <p:cNvSpPr txBox="1"/>
          <p:nvPr/>
        </p:nvSpPr>
        <p:spPr>
          <a:xfrm>
            <a:off x="8636153" y="3237549"/>
            <a:ext cx="2995757" cy="707886"/>
          </a:xfrm>
          <a:prstGeom prst="rect">
            <a:avLst/>
          </a:prstGeom>
          <a:noFill/>
        </p:spPr>
        <p:txBody>
          <a:bodyPr wrap="none" rtlCol="0">
            <a:spAutoFit/>
          </a:bodyPr>
          <a:lstStyle/>
          <a:p>
            <a:r>
              <a:rPr lang="en-US" sz="2000" dirty="0">
                <a:sym typeface="Wingdings" pitchFamily="2" charset="2"/>
              </a:rPr>
              <a:t>Testing a crash state where</a:t>
            </a:r>
          </a:p>
          <a:p>
            <a:r>
              <a:rPr lang="en-US" sz="2000" i="1" dirty="0">
                <a:solidFill>
                  <a:srgbClr val="FF0000"/>
                </a:solidFill>
                <a:sym typeface="Wingdings" pitchFamily="2" charset="2"/>
              </a:rPr>
              <a:t>only token is persisted</a:t>
            </a:r>
          </a:p>
        </p:txBody>
      </p:sp>
      <p:cxnSp>
        <p:nvCxnSpPr>
          <p:cNvPr id="10" name="Straight Arrow Connector 9">
            <a:extLst>
              <a:ext uri="{FF2B5EF4-FFF2-40B4-BE49-F238E27FC236}">
                <a16:creationId xmlns:a16="http://schemas.microsoft.com/office/drawing/2014/main" id="{3FB6DBD9-470D-EE4A-88CD-CE890D5D3938}"/>
              </a:ext>
            </a:extLst>
          </p:cNvPr>
          <p:cNvCxnSpPr>
            <a:cxnSpLocks/>
            <a:stCxn id="64" idx="1"/>
            <a:endCxn id="31" idx="3"/>
          </p:cNvCxnSpPr>
          <p:nvPr/>
        </p:nvCxnSpPr>
        <p:spPr>
          <a:xfrm flipH="1">
            <a:off x="5498525" y="3706663"/>
            <a:ext cx="1287591" cy="6995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35605BB-7227-1B4D-BD41-95CB015DFA9F}"/>
              </a:ext>
            </a:extLst>
          </p:cNvPr>
          <p:cNvGrpSpPr/>
          <p:nvPr/>
        </p:nvGrpSpPr>
        <p:grpSpPr>
          <a:xfrm>
            <a:off x="3340322" y="2928058"/>
            <a:ext cx="1785113" cy="569685"/>
            <a:chOff x="3351534" y="5035113"/>
            <a:chExt cx="1785113" cy="569685"/>
          </a:xfrm>
        </p:grpSpPr>
        <p:sp>
          <p:nvSpPr>
            <p:cNvPr id="23" name="TextBox 22">
              <a:extLst>
                <a:ext uri="{FF2B5EF4-FFF2-40B4-BE49-F238E27FC236}">
                  <a16:creationId xmlns:a16="http://schemas.microsoft.com/office/drawing/2014/main" id="{D605EC01-B1DB-454B-B65B-EE40D45BBE37}"/>
                </a:ext>
              </a:extLst>
            </p:cNvPr>
            <p:cNvSpPr txBox="1"/>
            <p:nvPr/>
          </p:nvSpPr>
          <p:spPr>
            <a:xfrm>
              <a:off x="3351534" y="5204688"/>
              <a:ext cx="760144" cy="400110"/>
            </a:xfrm>
            <a:prstGeom prst="rect">
              <a:avLst/>
            </a:prstGeom>
            <a:noFill/>
          </p:spPr>
          <p:txBody>
            <a:bodyPr wrap="none" rtlCol="0">
              <a:spAutoFit/>
            </a:bodyPr>
            <a:lstStyle/>
            <a:p>
              <a:r>
                <a:rPr lang="en-US" sz="2000" i="1" dirty="0">
                  <a:solidFill>
                    <a:srgbClr val="FF0000"/>
                  </a:solidFill>
                </a:rPr>
                <a:t>R(KV)</a:t>
              </a:r>
            </a:p>
          </p:txBody>
        </p:sp>
        <p:cxnSp>
          <p:nvCxnSpPr>
            <p:cNvPr id="5" name="Straight Arrow Connector 4">
              <a:extLst>
                <a:ext uri="{FF2B5EF4-FFF2-40B4-BE49-F238E27FC236}">
                  <a16:creationId xmlns:a16="http://schemas.microsoft.com/office/drawing/2014/main" id="{AA8DA153-0611-D749-9B4E-571E5A0E60D9}"/>
                </a:ext>
              </a:extLst>
            </p:cNvPr>
            <p:cNvCxnSpPr>
              <a:cxnSpLocks/>
            </p:cNvCxnSpPr>
            <p:nvPr/>
          </p:nvCxnSpPr>
          <p:spPr>
            <a:xfrm>
              <a:off x="4094802" y="5404743"/>
              <a:ext cx="43558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8156A62-8900-C647-9C6D-D575B0FF1BCC}"/>
                </a:ext>
              </a:extLst>
            </p:cNvPr>
            <p:cNvSpPr txBox="1"/>
            <p:nvPr/>
          </p:nvSpPr>
          <p:spPr>
            <a:xfrm>
              <a:off x="4107512" y="5035113"/>
              <a:ext cx="421910" cy="400110"/>
            </a:xfrm>
            <a:prstGeom prst="rect">
              <a:avLst/>
            </a:prstGeom>
            <a:noFill/>
          </p:spPr>
          <p:txBody>
            <a:bodyPr wrap="none" rtlCol="0">
              <a:spAutoFit/>
            </a:bodyPr>
            <a:lstStyle/>
            <a:p>
              <a:r>
                <a:rPr lang="en-US" sz="2000" i="1" dirty="0">
                  <a:solidFill>
                    <a:srgbClr val="FF0000"/>
                  </a:solidFill>
                </a:rPr>
                <a:t>cd</a:t>
              </a:r>
            </a:p>
          </p:txBody>
        </p:sp>
        <p:sp>
          <p:nvSpPr>
            <p:cNvPr id="27" name="TextBox 26">
              <a:extLst>
                <a:ext uri="{FF2B5EF4-FFF2-40B4-BE49-F238E27FC236}">
                  <a16:creationId xmlns:a16="http://schemas.microsoft.com/office/drawing/2014/main" id="{CA94F4EB-4A5D-3F49-99C2-51D5AC4D9529}"/>
                </a:ext>
              </a:extLst>
            </p:cNvPr>
            <p:cNvSpPr txBox="1"/>
            <p:nvPr/>
          </p:nvSpPr>
          <p:spPr>
            <a:xfrm>
              <a:off x="4530391" y="5204688"/>
              <a:ext cx="606256" cy="400110"/>
            </a:xfrm>
            <a:prstGeom prst="rect">
              <a:avLst/>
            </a:prstGeom>
            <a:noFill/>
          </p:spPr>
          <p:txBody>
            <a:bodyPr wrap="none" rtlCol="0">
              <a:spAutoFit/>
            </a:bodyPr>
            <a:lstStyle/>
            <a:p>
              <a:r>
                <a:rPr lang="en-US" sz="2000" i="1" dirty="0">
                  <a:solidFill>
                    <a:srgbClr val="FF0000"/>
                  </a:solidFill>
                </a:rPr>
                <a:t>R(T)</a:t>
              </a:r>
            </a:p>
          </p:txBody>
        </p:sp>
      </p:grpSp>
      <p:grpSp>
        <p:nvGrpSpPr>
          <p:cNvPr id="8" name="Group 7">
            <a:extLst>
              <a:ext uri="{FF2B5EF4-FFF2-40B4-BE49-F238E27FC236}">
                <a16:creationId xmlns:a16="http://schemas.microsoft.com/office/drawing/2014/main" id="{ACE0AB57-5F9C-8849-B3C4-93304E1EAA19}"/>
              </a:ext>
            </a:extLst>
          </p:cNvPr>
          <p:cNvGrpSpPr/>
          <p:nvPr/>
        </p:nvGrpSpPr>
        <p:grpSpPr>
          <a:xfrm>
            <a:off x="2967231" y="4000923"/>
            <a:ext cx="2531294" cy="707886"/>
            <a:chOff x="2733889" y="5055486"/>
            <a:chExt cx="2531294" cy="707886"/>
          </a:xfrm>
        </p:grpSpPr>
        <p:sp>
          <p:nvSpPr>
            <p:cNvPr id="30" name="TextBox 29">
              <a:extLst>
                <a:ext uri="{FF2B5EF4-FFF2-40B4-BE49-F238E27FC236}">
                  <a16:creationId xmlns:a16="http://schemas.microsoft.com/office/drawing/2014/main" id="{9CBB10EE-A5ED-F146-A500-EEE9B22B2C99}"/>
                </a:ext>
              </a:extLst>
            </p:cNvPr>
            <p:cNvSpPr txBox="1"/>
            <p:nvPr/>
          </p:nvSpPr>
          <p:spPr>
            <a:xfrm>
              <a:off x="2733889" y="5260769"/>
              <a:ext cx="1344690" cy="400110"/>
            </a:xfrm>
            <a:prstGeom prst="rect">
              <a:avLst/>
            </a:prstGeom>
            <a:noFill/>
          </p:spPr>
          <p:txBody>
            <a:bodyPr wrap="square" rtlCol="0">
              <a:spAutoFit/>
            </a:bodyPr>
            <a:lstStyle/>
            <a:p>
              <a:r>
                <a:rPr lang="en-US" sz="2000" i="1" dirty="0">
                  <a:solidFill>
                    <a:srgbClr val="FF0000"/>
                  </a:solidFill>
                  <a:sym typeface="Wingdings" pitchFamily="2" charset="2"/>
                </a:rPr>
                <a:t>Persist(KV)</a:t>
              </a:r>
            </a:p>
          </p:txBody>
        </p:sp>
        <p:sp>
          <p:nvSpPr>
            <p:cNvPr id="31" name="TextBox 30">
              <a:extLst>
                <a:ext uri="{FF2B5EF4-FFF2-40B4-BE49-F238E27FC236}">
                  <a16:creationId xmlns:a16="http://schemas.microsoft.com/office/drawing/2014/main" id="{62E6A002-8CFA-FA4A-A211-534413AC0E1B}"/>
                </a:ext>
              </a:extLst>
            </p:cNvPr>
            <p:cNvSpPr txBox="1"/>
            <p:nvPr/>
          </p:nvSpPr>
          <p:spPr>
            <a:xfrm>
              <a:off x="4505039" y="5260769"/>
              <a:ext cx="760144" cy="400110"/>
            </a:xfrm>
            <a:prstGeom prst="rect">
              <a:avLst/>
            </a:prstGeom>
            <a:noFill/>
          </p:spPr>
          <p:txBody>
            <a:bodyPr wrap="square" rtlCol="0">
              <a:spAutoFit/>
            </a:bodyPr>
            <a:lstStyle/>
            <a:p>
              <a:r>
                <a:rPr lang="en-US" sz="2000" i="1" dirty="0">
                  <a:solidFill>
                    <a:srgbClr val="FF0000"/>
                  </a:solidFill>
                  <a:sym typeface="Wingdings" pitchFamily="2" charset="2"/>
                </a:rPr>
                <a:t>W(T)</a:t>
              </a:r>
            </a:p>
          </p:txBody>
        </p:sp>
        <p:sp>
          <p:nvSpPr>
            <p:cNvPr id="32" name="TextBox 31">
              <a:extLst>
                <a:ext uri="{FF2B5EF4-FFF2-40B4-BE49-F238E27FC236}">
                  <a16:creationId xmlns:a16="http://schemas.microsoft.com/office/drawing/2014/main" id="{89EEAD29-7F71-C54B-9523-4BA8E9BD92F2}"/>
                </a:ext>
              </a:extLst>
            </p:cNvPr>
            <p:cNvSpPr txBox="1"/>
            <p:nvPr/>
          </p:nvSpPr>
          <p:spPr>
            <a:xfrm>
              <a:off x="3977948" y="5055486"/>
              <a:ext cx="411034" cy="707886"/>
            </a:xfrm>
            <a:prstGeom prst="rect">
              <a:avLst/>
            </a:prstGeom>
            <a:noFill/>
          </p:spPr>
          <p:txBody>
            <a:bodyPr wrap="square" rtlCol="0">
              <a:spAutoFit/>
            </a:bodyPr>
            <a:lstStyle/>
            <a:p>
              <a:pPr algn="ctr"/>
              <a:r>
                <a:rPr lang="en-US" sz="4000" dirty="0">
                  <a:solidFill>
                    <a:srgbClr val="FF0000"/>
                  </a:solidFill>
                  <a:sym typeface="Wingdings" pitchFamily="2" charset="2"/>
                </a:rPr>
                <a:t>&lt;</a:t>
              </a:r>
            </a:p>
          </p:txBody>
        </p:sp>
        <p:sp>
          <p:nvSpPr>
            <p:cNvPr id="33" name="TextBox 32">
              <a:extLst>
                <a:ext uri="{FF2B5EF4-FFF2-40B4-BE49-F238E27FC236}">
                  <a16:creationId xmlns:a16="http://schemas.microsoft.com/office/drawing/2014/main" id="{800970C2-BFF1-1644-AE82-D59DD8969999}"/>
                </a:ext>
              </a:extLst>
            </p:cNvPr>
            <p:cNvSpPr txBox="1"/>
            <p:nvPr/>
          </p:nvSpPr>
          <p:spPr>
            <a:xfrm>
              <a:off x="4216467" y="5352216"/>
              <a:ext cx="460323" cy="400110"/>
            </a:xfrm>
            <a:prstGeom prst="rect">
              <a:avLst/>
            </a:prstGeom>
            <a:noFill/>
          </p:spPr>
          <p:txBody>
            <a:bodyPr wrap="square" rtlCol="0">
              <a:spAutoFit/>
            </a:bodyPr>
            <a:lstStyle/>
            <a:p>
              <a:r>
                <a:rPr lang="en-US" sz="2000" dirty="0" err="1">
                  <a:solidFill>
                    <a:srgbClr val="FF0000"/>
                  </a:solidFill>
                  <a:sym typeface="Wingdings" pitchFamily="2" charset="2"/>
                </a:rPr>
                <a:t>hb</a:t>
              </a:r>
              <a:endParaRPr lang="en-US" sz="2000" dirty="0">
                <a:solidFill>
                  <a:srgbClr val="FF0000"/>
                </a:solidFill>
                <a:sym typeface="Wingdings" pitchFamily="2" charset="2"/>
              </a:endParaRPr>
            </a:p>
          </p:txBody>
        </p:sp>
      </p:grpSp>
    </p:spTree>
    <p:extLst>
      <p:ext uri="{BB962C8B-B14F-4D97-AF65-F5344CB8AC3E}">
        <p14:creationId xmlns:p14="http://schemas.microsoft.com/office/powerpoint/2010/main" val="348550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47" grpId="0" animBg="1"/>
      <p:bldP spid="48" grpId="0"/>
      <p:bldP spid="49" grpId="0"/>
      <p:bldP spid="2" grpId="0" animBg="1"/>
      <p:bldP spid="53" grpId="0" animBg="1"/>
      <p:bldP spid="58" grpId="0"/>
      <p:bldP spid="59" grpId="0"/>
      <p:bldP spid="60" grpId="0" animBg="1"/>
      <p:bldP spid="61" grpId="0"/>
      <p:bldP spid="63" grpId="0" animBg="1"/>
      <p:bldP spid="64" grpId="0" animBg="1"/>
      <p:bldP spid="71" grpId="0"/>
      <p:bldP spid="72" grpId="0"/>
      <p:bldP spid="73" grpId="0"/>
      <p:bldP spid="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altLang="zh-CN" dirty="0"/>
              <a:t>Witcher</a:t>
            </a:r>
            <a:r>
              <a:rPr lang="zh-CN" altLang="en-US" dirty="0"/>
              <a:t> </a:t>
            </a:r>
            <a:r>
              <a:rPr lang="en-US" altLang="zh-CN" dirty="0"/>
              <a:t>Summary</a:t>
            </a:r>
            <a:r>
              <a:rPr lang="zh-CN" altLang="en-US" dirty="0"/>
              <a:t> </a:t>
            </a:r>
            <a:r>
              <a:rPr lang="en-US" altLang="zh-CN" dirty="0"/>
              <a:t>and</a:t>
            </a:r>
            <a:r>
              <a:rPr lang="zh-CN" altLang="en-US" dirty="0"/>
              <a:t> </a:t>
            </a:r>
            <a:r>
              <a:rPr lang="en-US" altLang="zh-CN" dirty="0"/>
              <a:t>Limitations</a:t>
            </a:r>
            <a:endParaRPr lang="en-US" dirty="0"/>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18</a:t>
            </a:fld>
            <a:endParaRPr lang="en-US" dirty="0"/>
          </a:p>
        </p:txBody>
      </p:sp>
      <p:sp>
        <p:nvSpPr>
          <p:cNvPr id="5" name="TextBox 4">
            <a:extLst>
              <a:ext uri="{FF2B5EF4-FFF2-40B4-BE49-F238E27FC236}">
                <a16:creationId xmlns:a16="http://schemas.microsoft.com/office/drawing/2014/main" id="{ED6BC3D9-130F-A444-A785-4C2CD1131711}"/>
              </a:ext>
            </a:extLst>
          </p:cNvPr>
          <p:cNvSpPr txBox="1"/>
          <p:nvPr/>
        </p:nvSpPr>
        <p:spPr>
          <a:xfrm>
            <a:off x="296358" y="1122680"/>
            <a:ext cx="11599284" cy="1569660"/>
          </a:xfrm>
          <a:prstGeom prst="rect">
            <a:avLst/>
          </a:prstGeom>
          <a:noFill/>
        </p:spPr>
        <p:txBody>
          <a:bodyPr wrap="square" rtlCol="0">
            <a:spAutoFit/>
          </a:bodyPr>
          <a:lstStyle/>
          <a:p>
            <a:r>
              <a:rPr lang="en-US" altLang="zh-CN" sz="2400" b="1" dirty="0">
                <a:sym typeface="Wingdings" pitchFamily="2" charset="2"/>
              </a:rPr>
              <a:t>Summary:</a:t>
            </a:r>
          </a:p>
          <a:p>
            <a:pPr marL="342900" indent="-342900">
              <a:buFont typeface="Arial" panose="020B0604020202020204" pitchFamily="34" charset="0"/>
              <a:buChar char="•"/>
            </a:pPr>
            <a:r>
              <a:rPr lang="en-US" sz="2400" dirty="0">
                <a:sym typeface="Wingdings" pitchFamily="2" charset="2"/>
              </a:rPr>
              <a:t>Infers </a:t>
            </a:r>
            <a:r>
              <a:rPr lang="en-US" altLang="zh-CN" sz="2400" dirty="0">
                <a:sym typeface="Wingdings" pitchFamily="2" charset="2"/>
              </a:rPr>
              <a:t>l</a:t>
            </a:r>
            <a:r>
              <a:rPr lang="en-US" sz="2400" dirty="0">
                <a:sym typeface="Wingdings" pitchFamily="2" charset="2"/>
              </a:rPr>
              <a:t>ikely-ordering </a:t>
            </a:r>
            <a:r>
              <a:rPr lang="en-US" altLang="zh-CN" sz="2400" dirty="0">
                <a:sym typeface="Wingdings" pitchFamily="2" charset="2"/>
              </a:rPr>
              <a:t>c</a:t>
            </a:r>
            <a:r>
              <a:rPr lang="en-US" sz="2400" dirty="0">
                <a:sym typeface="Wingdings" pitchFamily="2" charset="2"/>
              </a:rPr>
              <a:t>onditions to prune test space</a:t>
            </a:r>
            <a:r>
              <a:rPr lang="zh-CN" altLang="en-US" sz="2400" dirty="0">
                <a:sym typeface="Wingdings" pitchFamily="2" charset="2"/>
              </a:rPr>
              <a:t> </a:t>
            </a:r>
            <a:r>
              <a:rPr lang="en-US" altLang="zh-CN" sz="2400" dirty="0">
                <a:sym typeface="Wingdings" pitchFamily="2" charset="2"/>
              </a:rPr>
              <a:t>of</a:t>
            </a:r>
            <a:r>
              <a:rPr lang="zh-CN" altLang="en-US" sz="2400" dirty="0">
                <a:sym typeface="Wingdings" pitchFamily="2" charset="2"/>
              </a:rPr>
              <a:t> </a:t>
            </a:r>
            <a:r>
              <a:rPr lang="en-US" altLang="zh-CN" sz="2400" dirty="0">
                <a:sym typeface="Wingdings" pitchFamily="2" charset="2"/>
              </a:rPr>
              <a:t>crash</a:t>
            </a:r>
            <a:r>
              <a:rPr lang="zh-CN" altLang="en-US" sz="2400" dirty="0">
                <a:sym typeface="Wingdings" pitchFamily="2" charset="2"/>
              </a:rPr>
              <a:t> </a:t>
            </a:r>
            <a:r>
              <a:rPr lang="en-US" altLang="zh-CN" sz="2400" dirty="0">
                <a:sym typeface="Wingdings" pitchFamily="2" charset="2"/>
              </a:rPr>
              <a:t>state</a:t>
            </a:r>
            <a:endParaRPr lang="en-US" sz="2400" dirty="0">
              <a:sym typeface="Wingdings" pitchFamily="2" charset="2"/>
            </a:endParaRPr>
          </a:p>
          <a:p>
            <a:pPr marL="342900" indent="-342900">
              <a:buFont typeface="Arial" panose="020B0604020202020204" pitchFamily="34" charset="0"/>
              <a:buChar char="•"/>
            </a:pPr>
            <a:r>
              <a:rPr lang="en-US" sz="2400" dirty="0">
                <a:sym typeface="Wingdings" pitchFamily="2" charset="2"/>
              </a:rPr>
              <a:t>Detected </a:t>
            </a:r>
            <a:r>
              <a:rPr lang="en-US" altLang="zh-CN" sz="2400" dirty="0">
                <a:sym typeface="Wingdings" pitchFamily="2" charset="2"/>
              </a:rPr>
              <a:t>47</a:t>
            </a:r>
            <a:r>
              <a:rPr lang="en-US" sz="2400" dirty="0">
                <a:sym typeface="Wingdings" pitchFamily="2" charset="2"/>
              </a:rPr>
              <a:t> (</a:t>
            </a:r>
            <a:r>
              <a:rPr lang="en-US" altLang="zh-CN" sz="2400" dirty="0">
                <a:sym typeface="Wingdings" pitchFamily="2" charset="2"/>
              </a:rPr>
              <a:t>36</a:t>
            </a:r>
            <a:r>
              <a:rPr lang="en-US" sz="2400" dirty="0">
                <a:sym typeface="Wingdings" pitchFamily="2" charset="2"/>
              </a:rPr>
              <a:t> new) correctness</a:t>
            </a:r>
            <a:r>
              <a:rPr lang="zh-CN" altLang="en-US" sz="2400" dirty="0">
                <a:sym typeface="Wingdings" pitchFamily="2" charset="2"/>
              </a:rPr>
              <a:t> </a:t>
            </a:r>
            <a:r>
              <a:rPr lang="en-US" altLang="zh-CN" sz="2400" dirty="0">
                <a:sym typeface="Wingdings" pitchFamily="2" charset="2"/>
              </a:rPr>
              <a:t>bugs</a:t>
            </a:r>
            <a:endParaRPr lang="en-US" sz="2400" dirty="0">
              <a:sym typeface="Wingdings" pitchFamily="2" charset="2"/>
            </a:endParaRPr>
          </a:p>
          <a:p>
            <a:pPr marL="342900" indent="-342900">
              <a:buFont typeface="Arial" panose="020B0604020202020204" pitchFamily="34" charset="0"/>
              <a:buChar char="•"/>
            </a:pPr>
            <a:r>
              <a:rPr lang="en-US" sz="2400" dirty="0">
                <a:sym typeface="Wingdings" pitchFamily="2" charset="2"/>
              </a:rPr>
              <a:t>Detected 158 (113 new) </a:t>
            </a:r>
            <a:r>
              <a:rPr lang="en-US" altLang="zh-CN" sz="2400" dirty="0">
                <a:sym typeface="Wingdings" pitchFamily="2" charset="2"/>
              </a:rPr>
              <a:t>performance</a:t>
            </a:r>
            <a:r>
              <a:rPr lang="zh-CN" altLang="en-US" sz="2400" dirty="0">
                <a:sym typeface="Wingdings" pitchFamily="2" charset="2"/>
              </a:rPr>
              <a:t> </a:t>
            </a:r>
            <a:r>
              <a:rPr lang="en-US" altLang="zh-CN" sz="2400" dirty="0">
                <a:sym typeface="Wingdings" pitchFamily="2" charset="2"/>
              </a:rPr>
              <a:t>bugs</a:t>
            </a:r>
            <a:endParaRPr lang="en-US" sz="2400" dirty="0">
              <a:sym typeface="Wingdings" pitchFamily="2" charset="2"/>
            </a:endParaRPr>
          </a:p>
        </p:txBody>
      </p:sp>
      <p:sp>
        <p:nvSpPr>
          <p:cNvPr id="12" name="TextBox 11">
            <a:extLst>
              <a:ext uri="{FF2B5EF4-FFF2-40B4-BE49-F238E27FC236}">
                <a16:creationId xmlns:a16="http://schemas.microsoft.com/office/drawing/2014/main" id="{6F9D1296-BCB9-5547-960F-E5760419C1CD}"/>
              </a:ext>
            </a:extLst>
          </p:cNvPr>
          <p:cNvSpPr txBox="1"/>
          <p:nvPr/>
        </p:nvSpPr>
        <p:spPr>
          <a:xfrm>
            <a:off x="296358" y="3053080"/>
            <a:ext cx="11599284" cy="1200329"/>
          </a:xfrm>
          <a:prstGeom prst="rect">
            <a:avLst/>
          </a:prstGeom>
          <a:noFill/>
        </p:spPr>
        <p:txBody>
          <a:bodyPr wrap="square" rtlCol="0">
            <a:spAutoFit/>
          </a:bodyPr>
          <a:lstStyle/>
          <a:p>
            <a:r>
              <a:rPr lang="en-US" altLang="zh-CN" sz="2400" b="1" dirty="0">
                <a:sym typeface="Wingdings" pitchFamily="2" charset="2"/>
              </a:rPr>
              <a:t>Limitations:</a:t>
            </a:r>
          </a:p>
          <a:p>
            <a:pPr marL="342900" indent="-342900">
              <a:buFont typeface="Arial" panose="020B0604020202020204" pitchFamily="34" charset="0"/>
              <a:buChar char="•"/>
            </a:pPr>
            <a:r>
              <a:rPr lang="en-US" sz="2400" dirty="0">
                <a:sym typeface="Wingdings" pitchFamily="2" charset="2"/>
              </a:rPr>
              <a:t>Tests every NVM accesses in crash state test space</a:t>
            </a:r>
          </a:p>
          <a:p>
            <a:pPr marL="342900" indent="-342900">
              <a:buFont typeface="Arial" panose="020B0604020202020204" pitchFamily="34" charset="0"/>
              <a:buChar char="•"/>
            </a:pPr>
            <a:r>
              <a:rPr lang="en-US" sz="2400" dirty="0">
                <a:sym typeface="Wingdings" pitchFamily="2" charset="2"/>
              </a:rPr>
              <a:t>Not at all effective in reducing thread interleaving test space</a:t>
            </a:r>
          </a:p>
        </p:txBody>
      </p:sp>
    </p:spTree>
    <p:extLst>
      <p:ext uri="{BB962C8B-B14F-4D97-AF65-F5344CB8AC3E}">
        <p14:creationId xmlns:p14="http://schemas.microsoft.com/office/powerpoint/2010/main" val="137444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p:txBody>
          <a:bodyPr>
            <a:normAutofit fontScale="90000"/>
          </a:bodyPr>
          <a:lstStyle/>
          <a:p>
            <a:r>
              <a:rPr lang="en-US" dirty="0"/>
              <a:t>Outline</a:t>
            </a:r>
          </a:p>
        </p:txBody>
      </p:sp>
      <p:sp>
        <p:nvSpPr>
          <p:cNvPr id="3" name="Slide Number Placeholder 2">
            <a:extLst>
              <a:ext uri="{FF2B5EF4-FFF2-40B4-BE49-F238E27FC236}">
                <a16:creationId xmlns:a16="http://schemas.microsoft.com/office/drawing/2014/main" id="{BC2A7882-8D87-1641-B1B9-22D9D8DCCDE8}"/>
              </a:ext>
            </a:extLst>
          </p:cNvPr>
          <p:cNvSpPr>
            <a:spLocks noGrp="1"/>
          </p:cNvSpPr>
          <p:nvPr>
            <p:ph type="sldNum" sz="quarter" idx="10"/>
          </p:nvPr>
        </p:nvSpPr>
        <p:spPr/>
        <p:txBody>
          <a:bodyPr/>
          <a:lstStyle/>
          <a:p>
            <a:fld id="{857551B3-D6DC-457C-8811-E5AD463B26DA}" type="slidenum">
              <a:rPr lang="en-US" smtClean="0"/>
              <a:pPr/>
              <a:t>19</a:t>
            </a:fld>
            <a:endParaRPr lang="en-US"/>
          </a:p>
        </p:txBody>
      </p:sp>
      <p:sp>
        <p:nvSpPr>
          <p:cNvPr id="4" name="Rectangle 3">
            <a:extLst>
              <a:ext uri="{FF2B5EF4-FFF2-40B4-BE49-F238E27FC236}">
                <a16:creationId xmlns:a16="http://schemas.microsoft.com/office/drawing/2014/main" id="{A573C5BE-883F-974D-B8C8-B9CC4979C815}"/>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1DDF34-3F33-284E-92B2-686B6C8C2342}"/>
              </a:ext>
            </a:extLst>
          </p:cNvPr>
          <p:cNvSpPr txBox="1"/>
          <p:nvPr/>
        </p:nvSpPr>
        <p:spPr>
          <a:xfrm>
            <a:off x="502508" y="1684946"/>
            <a:ext cx="6309420" cy="3532634"/>
          </a:xfrm>
          <a:prstGeom prst="rect">
            <a:avLst/>
          </a:prstGeom>
          <a:noFill/>
        </p:spPr>
        <p:txBody>
          <a:bodyPr wrap="none" rtlCol="0" anchor="ctr">
            <a:spAutoFit/>
          </a:bodyPr>
          <a:lstStyle/>
          <a:p>
            <a:pPr marL="342900" indent="-342900">
              <a:lnSpc>
                <a:spcPct val="200000"/>
              </a:lnSpc>
              <a:buFont typeface="Arial" panose="020B0604020202020204" pitchFamily="34" charset="0"/>
              <a:buChar char="•"/>
            </a:pPr>
            <a:r>
              <a:rPr lang="en-US" sz="2300" dirty="0"/>
              <a:t>Introduction and Problem Statement</a:t>
            </a:r>
          </a:p>
          <a:p>
            <a:pPr marL="342900" indent="-342900">
              <a:lnSpc>
                <a:spcPct val="200000"/>
              </a:lnSpc>
              <a:buFont typeface="Arial" panose="020B0604020202020204" pitchFamily="34" charset="0"/>
              <a:buChar char="•"/>
            </a:pPr>
            <a:r>
              <a:rPr lang="en-US" sz="2300" dirty="0"/>
              <a:t>Proposed</a:t>
            </a:r>
            <a:r>
              <a:rPr lang="zh-CN" altLang="en-US" sz="2300" dirty="0"/>
              <a:t> </a:t>
            </a:r>
            <a:r>
              <a:rPr lang="en-US" altLang="zh-CN" sz="2300" dirty="0"/>
              <a:t>Solutions</a:t>
            </a:r>
            <a:endParaRPr lang="en-US" sz="2300" dirty="0"/>
          </a:p>
          <a:p>
            <a:pPr marL="800100" lvl="1" indent="-342900">
              <a:lnSpc>
                <a:spcPct val="200000"/>
              </a:lnSpc>
              <a:buFont typeface="Arial" panose="020B0604020202020204" pitchFamily="34" charset="0"/>
              <a:buChar char="•"/>
            </a:pPr>
            <a:r>
              <a:rPr lang="en-US" sz="2300" dirty="0"/>
              <a:t>Witcher: Likely-ordering Condition Inference</a:t>
            </a:r>
          </a:p>
          <a:p>
            <a:pPr marL="800100" lvl="1" indent="-342900">
              <a:lnSpc>
                <a:spcPct val="200000"/>
              </a:lnSpc>
              <a:buFont typeface="Arial" panose="020B0604020202020204" pitchFamily="34" charset="0"/>
              <a:buChar char="•"/>
            </a:pPr>
            <a:r>
              <a:rPr lang="en-US" sz="2300" b="1" i="1" u="sng" dirty="0" err="1">
                <a:solidFill>
                  <a:srgbClr val="FF0000"/>
                </a:solidFill>
              </a:rPr>
              <a:t>Durinn</a:t>
            </a:r>
            <a:r>
              <a:rPr lang="en-US" sz="2300" b="1" i="1" u="sng" dirty="0">
                <a:solidFill>
                  <a:srgbClr val="FF0000"/>
                </a:solidFill>
              </a:rPr>
              <a:t>: 	 Likely-linearization Point Inference</a:t>
            </a:r>
          </a:p>
          <a:p>
            <a:pPr marL="342900" indent="-342900">
              <a:lnSpc>
                <a:spcPct val="200000"/>
              </a:lnSpc>
              <a:buFont typeface="Arial" panose="020B0604020202020204" pitchFamily="34" charset="0"/>
              <a:buChar char="•"/>
            </a:pPr>
            <a:r>
              <a:rPr lang="en-US" sz="2300" dirty="0"/>
              <a:t>Conclusion and Future Work</a:t>
            </a:r>
          </a:p>
        </p:txBody>
      </p:sp>
    </p:spTree>
    <p:extLst>
      <p:ext uri="{BB962C8B-B14F-4D97-AF65-F5344CB8AC3E}">
        <p14:creationId xmlns:p14="http://schemas.microsoft.com/office/powerpoint/2010/main" val="2194008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p:txBody>
          <a:bodyPr>
            <a:normAutofit fontScale="90000"/>
          </a:bodyPr>
          <a:lstStyle/>
          <a:p>
            <a:r>
              <a:rPr lang="en-US" altLang="zh-CN" dirty="0"/>
              <a:t>Executive</a:t>
            </a:r>
            <a:r>
              <a:rPr lang="zh-CN" altLang="en-US" dirty="0"/>
              <a:t> </a:t>
            </a:r>
            <a:r>
              <a:rPr lang="en-US" altLang="zh-CN" dirty="0"/>
              <a:t>Summary</a:t>
            </a:r>
            <a:endParaRPr lang="en-US" dirty="0"/>
          </a:p>
        </p:txBody>
      </p:sp>
      <p:sp>
        <p:nvSpPr>
          <p:cNvPr id="3" name="Slide Number Placeholder 2">
            <a:extLst>
              <a:ext uri="{FF2B5EF4-FFF2-40B4-BE49-F238E27FC236}">
                <a16:creationId xmlns:a16="http://schemas.microsoft.com/office/drawing/2014/main" id="{0347619F-C2CC-9742-A298-B00B80EA2789}"/>
              </a:ext>
            </a:extLst>
          </p:cNvPr>
          <p:cNvSpPr>
            <a:spLocks noGrp="1"/>
          </p:cNvSpPr>
          <p:nvPr>
            <p:ph type="sldNum" sz="quarter" idx="10"/>
          </p:nvPr>
        </p:nvSpPr>
        <p:spPr/>
        <p:txBody>
          <a:bodyPr/>
          <a:lstStyle/>
          <a:p>
            <a:fld id="{857551B3-D6DC-457C-8811-E5AD463B26DA}" type="slidenum">
              <a:rPr lang="en-US" smtClean="0"/>
              <a:pPr/>
              <a:t>2</a:t>
            </a:fld>
            <a:endParaRPr lang="en-US"/>
          </a:p>
        </p:txBody>
      </p:sp>
      <p:sp>
        <p:nvSpPr>
          <p:cNvPr id="9" name="TextBox 8">
            <a:extLst>
              <a:ext uri="{FF2B5EF4-FFF2-40B4-BE49-F238E27FC236}">
                <a16:creationId xmlns:a16="http://schemas.microsoft.com/office/drawing/2014/main" id="{BDB958A4-8A6C-DC4E-AE51-263DAF9F4EC2}"/>
              </a:ext>
            </a:extLst>
          </p:cNvPr>
          <p:cNvSpPr txBox="1"/>
          <p:nvPr/>
        </p:nvSpPr>
        <p:spPr>
          <a:xfrm>
            <a:off x="409575" y="1056048"/>
            <a:ext cx="11163670"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ym typeface="Wingdings" pitchFamily="2" charset="2"/>
              </a:rPr>
              <a:t>Non-volatile</a:t>
            </a:r>
            <a:r>
              <a:rPr lang="zh-CN" altLang="en-US" sz="2400" dirty="0">
                <a:sym typeface="Wingdings" pitchFamily="2" charset="2"/>
              </a:rPr>
              <a:t> </a:t>
            </a:r>
            <a:r>
              <a:rPr lang="en-US" altLang="zh-CN" sz="2400" dirty="0">
                <a:sym typeface="Wingdings" pitchFamily="2" charset="2"/>
              </a:rPr>
              <a:t>main</a:t>
            </a:r>
            <a:r>
              <a:rPr lang="zh-CN" altLang="en-US" sz="2400" dirty="0">
                <a:sym typeface="Wingdings" pitchFamily="2" charset="2"/>
              </a:rPr>
              <a:t> </a:t>
            </a:r>
            <a:r>
              <a:rPr lang="en-US" altLang="zh-CN" sz="2400" dirty="0">
                <a:sym typeface="Wingdings" pitchFamily="2" charset="2"/>
              </a:rPr>
              <a:t>memory</a:t>
            </a:r>
            <a:r>
              <a:rPr lang="zh-CN" altLang="en-US" sz="2400" dirty="0">
                <a:sym typeface="Wingdings" pitchFamily="2" charset="2"/>
              </a:rPr>
              <a:t> </a:t>
            </a:r>
            <a:r>
              <a:rPr lang="en-US" altLang="zh-CN" sz="2400" dirty="0">
                <a:sym typeface="Wingdings" pitchFamily="2" charset="2"/>
              </a:rPr>
              <a:t>(NVM)</a:t>
            </a:r>
          </a:p>
          <a:p>
            <a:pPr marL="342900" indent="-342900">
              <a:buFont typeface="Arial" panose="020B0604020202020204" pitchFamily="34" charset="0"/>
              <a:buChar char="•"/>
            </a:pPr>
            <a:r>
              <a:rPr lang="en-US" altLang="zh-CN" sz="2400" dirty="0">
                <a:sym typeface="Wingdings" pitchFamily="2" charset="2"/>
              </a:rPr>
              <a:t>DRAM + Disk</a:t>
            </a:r>
          </a:p>
          <a:p>
            <a:pPr marL="342900" indent="-342900">
              <a:buFont typeface="Arial" panose="020B0604020202020204" pitchFamily="34" charset="0"/>
              <a:buChar char="•"/>
            </a:pPr>
            <a:r>
              <a:rPr lang="en-US" altLang="zh-CN" sz="2400" dirty="0">
                <a:sym typeface="Wingdings" pitchFamily="2" charset="2"/>
              </a:rPr>
              <a:t>Crash-consistent</a:t>
            </a:r>
            <a:r>
              <a:rPr lang="zh-CN" altLang="en-US" sz="2400" dirty="0">
                <a:sym typeface="Wingdings" pitchFamily="2" charset="2"/>
              </a:rPr>
              <a:t> </a:t>
            </a:r>
            <a:r>
              <a:rPr lang="en-US" altLang="zh-CN" sz="2400" dirty="0">
                <a:sym typeface="Wingdings" pitchFamily="2" charset="2"/>
              </a:rPr>
              <a:t>software</a:t>
            </a:r>
            <a:r>
              <a:rPr lang="zh-CN" altLang="en-US" sz="2400" dirty="0">
                <a:sym typeface="Wingdings" pitchFamily="2" charset="2"/>
              </a:rPr>
              <a:t> </a:t>
            </a:r>
            <a:r>
              <a:rPr lang="en-US" altLang="zh-CN" sz="2400" dirty="0">
                <a:sym typeface="Wingdings" pitchFamily="2" charset="2"/>
              </a:rPr>
              <a:t>without</a:t>
            </a:r>
            <a:r>
              <a:rPr lang="zh-CN" altLang="en-US" sz="2400" dirty="0">
                <a:sym typeface="Wingdings" pitchFamily="2" charset="2"/>
              </a:rPr>
              <a:t> </a:t>
            </a:r>
            <a:r>
              <a:rPr lang="en-US" altLang="zh-CN" sz="2400" dirty="0">
                <a:sym typeface="Wingdings" pitchFamily="2" charset="2"/>
              </a:rPr>
              <a:t>paying</a:t>
            </a:r>
            <a:r>
              <a:rPr lang="zh-CN" altLang="en-US" sz="2400" dirty="0">
                <a:sym typeface="Wingdings" pitchFamily="2" charset="2"/>
              </a:rPr>
              <a:t> </a:t>
            </a:r>
            <a:r>
              <a:rPr lang="en-US" altLang="zh-CN" sz="2400" dirty="0">
                <a:sym typeface="Wingdings" pitchFamily="2" charset="2"/>
              </a:rPr>
              <a:t>storage</a:t>
            </a:r>
            <a:r>
              <a:rPr lang="zh-CN" altLang="en-US" sz="2400" dirty="0">
                <a:sym typeface="Wingdings" pitchFamily="2" charset="2"/>
              </a:rPr>
              <a:t> </a:t>
            </a:r>
            <a:r>
              <a:rPr lang="en-US" altLang="zh-CN" sz="2400" dirty="0">
                <a:sym typeface="Wingdings" pitchFamily="2" charset="2"/>
              </a:rPr>
              <a:t>overhead</a:t>
            </a:r>
          </a:p>
          <a:p>
            <a:pPr marL="342900" indent="-342900">
              <a:buFont typeface="Arial" panose="020B0604020202020204" pitchFamily="34" charset="0"/>
              <a:buChar char="•"/>
            </a:pPr>
            <a:r>
              <a:rPr lang="en-US" altLang="zh-CN" sz="2400" dirty="0">
                <a:sym typeface="Wingdings" pitchFamily="2" charset="2"/>
              </a:rPr>
              <a:t>Persistent index, key-value store, file system, etc.</a:t>
            </a:r>
          </a:p>
          <a:p>
            <a:pPr marL="342900" indent="-342900">
              <a:buFont typeface="Arial" panose="020B0604020202020204" pitchFamily="34" charset="0"/>
              <a:buChar char="•"/>
            </a:pPr>
            <a:r>
              <a:rPr lang="en-US" altLang="zh-CN" sz="2400" dirty="0">
                <a:sym typeface="Wingdings" pitchFamily="2" charset="2"/>
              </a:rPr>
              <a:t>NVM programming is HARD</a:t>
            </a:r>
          </a:p>
        </p:txBody>
      </p:sp>
      <p:sp>
        <p:nvSpPr>
          <p:cNvPr id="10" name="TextBox 9">
            <a:extLst>
              <a:ext uri="{FF2B5EF4-FFF2-40B4-BE49-F238E27FC236}">
                <a16:creationId xmlns:a16="http://schemas.microsoft.com/office/drawing/2014/main" id="{51E77C7C-ECB7-834E-812D-7C289D00666E}"/>
              </a:ext>
            </a:extLst>
          </p:cNvPr>
          <p:cNvSpPr txBox="1"/>
          <p:nvPr/>
        </p:nvSpPr>
        <p:spPr>
          <a:xfrm>
            <a:off x="514165" y="3429000"/>
            <a:ext cx="11163670" cy="1200329"/>
          </a:xfrm>
          <a:prstGeom prst="rect">
            <a:avLst/>
          </a:prstGeom>
          <a:noFill/>
        </p:spPr>
        <p:txBody>
          <a:bodyPr wrap="square" rtlCol="0">
            <a:spAutoFit/>
          </a:bodyPr>
          <a:lstStyle/>
          <a:p>
            <a:r>
              <a:rPr lang="en-US" altLang="zh-CN" sz="2400" dirty="0">
                <a:sym typeface="Wingdings" pitchFamily="2" charset="2"/>
              </a:rPr>
              <a:t>My research:</a:t>
            </a:r>
          </a:p>
          <a:p>
            <a:pPr marL="342900" indent="-342900">
              <a:buFont typeface="Arial" panose="020B0604020202020204" pitchFamily="34" charset="0"/>
              <a:buChar char="•"/>
            </a:pPr>
            <a:r>
              <a:rPr lang="en-US" altLang="zh-CN" sz="2400" dirty="0">
                <a:sym typeface="Wingdings" pitchFamily="2" charset="2"/>
              </a:rPr>
              <a:t>Make NVM programming EASY</a:t>
            </a:r>
          </a:p>
          <a:p>
            <a:pPr marL="342900" indent="-342900">
              <a:buFont typeface="Arial" panose="020B0604020202020204" pitchFamily="34" charset="0"/>
              <a:buChar char="•"/>
            </a:pPr>
            <a:r>
              <a:rPr lang="en-US" altLang="zh-CN" sz="2400" dirty="0">
                <a:sym typeface="Wingdings" pitchFamily="2" charset="2"/>
              </a:rPr>
              <a:t>Bug detectors</a:t>
            </a:r>
            <a:r>
              <a:rPr lang="zh-CN" altLang="en-US" sz="2400" dirty="0">
                <a:sym typeface="Wingdings" pitchFamily="2" charset="2"/>
              </a:rPr>
              <a:t> </a:t>
            </a:r>
            <a:r>
              <a:rPr lang="en-US" altLang="zh-CN" sz="2400" dirty="0">
                <a:sym typeface="Wingdings" pitchFamily="2" charset="2"/>
              </a:rPr>
              <a:t>for</a:t>
            </a:r>
            <a:r>
              <a:rPr lang="zh-CN" altLang="en-US" sz="2400" dirty="0">
                <a:sym typeface="Wingdings" pitchFamily="2" charset="2"/>
              </a:rPr>
              <a:t> </a:t>
            </a:r>
            <a:r>
              <a:rPr lang="en-US" altLang="zh-CN" sz="2400" dirty="0">
                <a:sym typeface="Wingdings" pitchFamily="2" charset="2"/>
              </a:rPr>
              <a:t>crash-consistent</a:t>
            </a:r>
            <a:r>
              <a:rPr lang="zh-CN" altLang="en-US" sz="2400" dirty="0">
                <a:sym typeface="Wingdings" pitchFamily="2" charset="2"/>
              </a:rPr>
              <a:t> </a:t>
            </a:r>
            <a:r>
              <a:rPr lang="en-US" altLang="zh-CN" sz="2400" dirty="0">
                <a:sym typeface="Wingdings" pitchFamily="2" charset="2"/>
              </a:rPr>
              <a:t>software</a:t>
            </a:r>
            <a:r>
              <a:rPr lang="zh-CN" altLang="en-US" sz="2400" dirty="0">
                <a:sym typeface="Wingdings" pitchFamily="2" charset="2"/>
              </a:rPr>
              <a:t> </a:t>
            </a:r>
            <a:r>
              <a:rPr lang="en-US" altLang="zh-CN" sz="2400" dirty="0">
                <a:sym typeface="Wingdings" pitchFamily="2" charset="2"/>
              </a:rPr>
              <a:t>backed</a:t>
            </a:r>
            <a:r>
              <a:rPr lang="zh-CN" altLang="en-US" sz="2400" dirty="0">
                <a:sym typeface="Wingdings" pitchFamily="2" charset="2"/>
              </a:rPr>
              <a:t> </a:t>
            </a:r>
            <a:r>
              <a:rPr lang="en-US" altLang="zh-CN" sz="2400" dirty="0">
                <a:sym typeface="Wingdings" pitchFamily="2" charset="2"/>
              </a:rPr>
              <a:t>by</a:t>
            </a:r>
            <a:r>
              <a:rPr lang="zh-CN" altLang="en-US" sz="2400" dirty="0">
                <a:sym typeface="Wingdings" pitchFamily="2" charset="2"/>
              </a:rPr>
              <a:t> </a:t>
            </a:r>
            <a:r>
              <a:rPr lang="en-US" altLang="zh-CN" sz="2400" dirty="0">
                <a:sym typeface="Wingdings" pitchFamily="2" charset="2"/>
              </a:rPr>
              <a:t>NVM</a:t>
            </a:r>
          </a:p>
        </p:txBody>
      </p:sp>
    </p:spTree>
    <p:extLst>
      <p:ext uri="{BB962C8B-B14F-4D97-AF65-F5344CB8AC3E}">
        <p14:creationId xmlns:p14="http://schemas.microsoft.com/office/powerpoint/2010/main" val="291050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altLang="zh-CN" dirty="0" err="1"/>
              <a:t>Durinn</a:t>
            </a:r>
            <a:r>
              <a:rPr lang="en-US" altLang="zh-CN" dirty="0"/>
              <a:t> Overview</a:t>
            </a:r>
            <a:endParaRPr lang="en-US" dirty="0"/>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20</a:t>
            </a:fld>
            <a:endParaRPr lang="en-US" dirty="0"/>
          </a:p>
        </p:txBody>
      </p:sp>
      <p:cxnSp>
        <p:nvCxnSpPr>
          <p:cNvPr id="28" name="Straight Arrow Connector 27">
            <a:extLst>
              <a:ext uri="{FF2B5EF4-FFF2-40B4-BE49-F238E27FC236}">
                <a16:creationId xmlns:a16="http://schemas.microsoft.com/office/drawing/2014/main" id="{BCC7CFB5-AB57-EB40-B7A7-DE6D0B15D836}"/>
              </a:ext>
            </a:extLst>
          </p:cNvPr>
          <p:cNvCxnSpPr>
            <a:cxnSpLocks/>
          </p:cNvCxnSpPr>
          <p:nvPr/>
        </p:nvCxnSpPr>
        <p:spPr>
          <a:xfrm>
            <a:off x="1351522" y="2246480"/>
            <a:ext cx="4754880"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89AD6060-6DA7-7C4D-A0B1-0A4215C94BED}"/>
              </a:ext>
            </a:extLst>
          </p:cNvPr>
          <p:cNvSpPr txBox="1"/>
          <p:nvPr/>
        </p:nvSpPr>
        <p:spPr>
          <a:xfrm>
            <a:off x="550966" y="1755369"/>
            <a:ext cx="1225596" cy="400110"/>
          </a:xfrm>
          <a:prstGeom prst="rect">
            <a:avLst/>
          </a:prstGeom>
          <a:noFill/>
        </p:spPr>
        <p:txBody>
          <a:bodyPr wrap="square" rtlCol="0">
            <a:spAutoFit/>
          </a:bodyPr>
          <a:lstStyle/>
          <a:p>
            <a:pPr algn="ctr"/>
            <a:r>
              <a:rPr lang="en-US" sz="2000" dirty="0"/>
              <a:t>operation</a:t>
            </a:r>
          </a:p>
        </p:txBody>
      </p:sp>
      <p:sp>
        <p:nvSpPr>
          <p:cNvPr id="30" name="Oval 29">
            <a:extLst>
              <a:ext uri="{FF2B5EF4-FFF2-40B4-BE49-F238E27FC236}">
                <a16:creationId xmlns:a16="http://schemas.microsoft.com/office/drawing/2014/main" id="{2005B07B-B21B-FE48-8078-8D04AFC45BAF}"/>
              </a:ext>
            </a:extLst>
          </p:cNvPr>
          <p:cNvSpPr/>
          <p:nvPr/>
        </p:nvSpPr>
        <p:spPr>
          <a:xfrm>
            <a:off x="2739546" y="2155040"/>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1ADFCCE-C03D-3B43-8819-3D6204781E7C}"/>
              </a:ext>
            </a:extLst>
          </p:cNvPr>
          <p:cNvSpPr/>
          <p:nvPr/>
        </p:nvSpPr>
        <p:spPr>
          <a:xfrm>
            <a:off x="4541442" y="2155040"/>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A62513D-65C0-F240-B07A-734EC7D40BB4}"/>
              </a:ext>
            </a:extLst>
          </p:cNvPr>
          <p:cNvSpPr txBox="1"/>
          <p:nvPr/>
        </p:nvSpPr>
        <p:spPr>
          <a:xfrm>
            <a:off x="2057414" y="1441145"/>
            <a:ext cx="1545597" cy="707886"/>
          </a:xfrm>
          <a:prstGeom prst="rect">
            <a:avLst/>
          </a:prstGeom>
          <a:noFill/>
        </p:spPr>
        <p:txBody>
          <a:bodyPr wrap="square" rtlCol="0">
            <a:spAutoFit/>
          </a:bodyPr>
          <a:lstStyle/>
          <a:p>
            <a:pPr algn="ctr"/>
            <a:r>
              <a:rPr lang="en-US" sz="2000" dirty="0"/>
              <a:t>Linearization Point (LP)</a:t>
            </a:r>
          </a:p>
        </p:txBody>
      </p:sp>
      <p:sp>
        <p:nvSpPr>
          <p:cNvPr id="33" name="TextBox 32">
            <a:extLst>
              <a:ext uri="{FF2B5EF4-FFF2-40B4-BE49-F238E27FC236}">
                <a16:creationId xmlns:a16="http://schemas.microsoft.com/office/drawing/2014/main" id="{768D7858-AD61-3F45-96DC-AFF3AF070D56}"/>
              </a:ext>
            </a:extLst>
          </p:cNvPr>
          <p:cNvSpPr txBox="1"/>
          <p:nvPr/>
        </p:nvSpPr>
        <p:spPr>
          <a:xfrm>
            <a:off x="3979738" y="1441145"/>
            <a:ext cx="1306288" cy="707886"/>
          </a:xfrm>
          <a:prstGeom prst="rect">
            <a:avLst/>
          </a:prstGeom>
          <a:noFill/>
        </p:spPr>
        <p:txBody>
          <a:bodyPr wrap="square" rtlCol="0">
            <a:spAutoFit/>
          </a:bodyPr>
          <a:lstStyle/>
          <a:p>
            <a:pPr algn="ctr"/>
            <a:r>
              <a:rPr lang="en-US" sz="2000" dirty="0"/>
              <a:t>Durability Point (DP)</a:t>
            </a:r>
          </a:p>
        </p:txBody>
      </p:sp>
      <p:sp>
        <p:nvSpPr>
          <p:cNvPr id="34" name="Lightning Bolt 33">
            <a:extLst>
              <a:ext uri="{FF2B5EF4-FFF2-40B4-BE49-F238E27FC236}">
                <a16:creationId xmlns:a16="http://schemas.microsoft.com/office/drawing/2014/main" id="{5DF77CDD-3A92-7947-8447-488B00E7D5FF}"/>
              </a:ext>
            </a:extLst>
          </p:cNvPr>
          <p:cNvSpPr/>
          <p:nvPr/>
        </p:nvSpPr>
        <p:spPr>
          <a:xfrm>
            <a:off x="1939432" y="2024330"/>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ightning Bolt 34">
            <a:extLst>
              <a:ext uri="{FF2B5EF4-FFF2-40B4-BE49-F238E27FC236}">
                <a16:creationId xmlns:a16="http://schemas.microsoft.com/office/drawing/2014/main" id="{1FF665EA-931D-A842-81DD-8B4895ABDE8A}"/>
              </a:ext>
            </a:extLst>
          </p:cNvPr>
          <p:cNvSpPr/>
          <p:nvPr/>
        </p:nvSpPr>
        <p:spPr>
          <a:xfrm>
            <a:off x="3558064" y="2023670"/>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Lightning Bolt 35">
            <a:extLst>
              <a:ext uri="{FF2B5EF4-FFF2-40B4-BE49-F238E27FC236}">
                <a16:creationId xmlns:a16="http://schemas.microsoft.com/office/drawing/2014/main" id="{495593A1-0D1C-0A48-B8D2-6B6317D692E9}"/>
              </a:ext>
            </a:extLst>
          </p:cNvPr>
          <p:cNvSpPr/>
          <p:nvPr/>
        </p:nvSpPr>
        <p:spPr>
          <a:xfrm>
            <a:off x="5208520" y="2023670"/>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D9881608-32B3-D447-A641-099F1CAF9A80}"/>
              </a:ext>
            </a:extLst>
          </p:cNvPr>
          <p:cNvSpPr txBox="1"/>
          <p:nvPr/>
        </p:nvSpPr>
        <p:spPr>
          <a:xfrm>
            <a:off x="296358" y="979480"/>
            <a:ext cx="11599284"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ym typeface="Wingdings" pitchFamily="2" charset="2"/>
              </a:rPr>
              <a:t>Linearization Point 		understand operation behaviors </a:t>
            </a:r>
          </a:p>
        </p:txBody>
      </p:sp>
      <p:sp>
        <p:nvSpPr>
          <p:cNvPr id="16" name="TextBox 15">
            <a:extLst>
              <a:ext uri="{FF2B5EF4-FFF2-40B4-BE49-F238E27FC236}">
                <a16:creationId xmlns:a16="http://schemas.microsoft.com/office/drawing/2014/main" id="{E3A2EDE3-1794-5847-BA1B-BF616BA89556}"/>
              </a:ext>
            </a:extLst>
          </p:cNvPr>
          <p:cNvSpPr txBox="1"/>
          <p:nvPr/>
        </p:nvSpPr>
        <p:spPr>
          <a:xfrm>
            <a:off x="296358" y="2553215"/>
            <a:ext cx="11599284"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sym typeface="Wingdings" pitchFamily="2" charset="2"/>
              </a:rPr>
              <a:t>Key idea 1:</a:t>
            </a:r>
            <a:r>
              <a:rPr lang="en-US" altLang="zh-CN" sz="2400" dirty="0">
                <a:sym typeface="Wingdings" pitchFamily="2" charset="2"/>
              </a:rPr>
              <a:t> 	three durable linearizability bug patterns</a:t>
            </a:r>
          </a:p>
          <a:p>
            <a:pPr marL="342900" indent="-342900">
              <a:buFont typeface="Arial" panose="020B0604020202020204" pitchFamily="34" charset="0"/>
              <a:buChar char="•"/>
            </a:pPr>
            <a:r>
              <a:rPr lang="en-US" altLang="zh-CN" sz="2400" b="1" dirty="0">
                <a:sym typeface="Wingdings" pitchFamily="2" charset="2"/>
              </a:rPr>
              <a:t>Key idea 2: </a:t>
            </a:r>
            <a:r>
              <a:rPr lang="en-US" altLang="zh-CN" sz="2400" dirty="0">
                <a:sym typeface="Wingdings" pitchFamily="2" charset="2"/>
              </a:rPr>
              <a:t>	adversarial test for both crash state and thread interleaving</a:t>
            </a:r>
          </a:p>
        </p:txBody>
      </p:sp>
      <p:grpSp>
        <p:nvGrpSpPr>
          <p:cNvPr id="3" name="Group 2">
            <a:extLst>
              <a:ext uri="{FF2B5EF4-FFF2-40B4-BE49-F238E27FC236}">
                <a16:creationId xmlns:a16="http://schemas.microsoft.com/office/drawing/2014/main" id="{C1A3116C-D057-0D44-81C6-6E5B66799BC3}"/>
              </a:ext>
            </a:extLst>
          </p:cNvPr>
          <p:cNvGrpSpPr/>
          <p:nvPr/>
        </p:nvGrpSpPr>
        <p:grpSpPr>
          <a:xfrm>
            <a:off x="90097" y="3753680"/>
            <a:ext cx="11486355" cy="2229853"/>
            <a:chOff x="90097" y="3753680"/>
            <a:chExt cx="11486355" cy="2229853"/>
          </a:xfrm>
        </p:grpSpPr>
        <p:sp>
          <p:nvSpPr>
            <p:cNvPr id="17" name="TextBox 16">
              <a:extLst>
                <a:ext uri="{FF2B5EF4-FFF2-40B4-BE49-F238E27FC236}">
                  <a16:creationId xmlns:a16="http://schemas.microsoft.com/office/drawing/2014/main" id="{F33C0A56-BFEE-D045-923F-065BE4344785}"/>
                </a:ext>
              </a:extLst>
            </p:cNvPr>
            <p:cNvSpPr txBox="1"/>
            <p:nvPr/>
          </p:nvSpPr>
          <p:spPr>
            <a:xfrm>
              <a:off x="90097" y="4200243"/>
              <a:ext cx="1071384" cy="400110"/>
            </a:xfrm>
            <a:prstGeom prst="rect">
              <a:avLst/>
            </a:prstGeom>
            <a:noFill/>
          </p:spPr>
          <p:txBody>
            <a:bodyPr wrap="none" rtlCol="0">
              <a:spAutoFit/>
            </a:bodyPr>
            <a:lstStyle/>
            <a:p>
              <a:r>
                <a:rPr lang="en-US" sz="2000" dirty="0"/>
                <a:t>Program</a:t>
              </a:r>
            </a:p>
          </p:txBody>
        </p:sp>
        <p:sp>
          <p:nvSpPr>
            <p:cNvPr id="18" name="TextBox 17">
              <a:extLst>
                <a:ext uri="{FF2B5EF4-FFF2-40B4-BE49-F238E27FC236}">
                  <a16:creationId xmlns:a16="http://schemas.microsoft.com/office/drawing/2014/main" id="{8AA09F7F-8FF4-BD44-B2C4-BC458B995947}"/>
                </a:ext>
              </a:extLst>
            </p:cNvPr>
            <p:cNvSpPr txBox="1"/>
            <p:nvPr/>
          </p:nvSpPr>
          <p:spPr>
            <a:xfrm>
              <a:off x="136901" y="4988919"/>
              <a:ext cx="673582" cy="707886"/>
            </a:xfrm>
            <a:prstGeom prst="rect">
              <a:avLst/>
            </a:prstGeom>
            <a:noFill/>
          </p:spPr>
          <p:txBody>
            <a:bodyPr wrap="none" rtlCol="0">
              <a:spAutoFit/>
            </a:bodyPr>
            <a:lstStyle/>
            <a:p>
              <a:pPr algn="ctr"/>
              <a:r>
                <a:rPr lang="en-US" sz="2000" dirty="0"/>
                <a:t>Test</a:t>
              </a:r>
            </a:p>
            <a:p>
              <a:pPr algn="ctr"/>
              <a:r>
                <a:rPr lang="en-US" sz="2000" dirty="0"/>
                <a:t>Case</a:t>
              </a:r>
            </a:p>
          </p:txBody>
        </p:sp>
        <p:sp>
          <p:nvSpPr>
            <p:cNvPr id="19" name="TextBox 18">
              <a:extLst>
                <a:ext uri="{FF2B5EF4-FFF2-40B4-BE49-F238E27FC236}">
                  <a16:creationId xmlns:a16="http://schemas.microsoft.com/office/drawing/2014/main" id="{F2308DD2-9191-094B-8E66-21038096ED9C}"/>
                </a:ext>
              </a:extLst>
            </p:cNvPr>
            <p:cNvSpPr txBox="1"/>
            <p:nvPr/>
          </p:nvSpPr>
          <p:spPr>
            <a:xfrm>
              <a:off x="2587553" y="4045332"/>
              <a:ext cx="738985" cy="400110"/>
            </a:xfrm>
            <a:prstGeom prst="rect">
              <a:avLst/>
            </a:prstGeom>
            <a:noFill/>
          </p:spPr>
          <p:txBody>
            <a:bodyPr wrap="none" rtlCol="0">
              <a:spAutoFit/>
            </a:bodyPr>
            <a:lstStyle/>
            <a:p>
              <a:r>
                <a:rPr lang="en-US" sz="2000" dirty="0"/>
                <a:t>Trace</a:t>
              </a:r>
            </a:p>
          </p:txBody>
        </p:sp>
        <p:sp>
          <p:nvSpPr>
            <p:cNvPr id="21" name="TextBox 20">
              <a:extLst>
                <a:ext uri="{FF2B5EF4-FFF2-40B4-BE49-F238E27FC236}">
                  <a16:creationId xmlns:a16="http://schemas.microsoft.com/office/drawing/2014/main" id="{65F5D81F-CCD0-8E45-BC4B-840BA570736E}"/>
                </a:ext>
              </a:extLst>
            </p:cNvPr>
            <p:cNvSpPr txBox="1"/>
            <p:nvPr/>
          </p:nvSpPr>
          <p:spPr>
            <a:xfrm>
              <a:off x="4659095" y="4045332"/>
              <a:ext cx="1158202" cy="400110"/>
            </a:xfrm>
            <a:prstGeom prst="rect">
              <a:avLst/>
            </a:prstGeom>
            <a:noFill/>
          </p:spPr>
          <p:txBody>
            <a:bodyPr wrap="none" rtlCol="0">
              <a:spAutoFit/>
            </a:bodyPr>
            <a:lstStyle/>
            <a:p>
              <a:r>
                <a:rPr lang="en-US" sz="2000" dirty="0"/>
                <a:t>Likely LPs</a:t>
              </a:r>
            </a:p>
          </p:txBody>
        </p:sp>
        <p:sp>
          <p:nvSpPr>
            <p:cNvPr id="22" name="TextBox 21">
              <a:extLst>
                <a:ext uri="{FF2B5EF4-FFF2-40B4-BE49-F238E27FC236}">
                  <a16:creationId xmlns:a16="http://schemas.microsoft.com/office/drawing/2014/main" id="{3C1C92F4-039E-8D44-B103-1590C9DEE84D}"/>
                </a:ext>
              </a:extLst>
            </p:cNvPr>
            <p:cNvSpPr txBox="1"/>
            <p:nvPr/>
          </p:nvSpPr>
          <p:spPr>
            <a:xfrm>
              <a:off x="4868704" y="4954693"/>
              <a:ext cx="738985" cy="400110"/>
            </a:xfrm>
            <a:prstGeom prst="rect">
              <a:avLst/>
            </a:prstGeom>
            <a:noFill/>
          </p:spPr>
          <p:txBody>
            <a:bodyPr wrap="square" rtlCol="0">
              <a:spAutoFit/>
            </a:bodyPr>
            <a:lstStyle/>
            <a:p>
              <a:r>
                <a:rPr lang="en-US" sz="2000" dirty="0"/>
                <a:t>Trace</a:t>
              </a:r>
            </a:p>
          </p:txBody>
        </p:sp>
        <p:sp>
          <p:nvSpPr>
            <p:cNvPr id="23" name="TextBox 22">
              <a:extLst>
                <a:ext uri="{FF2B5EF4-FFF2-40B4-BE49-F238E27FC236}">
                  <a16:creationId xmlns:a16="http://schemas.microsoft.com/office/drawing/2014/main" id="{13182333-91BB-0F41-BBBC-5AC858C6C02A}"/>
                </a:ext>
              </a:extLst>
            </p:cNvPr>
            <p:cNvSpPr txBox="1"/>
            <p:nvPr/>
          </p:nvSpPr>
          <p:spPr>
            <a:xfrm>
              <a:off x="7940787" y="4045332"/>
              <a:ext cx="1409104" cy="400110"/>
            </a:xfrm>
            <a:prstGeom prst="rect">
              <a:avLst/>
            </a:prstGeom>
            <a:noFill/>
          </p:spPr>
          <p:txBody>
            <a:bodyPr wrap="none" rtlCol="0">
              <a:spAutoFit/>
            </a:bodyPr>
            <a:lstStyle/>
            <a:p>
              <a:r>
                <a:rPr lang="en-US" sz="2000" dirty="0"/>
                <a:t>NVM States</a:t>
              </a:r>
            </a:p>
          </p:txBody>
        </p:sp>
        <p:sp>
          <p:nvSpPr>
            <p:cNvPr id="24" name="TextBox 23">
              <a:extLst>
                <a:ext uri="{FF2B5EF4-FFF2-40B4-BE49-F238E27FC236}">
                  <a16:creationId xmlns:a16="http://schemas.microsoft.com/office/drawing/2014/main" id="{CE801307-67BF-C848-BC5C-1FCA387AB644}"/>
                </a:ext>
              </a:extLst>
            </p:cNvPr>
            <p:cNvSpPr txBox="1"/>
            <p:nvPr/>
          </p:nvSpPr>
          <p:spPr>
            <a:xfrm>
              <a:off x="8029946" y="4646917"/>
              <a:ext cx="1230786" cy="707886"/>
            </a:xfrm>
            <a:prstGeom prst="rect">
              <a:avLst/>
            </a:prstGeom>
            <a:noFill/>
          </p:spPr>
          <p:txBody>
            <a:bodyPr wrap="none" rtlCol="0">
              <a:spAutoFit/>
            </a:bodyPr>
            <a:lstStyle/>
            <a:p>
              <a:pPr algn="ctr"/>
              <a:r>
                <a:rPr lang="en-US" sz="2000" dirty="0"/>
                <a:t>Thread</a:t>
              </a:r>
            </a:p>
            <a:p>
              <a:pPr algn="ctr"/>
              <a:r>
                <a:rPr lang="en-US" sz="2000" dirty="0"/>
                <a:t>Interleave</a:t>
              </a:r>
            </a:p>
          </p:txBody>
        </p:sp>
        <p:cxnSp>
          <p:nvCxnSpPr>
            <p:cNvPr id="25" name="Straight Arrow Connector 24">
              <a:extLst>
                <a:ext uri="{FF2B5EF4-FFF2-40B4-BE49-F238E27FC236}">
                  <a16:creationId xmlns:a16="http://schemas.microsoft.com/office/drawing/2014/main" id="{CA5E2B1D-39A2-3142-869A-EDDDD62CB26C}"/>
                </a:ext>
              </a:extLst>
            </p:cNvPr>
            <p:cNvCxnSpPr>
              <a:cxnSpLocks/>
              <a:endCxn id="41" idx="1"/>
            </p:cNvCxnSpPr>
            <p:nvPr/>
          </p:nvCxnSpPr>
          <p:spPr>
            <a:xfrm>
              <a:off x="2585392" y="4416342"/>
              <a:ext cx="71819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B07EA213-1DBC-7F45-A2AF-C120BC3C81D3}"/>
                </a:ext>
              </a:extLst>
            </p:cNvPr>
            <p:cNvCxnSpPr>
              <a:cxnSpLocks/>
              <a:stCxn id="41" idx="3"/>
            </p:cNvCxnSpPr>
            <p:nvPr/>
          </p:nvCxnSpPr>
          <p:spPr>
            <a:xfrm flipV="1">
              <a:off x="4638426" y="4416340"/>
              <a:ext cx="1194913" cy="2"/>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20894881-EC42-0D4D-B22C-B6DE0C979D43}"/>
                </a:ext>
              </a:extLst>
            </p:cNvPr>
            <p:cNvCxnSpPr>
              <a:cxnSpLocks/>
            </p:cNvCxnSpPr>
            <p:nvPr/>
          </p:nvCxnSpPr>
          <p:spPr>
            <a:xfrm>
              <a:off x="2585392" y="5354803"/>
              <a:ext cx="327676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13624FB7-1BAF-6C4D-809A-33E1AC7115C2}"/>
                </a:ext>
              </a:extLst>
            </p:cNvPr>
            <p:cNvCxnSpPr>
              <a:cxnSpLocks/>
            </p:cNvCxnSpPr>
            <p:nvPr/>
          </p:nvCxnSpPr>
          <p:spPr>
            <a:xfrm>
              <a:off x="7912348" y="4416340"/>
              <a:ext cx="1462911"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810C4280-60B9-9F49-BCD0-91B589A002C4}"/>
                </a:ext>
              </a:extLst>
            </p:cNvPr>
            <p:cNvCxnSpPr>
              <a:cxnSpLocks/>
            </p:cNvCxnSpPr>
            <p:nvPr/>
          </p:nvCxnSpPr>
          <p:spPr>
            <a:xfrm>
              <a:off x="7912348" y="5359736"/>
              <a:ext cx="1462911"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9" name="Rectangle 38">
              <a:extLst>
                <a:ext uri="{FF2B5EF4-FFF2-40B4-BE49-F238E27FC236}">
                  <a16:creationId xmlns:a16="http://schemas.microsoft.com/office/drawing/2014/main" id="{5AE68A12-41BE-D24A-907C-EE215DC4656C}"/>
                </a:ext>
              </a:extLst>
            </p:cNvPr>
            <p:cNvSpPr/>
            <p:nvPr/>
          </p:nvSpPr>
          <p:spPr>
            <a:xfrm>
              <a:off x="1436083" y="3972104"/>
              <a:ext cx="1149309" cy="1802882"/>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Tracing </a:t>
              </a:r>
            </a:p>
            <a:p>
              <a:pPr algn="ctr"/>
              <a:r>
                <a:rPr lang="en-US" sz="2000" dirty="0"/>
                <a:t>Memory</a:t>
              </a:r>
            </a:p>
            <a:p>
              <a:pPr algn="ctr"/>
              <a:r>
                <a:rPr lang="en-US" sz="2000" dirty="0"/>
                <a:t>Access</a:t>
              </a:r>
            </a:p>
          </p:txBody>
        </p:sp>
        <p:sp>
          <p:nvSpPr>
            <p:cNvPr id="40" name="Rectangle 39">
              <a:extLst>
                <a:ext uri="{FF2B5EF4-FFF2-40B4-BE49-F238E27FC236}">
                  <a16:creationId xmlns:a16="http://schemas.microsoft.com/office/drawing/2014/main" id="{FD73FAB4-44DF-9340-B108-FF2D5D68F598}"/>
                </a:ext>
              </a:extLst>
            </p:cNvPr>
            <p:cNvSpPr/>
            <p:nvPr/>
          </p:nvSpPr>
          <p:spPr>
            <a:xfrm>
              <a:off x="5862160" y="3972100"/>
              <a:ext cx="2071567" cy="1802882"/>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Adversarial Test:</a:t>
              </a:r>
            </a:p>
            <a:p>
              <a:pPr algn="ctr"/>
              <a:r>
                <a:rPr lang="en-US" sz="2000" dirty="0"/>
                <a:t>NVM States</a:t>
              </a:r>
            </a:p>
            <a:p>
              <a:pPr algn="ctr"/>
              <a:r>
                <a:rPr lang="en-US" sz="2000" dirty="0"/>
                <a:t>Thread Interleave</a:t>
              </a:r>
            </a:p>
          </p:txBody>
        </p:sp>
        <p:sp>
          <p:nvSpPr>
            <p:cNvPr id="41" name="Rectangle 40">
              <a:extLst>
                <a:ext uri="{FF2B5EF4-FFF2-40B4-BE49-F238E27FC236}">
                  <a16:creationId xmlns:a16="http://schemas.microsoft.com/office/drawing/2014/main" id="{EC191D3D-105E-DD4B-A00D-B16DD0919D36}"/>
                </a:ext>
              </a:extLst>
            </p:cNvPr>
            <p:cNvSpPr/>
            <p:nvPr/>
          </p:nvSpPr>
          <p:spPr>
            <a:xfrm>
              <a:off x="3303586" y="3972100"/>
              <a:ext cx="1334840" cy="888483"/>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Likely-LP Inference</a:t>
              </a:r>
            </a:p>
          </p:txBody>
        </p:sp>
        <p:cxnSp>
          <p:nvCxnSpPr>
            <p:cNvPr id="42" name="Straight Arrow Connector 41">
              <a:extLst>
                <a:ext uri="{FF2B5EF4-FFF2-40B4-BE49-F238E27FC236}">
                  <a16:creationId xmlns:a16="http://schemas.microsoft.com/office/drawing/2014/main" id="{F445E9E1-FBDB-1345-BEA2-B71974F1CCCC}"/>
                </a:ext>
              </a:extLst>
            </p:cNvPr>
            <p:cNvCxnSpPr>
              <a:cxnSpLocks/>
            </p:cNvCxnSpPr>
            <p:nvPr/>
          </p:nvCxnSpPr>
          <p:spPr>
            <a:xfrm>
              <a:off x="797698" y="5359736"/>
              <a:ext cx="6400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3F7B798B-3A53-F548-B17E-7207BE4184A0}"/>
                </a:ext>
              </a:extLst>
            </p:cNvPr>
            <p:cNvCxnSpPr>
              <a:cxnSpLocks/>
            </p:cNvCxnSpPr>
            <p:nvPr/>
          </p:nvCxnSpPr>
          <p:spPr>
            <a:xfrm>
              <a:off x="1076689" y="4416340"/>
              <a:ext cx="36576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80970400-4C0F-6348-9B75-8FD93AC13B7C}"/>
                </a:ext>
              </a:extLst>
            </p:cNvPr>
            <p:cNvCxnSpPr>
              <a:cxnSpLocks/>
              <a:stCxn id="47" idx="3"/>
            </p:cNvCxnSpPr>
            <p:nvPr/>
          </p:nvCxnSpPr>
          <p:spPr>
            <a:xfrm>
              <a:off x="10610276" y="4873542"/>
              <a:ext cx="35202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47" name="Rectangle 46">
              <a:extLst>
                <a:ext uri="{FF2B5EF4-FFF2-40B4-BE49-F238E27FC236}">
                  <a16:creationId xmlns:a16="http://schemas.microsoft.com/office/drawing/2014/main" id="{6EFCA300-786A-E247-B450-1D7954A8B222}"/>
                </a:ext>
              </a:extLst>
            </p:cNvPr>
            <p:cNvSpPr/>
            <p:nvPr/>
          </p:nvSpPr>
          <p:spPr>
            <a:xfrm>
              <a:off x="9375259" y="3972101"/>
              <a:ext cx="1235017" cy="180288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DL</a:t>
              </a:r>
            </a:p>
            <a:p>
              <a:pPr algn="ctr"/>
              <a:r>
                <a:rPr lang="en-US" sz="2000" dirty="0"/>
                <a:t>Validation</a:t>
              </a:r>
            </a:p>
          </p:txBody>
        </p:sp>
        <p:sp>
          <p:nvSpPr>
            <p:cNvPr id="48" name="TextBox 47">
              <a:extLst>
                <a:ext uri="{FF2B5EF4-FFF2-40B4-BE49-F238E27FC236}">
                  <a16:creationId xmlns:a16="http://schemas.microsoft.com/office/drawing/2014/main" id="{B5DF95F0-33CB-F64A-A849-6890A34351D9}"/>
                </a:ext>
              </a:extLst>
            </p:cNvPr>
            <p:cNvSpPr txBox="1"/>
            <p:nvPr/>
          </p:nvSpPr>
          <p:spPr>
            <a:xfrm>
              <a:off x="10896458" y="4529464"/>
              <a:ext cx="679994" cy="707886"/>
            </a:xfrm>
            <a:prstGeom prst="rect">
              <a:avLst/>
            </a:prstGeom>
            <a:noFill/>
          </p:spPr>
          <p:txBody>
            <a:bodyPr wrap="none" rtlCol="0">
              <a:spAutoFit/>
            </a:bodyPr>
            <a:lstStyle/>
            <a:p>
              <a:pPr algn="ctr"/>
              <a:r>
                <a:rPr lang="en-US" sz="2000" dirty="0"/>
                <a:t>DL</a:t>
              </a:r>
            </a:p>
            <a:p>
              <a:pPr algn="ctr"/>
              <a:r>
                <a:rPr lang="en-US" sz="2000" dirty="0"/>
                <a:t>Bugs</a:t>
              </a:r>
            </a:p>
          </p:txBody>
        </p:sp>
        <p:sp>
          <p:nvSpPr>
            <p:cNvPr id="49" name="Rectangle 48">
              <a:extLst>
                <a:ext uri="{FF2B5EF4-FFF2-40B4-BE49-F238E27FC236}">
                  <a16:creationId xmlns:a16="http://schemas.microsoft.com/office/drawing/2014/main" id="{92C77704-5E77-F246-B8FC-13DBCA1B7E91}"/>
                </a:ext>
              </a:extLst>
            </p:cNvPr>
            <p:cNvSpPr/>
            <p:nvPr/>
          </p:nvSpPr>
          <p:spPr>
            <a:xfrm>
              <a:off x="1267828" y="3753680"/>
              <a:ext cx="9488089" cy="2229853"/>
            </a:xfrm>
            <a:prstGeom prst="rect">
              <a:avLst/>
            </a:prstGeom>
            <a:noFill/>
            <a:ln w="19050">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grpSp>
      <p:sp>
        <p:nvSpPr>
          <p:cNvPr id="51" name="Rectangle 50">
            <a:extLst>
              <a:ext uri="{FF2B5EF4-FFF2-40B4-BE49-F238E27FC236}">
                <a16:creationId xmlns:a16="http://schemas.microsoft.com/office/drawing/2014/main" id="{09CB887C-7851-0C43-B3A1-5E1382258895}"/>
              </a:ext>
            </a:extLst>
          </p:cNvPr>
          <p:cNvSpPr/>
          <p:nvPr/>
        </p:nvSpPr>
        <p:spPr>
          <a:xfrm>
            <a:off x="77096" y="4131890"/>
            <a:ext cx="1094513" cy="1564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D81D2355-5E21-8C43-8F14-B977FAEA9D09}"/>
              </a:ext>
            </a:extLst>
          </p:cNvPr>
          <p:cNvSpPr/>
          <p:nvPr/>
        </p:nvSpPr>
        <p:spPr>
          <a:xfrm>
            <a:off x="1441438" y="3987305"/>
            <a:ext cx="1150320" cy="17876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EFF55F2-121A-3D41-906F-0C810848C036}"/>
              </a:ext>
            </a:extLst>
          </p:cNvPr>
          <p:cNvSpPr/>
          <p:nvPr/>
        </p:nvSpPr>
        <p:spPr>
          <a:xfrm>
            <a:off x="3303585" y="3967721"/>
            <a:ext cx="1348449" cy="88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68E8F28-CA7B-0348-A19D-B6B144820149}"/>
              </a:ext>
            </a:extLst>
          </p:cNvPr>
          <p:cNvSpPr/>
          <p:nvPr/>
        </p:nvSpPr>
        <p:spPr>
          <a:xfrm>
            <a:off x="5863325" y="3974773"/>
            <a:ext cx="2077461" cy="18001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3A6EFB76-F633-7E4A-BCA3-A2337C13836D}"/>
              </a:ext>
            </a:extLst>
          </p:cNvPr>
          <p:cNvSpPr/>
          <p:nvPr/>
        </p:nvSpPr>
        <p:spPr>
          <a:xfrm>
            <a:off x="9375259" y="3987306"/>
            <a:ext cx="1235017" cy="17876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503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1"/>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3"/>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54"/>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55"/>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56"/>
                                        </p:tgtEl>
                                        <p:attrNameLst>
                                          <p:attrName>style.visibility</p:attrName>
                                        </p:attrNameLst>
                                      </p:cBhvr>
                                      <p:to>
                                        <p:strVal val="hidden"/>
                                      </p:to>
                                    </p:set>
                                  </p:childTnLst>
                                </p:cTn>
                              </p:par>
                              <p:par>
                                <p:cTn id="81" presetID="1" presetClass="entr" presetSubtype="0" fill="hold" grpId="2"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par>
                                <p:cTn id="83" presetID="1" presetClass="entr" presetSubtype="0" fill="hold" grpId="2"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P spid="32" grpId="0"/>
      <p:bldP spid="33" grpId="0"/>
      <p:bldP spid="34" grpId="0" animBg="1"/>
      <p:bldP spid="34" grpId="1" animBg="1"/>
      <p:bldP spid="35" grpId="0" animBg="1"/>
      <p:bldP spid="35" grpId="1" animBg="1"/>
      <p:bldP spid="36" grpId="0" animBg="1"/>
      <p:bldP spid="44" grpId="0"/>
      <p:bldP spid="51" grpId="0" animBg="1"/>
      <p:bldP spid="51" grpId="1" animBg="1"/>
      <p:bldP spid="53" grpId="0" animBg="1"/>
      <p:bldP spid="53" grpId="1" animBg="1"/>
      <p:bldP spid="54" grpId="0" animBg="1"/>
      <p:bldP spid="54" grpId="1" animBg="1"/>
      <p:bldP spid="54" grpId="2" animBg="1"/>
      <p:bldP spid="55" grpId="0" animBg="1"/>
      <p:bldP spid="55" grpId="1" animBg="1"/>
      <p:bldP spid="55" grpId="2" animBg="1"/>
      <p:bldP spid="56" grpId="0" animBg="1"/>
      <p:bldP spid="5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p:txBody>
          <a:bodyPr>
            <a:normAutofit fontScale="90000"/>
          </a:bodyPr>
          <a:lstStyle/>
          <a:p>
            <a:r>
              <a:rPr lang="en-US" dirty="0"/>
              <a:t>Outline</a:t>
            </a:r>
          </a:p>
        </p:txBody>
      </p:sp>
      <p:sp>
        <p:nvSpPr>
          <p:cNvPr id="3" name="Slide Number Placeholder 2">
            <a:extLst>
              <a:ext uri="{FF2B5EF4-FFF2-40B4-BE49-F238E27FC236}">
                <a16:creationId xmlns:a16="http://schemas.microsoft.com/office/drawing/2014/main" id="{BC2A7882-8D87-1641-B1B9-22D9D8DCCDE8}"/>
              </a:ext>
            </a:extLst>
          </p:cNvPr>
          <p:cNvSpPr>
            <a:spLocks noGrp="1"/>
          </p:cNvSpPr>
          <p:nvPr>
            <p:ph type="sldNum" sz="quarter" idx="10"/>
          </p:nvPr>
        </p:nvSpPr>
        <p:spPr/>
        <p:txBody>
          <a:bodyPr/>
          <a:lstStyle/>
          <a:p>
            <a:fld id="{857551B3-D6DC-457C-8811-E5AD463B26DA}" type="slidenum">
              <a:rPr lang="en-US" smtClean="0"/>
              <a:pPr/>
              <a:t>21</a:t>
            </a:fld>
            <a:endParaRPr lang="en-US"/>
          </a:p>
        </p:txBody>
      </p:sp>
      <p:sp>
        <p:nvSpPr>
          <p:cNvPr id="4" name="Rectangle 3">
            <a:extLst>
              <a:ext uri="{FF2B5EF4-FFF2-40B4-BE49-F238E27FC236}">
                <a16:creationId xmlns:a16="http://schemas.microsoft.com/office/drawing/2014/main" id="{A573C5BE-883F-974D-B8C8-B9CC4979C815}"/>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270B5C-77EF-DF41-B70A-92A06C297B30}"/>
              </a:ext>
            </a:extLst>
          </p:cNvPr>
          <p:cNvSpPr txBox="1"/>
          <p:nvPr/>
        </p:nvSpPr>
        <p:spPr>
          <a:xfrm>
            <a:off x="502508" y="1331004"/>
            <a:ext cx="7797647" cy="4240520"/>
          </a:xfrm>
          <a:prstGeom prst="rect">
            <a:avLst/>
          </a:prstGeom>
          <a:noFill/>
        </p:spPr>
        <p:txBody>
          <a:bodyPr wrap="none" rtlCol="0" anchor="ctr">
            <a:spAutoFit/>
          </a:bodyPr>
          <a:lstStyle/>
          <a:p>
            <a:pPr marL="342900" indent="-342900">
              <a:lnSpc>
                <a:spcPct val="200000"/>
              </a:lnSpc>
              <a:buFont typeface="Arial" panose="020B0604020202020204" pitchFamily="34" charset="0"/>
              <a:buChar char="•"/>
            </a:pPr>
            <a:r>
              <a:rPr lang="en-US" sz="2300" dirty="0"/>
              <a:t>Introduction and Problem Statement</a:t>
            </a:r>
          </a:p>
          <a:p>
            <a:pPr marL="342900" indent="-342900">
              <a:lnSpc>
                <a:spcPct val="200000"/>
              </a:lnSpc>
              <a:buFont typeface="Arial" panose="020B0604020202020204" pitchFamily="34" charset="0"/>
              <a:buChar char="•"/>
            </a:pPr>
            <a:r>
              <a:rPr lang="en-US" sz="2300" dirty="0"/>
              <a:t>Proposed Solutions</a:t>
            </a:r>
          </a:p>
          <a:p>
            <a:pPr marL="800100" lvl="1" indent="-342900">
              <a:lnSpc>
                <a:spcPct val="200000"/>
              </a:lnSpc>
              <a:buFont typeface="Arial" panose="020B0604020202020204" pitchFamily="34" charset="0"/>
              <a:buChar char="•"/>
            </a:pPr>
            <a:r>
              <a:rPr lang="en-US" sz="2300" dirty="0"/>
              <a:t>Witcher</a:t>
            </a:r>
            <a:r>
              <a:rPr lang="en-US" altLang="zh-CN" sz="2300" dirty="0"/>
              <a:t>:</a:t>
            </a:r>
            <a:r>
              <a:rPr lang="zh-CN" altLang="en-US" sz="2300" dirty="0"/>
              <a:t> </a:t>
            </a:r>
            <a:r>
              <a:rPr lang="en-US" sz="2300" dirty="0"/>
              <a:t>Likely-ordering Condition Inference</a:t>
            </a:r>
          </a:p>
          <a:p>
            <a:pPr marL="800100" lvl="1" indent="-342900">
              <a:buFont typeface="Arial" panose="020B0604020202020204" pitchFamily="34" charset="0"/>
              <a:buChar char="•"/>
            </a:pPr>
            <a:r>
              <a:rPr lang="en-US" sz="2300" dirty="0" err="1"/>
              <a:t>Durinn</a:t>
            </a:r>
            <a:r>
              <a:rPr lang="en-US" altLang="zh-CN" sz="2300" dirty="0"/>
              <a:t>:</a:t>
            </a:r>
            <a:r>
              <a:rPr lang="zh-CN" altLang="en-US" sz="2300" dirty="0"/>
              <a:t>   </a:t>
            </a:r>
            <a:r>
              <a:rPr lang="en-US" altLang="zh-CN" sz="2300" dirty="0"/>
              <a:t>Likely-linearization Point Inference</a:t>
            </a:r>
            <a:endParaRPr lang="en-US" sz="2300" dirty="0"/>
          </a:p>
          <a:p>
            <a:pPr marL="1257300" lvl="2" indent="-342900">
              <a:buFont typeface="Arial" panose="020B0604020202020204" pitchFamily="34" charset="0"/>
              <a:buChar char="•"/>
            </a:pPr>
            <a:r>
              <a:rPr lang="en-US" sz="2300" b="1" i="1" u="sng" dirty="0">
                <a:solidFill>
                  <a:srgbClr val="FF0000"/>
                </a:solidFill>
              </a:rPr>
              <a:t>Durable Linearizability Bugs and Adversarial Testing</a:t>
            </a:r>
          </a:p>
          <a:p>
            <a:pPr marL="1257300" lvl="2" indent="-342900">
              <a:buFont typeface="Arial" panose="020B0604020202020204" pitchFamily="34" charset="0"/>
              <a:buChar char="•"/>
            </a:pPr>
            <a:r>
              <a:rPr lang="en-US" sz="2300" dirty="0"/>
              <a:t>Likely-Linearization Point Inference</a:t>
            </a:r>
          </a:p>
          <a:p>
            <a:pPr marL="1257300" lvl="2" indent="-342900">
              <a:buFont typeface="Arial" panose="020B0604020202020204" pitchFamily="34" charset="0"/>
              <a:buChar char="•"/>
            </a:pPr>
            <a:r>
              <a:rPr lang="en-US" sz="2300" dirty="0"/>
              <a:t>Evaluation</a:t>
            </a:r>
          </a:p>
          <a:p>
            <a:pPr marL="342900" indent="-342900">
              <a:lnSpc>
                <a:spcPct val="200000"/>
              </a:lnSpc>
              <a:buFont typeface="Arial" panose="020B0604020202020204" pitchFamily="34" charset="0"/>
              <a:buChar char="•"/>
            </a:pPr>
            <a:r>
              <a:rPr lang="en-US" sz="2300" dirty="0"/>
              <a:t>Conclusion and Future Work</a:t>
            </a:r>
          </a:p>
        </p:txBody>
      </p:sp>
    </p:spTree>
    <p:extLst>
      <p:ext uri="{BB962C8B-B14F-4D97-AF65-F5344CB8AC3E}">
        <p14:creationId xmlns:p14="http://schemas.microsoft.com/office/powerpoint/2010/main" val="102566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The gap between LP and DP</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22</a:t>
            </a:fld>
            <a:endParaRPr lang="en-US" dirty="0"/>
          </a:p>
        </p:txBody>
      </p:sp>
      <p:sp>
        <p:nvSpPr>
          <p:cNvPr id="5" name="TextBox 4">
            <a:extLst>
              <a:ext uri="{FF2B5EF4-FFF2-40B4-BE49-F238E27FC236}">
                <a16:creationId xmlns:a16="http://schemas.microsoft.com/office/drawing/2014/main" id="{F2745768-BBFA-6D44-9FB4-8B3AE565CCC5}"/>
              </a:ext>
            </a:extLst>
          </p:cNvPr>
          <p:cNvSpPr txBox="1"/>
          <p:nvPr/>
        </p:nvSpPr>
        <p:spPr>
          <a:xfrm>
            <a:off x="409575" y="983349"/>
            <a:ext cx="11163670" cy="830997"/>
          </a:xfrm>
          <a:prstGeom prst="rect">
            <a:avLst/>
          </a:prstGeom>
          <a:noFill/>
        </p:spPr>
        <p:txBody>
          <a:bodyPr wrap="square" rtlCol="0">
            <a:spAutoFit/>
          </a:bodyPr>
          <a:lstStyle/>
          <a:p>
            <a:r>
              <a:rPr lang="en-US" sz="2400" dirty="0">
                <a:sym typeface="Wingdings" pitchFamily="2" charset="2"/>
              </a:rPr>
              <a:t>Linearization Point     </a:t>
            </a:r>
          </a:p>
          <a:p>
            <a:r>
              <a:rPr lang="en-US" sz="2400" dirty="0">
                <a:sym typeface="Wingdings" pitchFamily="2" charset="2"/>
              </a:rPr>
              <a:t>	a program point where an operation takes effect and its effects become visible</a:t>
            </a:r>
          </a:p>
        </p:txBody>
      </p:sp>
      <p:sp>
        <p:nvSpPr>
          <p:cNvPr id="6" name="TextBox 5">
            <a:extLst>
              <a:ext uri="{FF2B5EF4-FFF2-40B4-BE49-F238E27FC236}">
                <a16:creationId xmlns:a16="http://schemas.microsoft.com/office/drawing/2014/main" id="{AE97C28E-2C65-7B46-8166-6CF798F55A57}"/>
              </a:ext>
            </a:extLst>
          </p:cNvPr>
          <p:cNvSpPr txBox="1"/>
          <p:nvPr/>
        </p:nvSpPr>
        <p:spPr>
          <a:xfrm>
            <a:off x="409575" y="1892364"/>
            <a:ext cx="11163670" cy="830997"/>
          </a:xfrm>
          <a:prstGeom prst="rect">
            <a:avLst/>
          </a:prstGeom>
          <a:noFill/>
        </p:spPr>
        <p:txBody>
          <a:bodyPr wrap="square" rtlCol="0">
            <a:spAutoFit/>
          </a:bodyPr>
          <a:lstStyle/>
          <a:p>
            <a:r>
              <a:rPr lang="en-US" sz="2400" dirty="0">
                <a:sym typeface="Wingdings" pitchFamily="2" charset="2"/>
              </a:rPr>
              <a:t>Durability Point </a:t>
            </a:r>
          </a:p>
          <a:p>
            <a:r>
              <a:rPr lang="en-US" sz="2400" dirty="0">
                <a:sym typeface="Wingdings" pitchFamily="2" charset="2"/>
              </a:rPr>
              <a:t>	a program point where the effect becomes persisted</a:t>
            </a:r>
          </a:p>
        </p:txBody>
      </p:sp>
      <p:sp>
        <p:nvSpPr>
          <p:cNvPr id="7" name="Oval 6">
            <a:extLst>
              <a:ext uri="{FF2B5EF4-FFF2-40B4-BE49-F238E27FC236}">
                <a16:creationId xmlns:a16="http://schemas.microsoft.com/office/drawing/2014/main" id="{61139B21-D53C-1A4C-8E9B-4A5ADD15C66D}"/>
              </a:ext>
            </a:extLst>
          </p:cNvPr>
          <p:cNvSpPr/>
          <p:nvPr/>
        </p:nvSpPr>
        <p:spPr>
          <a:xfrm>
            <a:off x="2872736" y="113394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A9F5D03-149E-1246-9EFB-48099B18F5DB}"/>
              </a:ext>
            </a:extLst>
          </p:cNvPr>
          <p:cNvSpPr/>
          <p:nvPr/>
        </p:nvSpPr>
        <p:spPr>
          <a:xfrm>
            <a:off x="2483963" y="2060879"/>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C4F8A2D-7FB1-F243-853B-D30FDF30A85C}"/>
              </a:ext>
            </a:extLst>
          </p:cNvPr>
          <p:cNvCxnSpPr>
            <a:cxnSpLocks/>
          </p:cNvCxnSpPr>
          <p:nvPr/>
        </p:nvCxnSpPr>
        <p:spPr>
          <a:xfrm>
            <a:off x="1768458" y="5417622"/>
            <a:ext cx="749248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49E52EE8-0BA5-DE42-8C30-8405A03081D7}"/>
              </a:ext>
            </a:extLst>
          </p:cNvPr>
          <p:cNvSpPr txBox="1"/>
          <p:nvPr/>
        </p:nvSpPr>
        <p:spPr>
          <a:xfrm>
            <a:off x="8515429" y="5373865"/>
            <a:ext cx="746449" cy="400110"/>
          </a:xfrm>
          <a:prstGeom prst="rect">
            <a:avLst/>
          </a:prstGeom>
          <a:noFill/>
        </p:spPr>
        <p:txBody>
          <a:bodyPr wrap="square" rtlCol="0">
            <a:spAutoFit/>
          </a:bodyPr>
          <a:lstStyle/>
          <a:p>
            <a:pPr algn="ctr"/>
            <a:r>
              <a:rPr lang="en-US" sz="2000" dirty="0"/>
              <a:t>time</a:t>
            </a:r>
          </a:p>
        </p:txBody>
      </p:sp>
      <p:cxnSp>
        <p:nvCxnSpPr>
          <p:cNvPr id="11" name="Straight Arrow Connector 10">
            <a:extLst>
              <a:ext uri="{FF2B5EF4-FFF2-40B4-BE49-F238E27FC236}">
                <a16:creationId xmlns:a16="http://schemas.microsoft.com/office/drawing/2014/main" id="{9532A461-9D34-D944-9F41-35065EF0CB45}"/>
              </a:ext>
            </a:extLst>
          </p:cNvPr>
          <p:cNvCxnSpPr>
            <a:cxnSpLocks/>
          </p:cNvCxnSpPr>
          <p:nvPr/>
        </p:nvCxnSpPr>
        <p:spPr>
          <a:xfrm>
            <a:off x="3166336" y="3793546"/>
            <a:ext cx="5385477"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C16A189D-529D-0843-AFB3-1512B47148A9}"/>
              </a:ext>
            </a:extLst>
          </p:cNvPr>
          <p:cNvSpPr txBox="1"/>
          <p:nvPr/>
        </p:nvSpPr>
        <p:spPr>
          <a:xfrm>
            <a:off x="1907677" y="3593491"/>
            <a:ext cx="1225596" cy="400110"/>
          </a:xfrm>
          <a:prstGeom prst="rect">
            <a:avLst/>
          </a:prstGeom>
          <a:noFill/>
        </p:spPr>
        <p:txBody>
          <a:bodyPr wrap="square" rtlCol="0">
            <a:spAutoFit/>
          </a:bodyPr>
          <a:lstStyle/>
          <a:p>
            <a:pPr algn="ctr"/>
            <a:r>
              <a:rPr lang="en-US" sz="2000" dirty="0"/>
              <a:t>operation</a:t>
            </a:r>
          </a:p>
        </p:txBody>
      </p:sp>
      <p:sp>
        <p:nvSpPr>
          <p:cNvPr id="17" name="Oval 16">
            <a:extLst>
              <a:ext uri="{FF2B5EF4-FFF2-40B4-BE49-F238E27FC236}">
                <a16:creationId xmlns:a16="http://schemas.microsoft.com/office/drawing/2014/main" id="{E047EAA9-FC16-5144-BF02-4429D86BFCBC}"/>
              </a:ext>
            </a:extLst>
          </p:cNvPr>
          <p:cNvSpPr/>
          <p:nvPr/>
        </p:nvSpPr>
        <p:spPr>
          <a:xfrm>
            <a:off x="4855808" y="3702106"/>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7C7835-9CC7-604F-8D42-827812B33BD1}"/>
              </a:ext>
            </a:extLst>
          </p:cNvPr>
          <p:cNvSpPr/>
          <p:nvPr/>
        </p:nvSpPr>
        <p:spPr>
          <a:xfrm>
            <a:off x="6657704" y="3702106"/>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2B83B4D-B26A-0F4A-B69F-DC0752ACAA46}"/>
              </a:ext>
            </a:extLst>
          </p:cNvPr>
          <p:cNvSpPr txBox="1"/>
          <p:nvPr/>
        </p:nvSpPr>
        <p:spPr>
          <a:xfrm>
            <a:off x="3495552" y="4784191"/>
            <a:ext cx="1306287" cy="400110"/>
          </a:xfrm>
          <a:prstGeom prst="rect">
            <a:avLst/>
          </a:prstGeom>
          <a:noFill/>
        </p:spPr>
        <p:txBody>
          <a:bodyPr wrap="square" rtlCol="0">
            <a:spAutoFit/>
          </a:bodyPr>
          <a:lstStyle/>
          <a:p>
            <a:pPr algn="ctr"/>
            <a:r>
              <a:rPr lang="en-US" sz="2000" dirty="0"/>
              <a:t>not visible</a:t>
            </a:r>
          </a:p>
        </p:txBody>
      </p:sp>
      <p:sp>
        <p:nvSpPr>
          <p:cNvPr id="22" name="TextBox 21">
            <a:extLst>
              <a:ext uri="{FF2B5EF4-FFF2-40B4-BE49-F238E27FC236}">
                <a16:creationId xmlns:a16="http://schemas.microsoft.com/office/drawing/2014/main" id="{DD814500-0BEE-D94D-B926-55385A7F4E90}"/>
              </a:ext>
            </a:extLst>
          </p:cNvPr>
          <p:cNvSpPr txBox="1"/>
          <p:nvPr/>
        </p:nvSpPr>
        <p:spPr>
          <a:xfrm>
            <a:off x="5063545" y="4630303"/>
            <a:ext cx="1566658" cy="707886"/>
          </a:xfrm>
          <a:prstGeom prst="rect">
            <a:avLst/>
          </a:prstGeom>
          <a:noFill/>
        </p:spPr>
        <p:txBody>
          <a:bodyPr wrap="square" rtlCol="0">
            <a:spAutoFit/>
          </a:bodyPr>
          <a:lstStyle/>
          <a:p>
            <a:pPr algn="ctr"/>
            <a:r>
              <a:rPr lang="en-US" sz="2000" dirty="0"/>
              <a:t>visible but</a:t>
            </a:r>
          </a:p>
          <a:p>
            <a:pPr algn="ctr"/>
            <a:r>
              <a:rPr lang="en-US" sz="2000" dirty="0"/>
              <a:t>not durable</a:t>
            </a:r>
          </a:p>
        </p:txBody>
      </p:sp>
      <p:sp>
        <p:nvSpPr>
          <p:cNvPr id="23" name="TextBox 22">
            <a:extLst>
              <a:ext uri="{FF2B5EF4-FFF2-40B4-BE49-F238E27FC236}">
                <a16:creationId xmlns:a16="http://schemas.microsoft.com/office/drawing/2014/main" id="{B526D07B-1469-5345-BA3C-47C3E33314AF}"/>
              </a:ext>
            </a:extLst>
          </p:cNvPr>
          <p:cNvSpPr txBox="1"/>
          <p:nvPr/>
        </p:nvSpPr>
        <p:spPr>
          <a:xfrm>
            <a:off x="6847627" y="4630303"/>
            <a:ext cx="1566658" cy="707886"/>
          </a:xfrm>
          <a:prstGeom prst="rect">
            <a:avLst/>
          </a:prstGeom>
          <a:noFill/>
        </p:spPr>
        <p:txBody>
          <a:bodyPr wrap="square" rtlCol="0">
            <a:spAutoFit/>
          </a:bodyPr>
          <a:lstStyle/>
          <a:p>
            <a:pPr algn="ctr"/>
            <a:r>
              <a:rPr lang="en-US" sz="2000" dirty="0"/>
              <a:t>both visible</a:t>
            </a:r>
          </a:p>
          <a:p>
            <a:pPr algn="ctr"/>
            <a:r>
              <a:rPr lang="en-US" sz="2000" dirty="0"/>
              <a:t>and durable</a:t>
            </a:r>
          </a:p>
        </p:txBody>
      </p:sp>
      <p:sp>
        <p:nvSpPr>
          <p:cNvPr id="24" name="TextBox 23">
            <a:extLst>
              <a:ext uri="{FF2B5EF4-FFF2-40B4-BE49-F238E27FC236}">
                <a16:creationId xmlns:a16="http://schemas.microsoft.com/office/drawing/2014/main" id="{E61BAB62-B3E6-C74A-8D28-0AA823B84AA8}"/>
              </a:ext>
            </a:extLst>
          </p:cNvPr>
          <p:cNvSpPr txBox="1"/>
          <p:nvPr/>
        </p:nvSpPr>
        <p:spPr>
          <a:xfrm>
            <a:off x="3495552" y="4330400"/>
            <a:ext cx="1306287" cy="400110"/>
          </a:xfrm>
          <a:prstGeom prst="rect">
            <a:avLst/>
          </a:prstGeom>
          <a:noFill/>
        </p:spPr>
        <p:txBody>
          <a:bodyPr wrap="square" rtlCol="0">
            <a:spAutoFit/>
          </a:bodyPr>
          <a:lstStyle/>
          <a:p>
            <a:pPr algn="ctr"/>
            <a:r>
              <a:rPr lang="en-US" sz="2000" dirty="0"/>
              <a:t>R1</a:t>
            </a:r>
          </a:p>
        </p:txBody>
      </p:sp>
      <p:sp>
        <p:nvSpPr>
          <p:cNvPr id="25" name="TextBox 24">
            <a:extLst>
              <a:ext uri="{FF2B5EF4-FFF2-40B4-BE49-F238E27FC236}">
                <a16:creationId xmlns:a16="http://schemas.microsoft.com/office/drawing/2014/main" id="{609CE869-B7D4-2742-AFC8-59A44467F14E}"/>
              </a:ext>
            </a:extLst>
          </p:cNvPr>
          <p:cNvSpPr txBox="1"/>
          <p:nvPr/>
        </p:nvSpPr>
        <p:spPr>
          <a:xfrm>
            <a:off x="5193731" y="4330400"/>
            <a:ext cx="1306287" cy="400110"/>
          </a:xfrm>
          <a:prstGeom prst="rect">
            <a:avLst/>
          </a:prstGeom>
          <a:noFill/>
        </p:spPr>
        <p:txBody>
          <a:bodyPr wrap="square" rtlCol="0">
            <a:spAutoFit/>
          </a:bodyPr>
          <a:lstStyle/>
          <a:p>
            <a:pPr algn="ctr"/>
            <a:r>
              <a:rPr lang="en-US" sz="2000" dirty="0"/>
              <a:t>R2</a:t>
            </a:r>
          </a:p>
        </p:txBody>
      </p:sp>
      <p:sp>
        <p:nvSpPr>
          <p:cNvPr id="26" name="TextBox 25">
            <a:extLst>
              <a:ext uri="{FF2B5EF4-FFF2-40B4-BE49-F238E27FC236}">
                <a16:creationId xmlns:a16="http://schemas.microsoft.com/office/drawing/2014/main" id="{F6CA81D7-CEF9-1A47-B2DE-37F82E871FDE}"/>
              </a:ext>
            </a:extLst>
          </p:cNvPr>
          <p:cNvSpPr txBox="1"/>
          <p:nvPr/>
        </p:nvSpPr>
        <p:spPr>
          <a:xfrm>
            <a:off x="6977813" y="4330400"/>
            <a:ext cx="1306287" cy="400110"/>
          </a:xfrm>
          <a:prstGeom prst="rect">
            <a:avLst/>
          </a:prstGeom>
          <a:noFill/>
        </p:spPr>
        <p:txBody>
          <a:bodyPr wrap="square" rtlCol="0">
            <a:spAutoFit/>
          </a:bodyPr>
          <a:lstStyle/>
          <a:p>
            <a:pPr algn="ctr"/>
            <a:r>
              <a:rPr lang="en-US" sz="2000" dirty="0"/>
              <a:t>R3</a:t>
            </a:r>
          </a:p>
        </p:txBody>
      </p:sp>
      <p:sp>
        <p:nvSpPr>
          <p:cNvPr id="31" name="Left Brace 30">
            <a:extLst>
              <a:ext uri="{FF2B5EF4-FFF2-40B4-BE49-F238E27FC236}">
                <a16:creationId xmlns:a16="http://schemas.microsoft.com/office/drawing/2014/main" id="{BF45962B-E4C8-0540-BF0D-EB221B2D0A12}"/>
              </a:ext>
            </a:extLst>
          </p:cNvPr>
          <p:cNvSpPr/>
          <p:nvPr/>
        </p:nvSpPr>
        <p:spPr>
          <a:xfrm rot="16200000">
            <a:off x="3983415" y="3409073"/>
            <a:ext cx="258235" cy="1675334"/>
          </a:xfrm>
          <a:prstGeom prst="leftBrace">
            <a:avLst>
              <a:gd name="adj1" fmla="val 26399"/>
              <a:gd name="adj2" fmla="val 4927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63BA29CF-00A8-704E-ADFE-EB61A549D953}"/>
              </a:ext>
            </a:extLst>
          </p:cNvPr>
          <p:cNvSpPr/>
          <p:nvPr/>
        </p:nvSpPr>
        <p:spPr>
          <a:xfrm rot="16200000">
            <a:off x="5720011" y="3402601"/>
            <a:ext cx="258235" cy="1675334"/>
          </a:xfrm>
          <a:prstGeom prst="leftBrace">
            <a:avLst>
              <a:gd name="adj1" fmla="val 26399"/>
              <a:gd name="adj2" fmla="val 4927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C9A0BA68-DCD7-CE46-B197-A5B5D866B8E4}"/>
              </a:ext>
            </a:extLst>
          </p:cNvPr>
          <p:cNvSpPr/>
          <p:nvPr/>
        </p:nvSpPr>
        <p:spPr>
          <a:xfrm rot="16200000">
            <a:off x="7501839" y="3406542"/>
            <a:ext cx="258235" cy="1675334"/>
          </a:xfrm>
          <a:prstGeom prst="leftBrace">
            <a:avLst>
              <a:gd name="adj1" fmla="val 26399"/>
              <a:gd name="adj2" fmla="val 4927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B7D68E4D-EDB2-724E-958A-1A7595F7FA07}"/>
              </a:ext>
            </a:extLst>
          </p:cNvPr>
          <p:cNvSpPr txBox="1"/>
          <p:nvPr/>
        </p:nvSpPr>
        <p:spPr>
          <a:xfrm>
            <a:off x="4173676" y="2988211"/>
            <a:ext cx="1545597" cy="707886"/>
          </a:xfrm>
          <a:prstGeom prst="rect">
            <a:avLst/>
          </a:prstGeom>
          <a:noFill/>
        </p:spPr>
        <p:txBody>
          <a:bodyPr wrap="square" rtlCol="0">
            <a:spAutoFit/>
          </a:bodyPr>
          <a:lstStyle/>
          <a:p>
            <a:pPr algn="ctr"/>
            <a:r>
              <a:rPr lang="en-US" sz="2000" dirty="0"/>
              <a:t>Linearization Point (LP)</a:t>
            </a:r>
          </a:p>
        </p:txBody>
      </p:sp>
      <p:sp>
        <p:nvSpPr>
          <p:cNvPr id="36" name="TextBox 35">
            <a:extLst>
              <a:ext uri="{FF2B5EF4-FFF2-40B4-BE49-F238E27FC236}">
                <a16:creationId xmlns:a16="http://schemas.microsoft.com/office/drawing/2014/main" id="{430430A6-05CA-E846-8831-8B3A37473CF6}"/>
              </a:ext>
            </a:extLst>
          </p:cNvPr>
          <p:cNvSpPr txBox="1"/>
          <p:nvPr/>
        </p:nvSpPr>
        <p:spPr>
          <a:xfrm>
            <a:off x="6096000" y="2988211"/>
            <a:ext cx="1306288" cy="707886"/>
          </a:xfrm>
          <a:prstGeom prst="rect">
            <a:avLst/>
          </a:prstGeom>
          <a:noFill/>
        </p:spPr>
        <p:txBody>
          <a:bodyPr wrap="square" rtlCol="0">
            <a:spAutoFit/>
          </a:bodyPr>
          <a:lstStyle/>
          <a:p>
            <a:pPr algn="ctr"/>
            <a:r>
              <a:rPr lang="en-US" sz="2000" dirty="0"/>
              <a:t>Durability Point (DP)</a:t>
            </a:r>
          </a:p>
        </p:txBody>
      </p:sp>
      <p:sp>
        <p:nvSpPr>
          <p:cNvPr id="27" name="TextBox 26">
            <a:extLst>
              <a:ext uri="{FF2B5EF4-FFF2-40B4-BE49-F238E27FC236}">
                <a16:creationId xmlns:a16="http://schemas.microsoft.com/office/drawing/2014/main" id="{20A088CB-B2D3-3246-8F3E-F926EEE346CE}"/>
              </a:ext>
            </a:extLst>
          </p:cNvPr>
          <p:cNvSpPr txBox="1"/>
          <p:nvPr/>
        </p:nvSpPr>
        <p:spPr>
          <a:xfrm>
            <a:off x="4235779" y="3801804"/>
            <a:ext cx="1545597" cy="400110"/>
          </a:xfrm>
          <a:prstGeom prst="rect">
            <a:avLst/>
          </a:prstGeom>
          <a:noFill/>
        </p:spPr>
        <p:txBody>
          <a:bodyPr wrap="square" rtlCol="0">
            <a:spAutoFit/>
          </a:bodyPr>
          <a:lstStyle/>
          <a:p>
            <a:pPr algn="ctr"/>
            <a:r>
              <a:rPr lang="en-US" sz="2000" dirty="0"/>
              <a:t>CAS(T)</a:t>
            </a:r>
          </a:p>
        </p:txBody>
      </p:sp>
      <p:sp>
        <p:nvSpPr>
          <p:cNvPr id="28" name="TextBox 27">
            <a:extLst>
              <a:ext uri="{FF2B5EF4-FFF2-40B4-BE49-F238E27FC236}">
                <a16:creationId xmlns:a16="http://schemas.microsoft.com/office/drawing/2014/main" id="{6C6A3628-E35A-144F-BCD6-854C165B6225}"/>
              </a:ext>
            </a:extLst>
          </p:cNvPr>
          <p:cNvSpPr txBox="1"/>
          <p:nvPr/>
        </p:nvSpPr>
        <p:spPr>
          <a:xfrm>
            <a:off x="6073211" y="3801804"/>
            <a:ext cx="1545597" cy="400110"/>
          </a:xfrm>
          <a:prstGeom prst="rect">
            <a:avLst/>
          </a:prstGeom>
          <a:noFill/>
        </p:spPr>
        <p:txBody>
          <a:bodyPr wrap="square" rtlCol="0">
            <a:spAutoFit/>
          </a:bodyPr>
          <a:lstStyle/>
          <a:p>
            <a:pPr algn="ctr"/>
            <a:r>
              <a:rPr lang="en-US" sz="2000" dirty="0"/>
              <a:t>Persist(T)</a:t>
            </a:r>
          </a:p>
        </p:txBody>
      </p:sp>
    </p:spTree>
    <p:extLst>
      <p:ext uri="{BB962C8B-B14F-4D97-AF65-F5344CB8AC3E}">
        <p14:creationId xmlns:p14="http://schemas.microsoft.com/office/powerpoint/2010/main" val="36277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17" grpId="0" animBg="1"/>
      <p:bldP spid="20" grpId="0" animBg="1"/>
      <p:bldP spid="21" grpId="0"/>
      <p:bldP spid="22" grpId="0"/>
      <p:bldP spid="23" grpId="0"/>
      <p:bldP spid="24" grpId="0"/>
      <p:bldP spid="25" grpId="0"/>
      <p:bldP spid="26" grpId="0"/>
      <p:bldP spid="31" grpId="0" animBg="1"/>
      <p:bldP spid="32" grpId="0" animBg="1"/>
      <p:bldP spid="33" grpId="0" animBg="1"/>
      <p:bldP spid="35" grpId="0"/>
      <p:bldP spid="36" grpId="0"/>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05FDF622-B506-DC4F-8C9B-198FAFBA61E8}"/>
              </a:ext>
            </a:extLst>
          </p:cNvPr>
          <p:cNvSpPr/>
          <p:nvPr/>
        </p:nvSpPr>
        <p:spPr>
          <a:xfrm>
            <a:off x="1831850" y="4453067"/>
            <a:ext cx="1547144" cy="71548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DL1 Bug: An Incompletely-Durable Bug</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23</a:t>
            </a:fld>
            <a:endParaRPr lang="en-US" dirty="0"/>
          </a:p>
        </p:txBody>
      </p:sp>
      <p:sp>
        <p:nvSpPr>
          <p:cNvPr id="5" name="TextBox 4">
            <a:extLst>
              <a:ext uri="{FF2B5EF4-FFF2-40B4-BE49-F238E27FC236}">
                <a16:creationId xmlns:a16="http://schemas.microsoft.com/office/drawing/2014/main" id="{0515EE2D-25FD-0D46-AA36-BE10A2540FE5}"/>
              </a:ext>
            </a:extLst>
          </p:cNvPr>
          <p:cNvSpPr txBox="1"/>
          <p:nvPr/>
        </p:nvSpPr>
        <p:spPr>
          <a:xfrm>
            <a:off x="1393391" y="2789916"/>
            <a:ext cx="8536050" cy="830997"/>
          </a:xfrm>
          <a:prstGeom prst="rect">
            <a:avLst/>
          </a:prstGeom>
          <a:noFill/>
        </p:spPr>
        <p:txBody>
          <a:bodyPr wrap="square" rtlCol="0">
            <a:spAutoFit/>
          </a:bodyPr>
          <a:lstStyle/>
          <a:p>
            <a:r>
              <a:rPr lang="en-US" sz="2400" b="1" dirty="0">
                <a:sym typeface="Wingdings" pitchFamily="2" charset="2"/>
              </a:rPr>
              <a:t>Correctness condition:</a:t>
            </a:r>
          </a:p>
          <a:p>
            <a:r>
              <a:rPr lang="en-US" sz="2400" i="1" dirty="0">
                <a:sym typeface="Wingdings" pitchFamily="2" charset="2"/>
              </a:rPr>
              <a:t>A crash occurs after DP, the operation should preserve </a:t>
            </a:r>
            <a:r>
              <a:rPr lang="en-US" sz="2400" i="1" dirty="0">
                <a:solidFill>
                  <a:srgbClr val="FF0000"/>
                </a:solidFill>
                <a:sym typeface="Wingdings" pitchFamily="2" charset="2"/>
              </a:rPr>
              <a:t>All Semantic.</a:t>
            </a:r>
          </a:p>
        </p:txBody>
      </p:sp>
      <p:cxnSp>
        <p:nvCxnSpPr>
          <p:cNvPr id="6" name="Straight Arrow Connector 5">
            <a:extLst>
              <a:ext uri="{FF2B5EF4-FFF2-40B4-BE49-F238E27FC236}">
                <a16:creationId xmlns:a16="http://schemas.microsoft.com/office/drawing/2014/main" id="{947C8319-3D97-BF49-AFB4-4D41EDECD60D}"/>
              </a:ext>
            </a:extLst>
          </p:cNvPr>
          <p:cNvCxnSpPr>
            <a:cxnSpLocks/>
          </p:cNvCxnSpPr>
          <p:nvPr/>
        </p:nvCxnSpPr>
        <p:spPr>
          <a:xfrm>
            <a:off x="1796450" y="2505913"/>
            <a:ext cx="749248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45C7A7CB-7A19-0246-AA57-C440875FADC0}"/>
              </a:ext>
            </a:extLst>
          </p:cNvPr>
          <p:cNvSpPr txBox="1"/>
          <p:nvPr/>
        </p:nvSpPr>
        <p:spPr>
          <a:xfrm>
            <a:off x="8543421" y="2462156"/>
            <a:ext cx="746449" cy="400110"/>
          </a:xfrm>
          <a:prstGeom prst="rect">
            <a:avLst/>
          </a:prstGeom>
          <a:noFill/>
        </p:spPr>
        <p:txBody>
          <a:bodyPr wrap="square" rtlCol="0">
            <a:spAutoFit/>
          </a:bodyPr>
          <a:lstStyle/>
          <a:p>
            <a:pPr algn="ctr"/>
            <a:r>
              <a:rPr lang="en-US" sz="2000" dirty="0"/>
              <a:t>time</a:t>
            </a:r>
          </a:p>
        </p:txBody>
      </p:sp>
      <p:cxnSp>
        <p:nvCxnSpPr>
          <p:cNvPr id="8" name="Straight Arrow Connector 7">
            <a:extLst>
              <a:ext uri="{FF2B5EF4-FFF2-40B4-BE49-F238E27FC236}">
                <a16:creationId xmlns:a16="http://schemas.microsoft.com/office/drawing/2014/main" id="{5F1E5C27-092F-B540-8486-9126BFD8404A}"/>
              </a:ext>
            </a:extLst>
          </p:cNvPr>
          <p:cNvCxnSpPr>
            <a:cxnSpLocks/>
          </p:cNvCxnSpPr>
          <p:nvPr/>
        </p:nvCxnSpPr>
        <p:spPr>
          <a:xfrm>
            <a:off x="3194328" y="1603460"/>
            <a:ext cx="5385477"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F46D402D-CBE1-3247-89CF-B36026983858}"/>
              </a:ext>
            </a:extLst>
          </p:cNvPr>
          <p:cNvSpPr txBox="1"/>
          <p:nvPr/>
        </p:nvSpPr>
        <p:spPr>
          <a:xfrm>
            <a:off x="1935669" y="1403405"/>
            <a:ext cx="1225596" cy="400110"/>
          </a:xfrm>
          <a:prstGeom prst="rect">
            <a:avLst/>
          </a:prstGeom>
          <a:noFill/>
          <a:ln>
            <a:noFill/>
          </a:ln>
        </p:spPr>
        <p:txBody>
          <a:bodyPr wrap="square" rtlCol="0">
            <a:spAutoFit/>
          </a:bodyPr>
          <a:lstStyle/>
          <a:p>
            <a:pPr algn="ctr"/>
            <a:r>
              <a:rPr lang="en-US" sz="2000" dirty="0"/>
              <a:t>operation</a:t>
            </a:r>
          </a:p>
        </p:txBody>
      </p:sp>
      <p:sp>
        <p:nvSpPr>
          <p:cNvPr id="10" name="Oval 9">
            <a:extLst>
              <a:ext uri="{FF2B5EF4-FFF2-40B4-BE49-F238E27FC236}">
                <a16:creationId xmlns:a16="http://schemas.microsoft.com/office/drawing/2014/main" id="{153412B4-0D16-A241-94B1-6F6FBE378DEB}"/>
              </a:ext>
            </a:extLst>
          </p:cNvPr>
          <p:cNvSpPr/>
          <p:nvPr/>
        </p:nvSpPr>
        <p:spPr>
          <a:xfrm>
            <a:off x="4883800" y="1512020"/>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BF540D5-1AC8-9743-B209-011F6F6786E4}"/>
              </a:ext>
            </a:extLst>
          </p:cNvPr>
          <p:cNvSpPr/>
          <p:nvPr/>
        </p:nvSpPr>
        <p:spPr>
          <a:xfrm>
            <a:off x="6685696" y="1512020"/>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43EC70-378D-3D42-B2BC-FA92DD671777}"/>
              </a:ext>
            </a:extLst>
          </p:cNvPr>
          <p:cNvSpPr txBox="1"/>
          <p:nvPr/>
        </p:nvSpPr>
        <p:spPr>
          <a:xfrm>
            <a:off x="5961220" y="2114270"/>
            <a:ext cx="3394816" cy="400110"/>
          </a:xfrm>
          <a:prstGeom prst="rect">
            <a:avLst/>
          </a:prstGeom>
          <a:noFill/>
        </p:spPr>
        <p:txBody>
          <a:bodyPr wrap="square" rtlCol="0">
            <a:spAutoFit/>
          </a:bodyPr>
          <a:lstStyle/>
          <a:p>
            <a:pPr algn="ctr"/>
            <a:r>
              <a:rPr lang="en-US" sz="2000" dirty="0"/>
              <a:t>both visible and durable</a:t>
            </a:r>
          </a:p>
        </p:txBody>
      </p:sp>
      <p:sp>
        <p:nvSpPr>
          <p:cNvPr id="17" name="TextBox 16">
            <a:extLst>
              <a:ext uri="{FF2B5EF4-FFF2-40B4-BE49-F238E27FC236}">
                <a16:creationId xmlns:a16="http://schemas.microsoft.com/office/drawing/2014/main" id="{08561090-684F-784A-B79A-F631B8DB80D4}"/>
              </a:ext>
            </a:extLst>
          </p:cNvPr>
          <p:cNvSpPr txBox="1"/>
          <p:nvPr/>
        </p:nvSpPr>
        <p:spPr>
          <a:xfrm>
            <a:off x="7005805" y="1907677"/>
            <a:ext cx="1306287" cy="400110"/>
          </a:xfrm>
          <a:prstGeom prst="rect">
            <a:avLst/>
          </a:prstGeom>
          <a:noFill/>
        </p:spPr>
        <p:txBody>
          <a:bodyPr wrap="square" rtlCol="0">
            <a:spAutoFit/>
          </a:bodyPr>
          <a:lstStyle/>
          <a:p>
            <a:pPr algn="ctr"/>
            <a:r>
              <a:rPr lang="en-US" sz="2000" dirty="0"/>
              <a:t>R3</a:t>
            </a:r>
          </a:p>
        </p:txBody>
      </p:sp>
      <p:sp>
        <p:nvSpPr>
          <p:cNvPr id="20" name="Left Brace 19">
            <a:extLst>
              <a:ext uri="{FF2B5EF4-FFF2-40B4-BE49-F238E27FC236}">
                <a16:creationId xmlns:a16="http://schemas.microsoft.com/office/drawing/2014/main" id="{81933D41-6830-044B-9F07-D802A3206B29}"/>
              </a:ext>
            </a:extLst>
          </p:cNvPr>
          <p:cNvSpPr/>
          <p:nvPr/>
        </p:nvSpPr>
        <p:spPr>
          <a:xfrm rot="16200000">
            <a:off x="7529831" y="983819"/>
            <a:ext cx="258235" cy="1675334"/>
          </a:xfrm>
          <a:prstGeom prst="leftBrace">
            <a:avLst>
              <a:gd name="adj1" fmla="val 26399"/>
              <a:gd name="adj2" fmla="val 4927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5918BE98-8876-5F43-A1E4-F2D66AADE54B}"/>
              </a:ext>
            </a:extLst>
          </p:cNvPr>
          <p:cNvSpPr txBox="1"/>
          <p:nvPr/>
        </p:nvSpPr>
        <p:spPr>
          <a:xfrm>
            <a:off x="4201668" y="869978"/>
            <a:ext cx="1545597" cy="707886"/>
          </a:xfrm>
          <a:prstGeom prst="rect">
            <a:avLst/>
          </a:prstGeom>
          <a:noFill/>
        </p:spPr>
        <p:txBody>
          <a:bodyPr wrap="square" rtlCol="0">
            <a:spAutoFit/>
          </a:bodyPr>
          <a:lstStyle/>
          <a:p>
            <a:pPr algn="ctr"/>
            <a:r>
              <a:rPr lang="en-US" sz="2000" dirty="0"/>
              <a:t>Linearization Point (LP)</a:t>
            </a:r>
          </a:p>
        </p:txBody>
      </p:sp>
      <p:sp>
        <p:nvSpPr>
          <p:cNvPr id="22" name="TextBox 21">
            <a:extLst>
              <a:ext uri="{FF2B5EF4-FFF2-40B4-BE49-F238E27FC236}">
                <a16:creationId xmlns:a16="http://schemas.microsoft.com/office/drawing/2014/main" id="{50A12DD4-C079-4845-9F84-9A3B18E3D59B}"/>
              </a:ext>
            </a:extLst>
          </p:cNvPr>
          <p:cNvSpPr txBox="1"/>
          <p:nvPr/>
        </p:nvSpPr>
        <p:spPr>
          <a:xfrm>
            <a:off x="6123992" y="869978"/>
            <a:ext cx="1306288" cy="707886"/>
          </a:xfrm>
          <a:prstGeom prst="rect">
            <a:avLst/>
          </a:prstGeom>
          <a:noFill/>
        </p:spPr>
        <p:txBody>
          <a:bodyPr wrap="square" rtlCol="0">
            <a:spAutoFit/>
          </a:bodyPr>
          <a:lstStyle/>
          <a:p>
            <a:pPr algn="ctr"/>
            <a:r>
              <a:rPr lang="en-US" sz="2000" dirty="0"/>
              <a:t>Durability Point (DP)</a:t>
            </a:r>
          </a:p>
        </p:txBody>
      </p:sp>
      <p:sp>
        <p:nvSpPr>
          <p:cNvPr id="23" name="Lightning Bolt 22">
            <a:extLst>
              <a:ext uri="{FF2B5EF4-FFF2-40B4-BE49-F238E27FC236}">
                <a16:creationId xmlns:a16="http://schemas.microsoft.com/office/drawing/2014/main" id="{E05D1C9F-933B-0D4C-B925-663ADF6C1196}"/>
              </a:ext>
            </a:extLst>
          </p:cNvPr>
          <p:cNvSpPr/>
          <p:nvPr/>
        </p:nvSpPr>
        <p:spPr>
          <a:xfrm>
            <a:off x="7436178" y="1353654"/>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7E3AA11-6CB8-4F4C-8641-F5C2D82459D0}"/>
              </a:ext>
            </a:extLst>
          </p:cNvPr>
          <p:cNvSpPr txBox="1"/>
          <p:nvPr/>
        </p:nvSpPr>
        <p:spPr>
          <a:xfrm>
            <a:off x="7240383" y="1054317"/>
            <a:ext cx="754711" cy="400110"/>
          </a:xfrm>
          <a:prstGeom prst="rect">
            <a:avLst/>
          </a:prstGeom>
          <a:noFill/>
        </p:spPr>
        <p:txBody>
          <a:bodyPr wrap="square" rtlCol="0">
            <a:spAutoFit/>
          </a:bodyPr>
          <a:lstStyle/>
          <a:p>
            <a:pPr algn="ctr"/>
            <a:r>
              <a:rPr lang="en-US" sz="2000" dirty="0">
                <a:solidFill>
                  <a:srgbClr val="FF0000"/>
                </a:solidFill>
              </a:rPr>
              <a:t>crash</a:t>
            </a:r>
          </a:p>
        </p:txBody>
      </p:sp>
      <p:cxnSp>
        <p:nvCxnSpPr>
          <p:cNvPr id="25" name="Straight Arrow Connector 24">
            <a:extLst>
              <a:ext uri="{FF2B5EF4-FFF2-40B4-BE49-F238E27FC236}">
                <a16:creationId xmlns:a16="http://schemas.microsoft.com/office/drawing/2014/main" id="{82DB4C97-11E8-1C42-9042-E87E92604643}"/>
              </a:ext>
            </a:extLst>
          </p:cNvPr>
          <p:cNvCxnSpPr>
            <a:cxnSpLocks/>
          </p:cNvCxnSpPr>
          <p:nvPr/>
        </p:nvCxnSpPr>
        <p:spPr>
          <a:xfrm flipV="1">
            <a:off x="1173760" y="5782788"/>
            <a:ext cx="92590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E0EAD011-A047-FC45-8FE8-5514974C048A}"/>
              </a:ext>
            </a:extLst>
          </p:cNvPr>
          <p:cNvSpPr txBox="1"/>
          <p:nvPr/>
        </p:nvSpPr>
        <p:spPr>
          <a:xfrm>
            <a:off x="9706385" y="5725188"/>
            <a:ext cx="746449" cy="400110"/>
          </a:xfrm>
          <a:prstGeom prst="rect">
            <a:avLst/>
          </a:prstGeom>
          <a:noFill/>
        </p:spPr>
        <p:txBody>
          <a:bodyPr wrap="square" rtlCol="0">
            <a:spAutoFit/>
          </a:bodyPr>
          <a:lstStyle/>
          <a:p>
            <a:pPr algn="ctr"/>
            <a:r>
              <a:rPr lang="en-US" sz="2000" dirty="0"/>
              <a:t>time</a:t>
            </a:r>
          </a:p>
        </p:txBody>
      </p:sp>
      <p:sp>
        <p:nvSpPr>
          <p:cNvPr id="28" name="TextBox 27">
            <a:extLst>
              <a:ext uri="{FF2B5EF4-FFF2-40B4-BE49-F238E27FC236}">
                <a16:creationId xmlns:a16="http://schemas.microsoft.com/office/drawing/2014/main" id="{05C966B1-2D50-E548-9AA1-D508E1939775}"/>
              </a:ext>
            </a:extLst>
          </p:cNvPr>
          <p:cNvSpPr txBox="1"/>
          <p:nvPr/>
        </p:nvSpPr>
        <p:spPr>
          <a:xfrm>
            <a:off x="1223486" y="4052957"/>
            <a:ext cx="1830641" cy="400110"/>
          </a:xfrm>
          <a:prstGeom prst="rect">
            <a:avLst/>
          </a:prstGeom>
          <a:noFill/>
        </p:spPr>
        <p:txBody>
          <a:bodyPr wrap="square" rtlCol="0">
            <a:spAutoFit/>
          </a:bodyPr>
          <a:lstStyle/>
          <a:p>
            <a:pPr algn="ctr"/>
            <a:r>
              <a:rPr lang="en-US" sz="2000" dirty="0"/>
              <a:t>T1: insert (K, V)</a:t>
            </a:r>
          </a:p>
        </p:txBody>
      </p:sp>
      <p:cxnSp>
        <p:nvCxnSpPr>
          <p:cNvPr id="30" name="Straight Arrow Connector 29">
            <a:extLst>
              <a:ext uri="{FF2B5EF4-FFF2-40B4-BE49-F238E27FC236}">
                <a16:creationId xmlns:a16="http://schemas.microsoft.com/office/drawing/2014/main" id="{FA00260B-1800-B744-9F3B-91588FC46156}"/>
              </a:ext>
            </a:extLst>
          </p:cNvPr>
          <p:cNvCxnSpPr>
            <a:cxnSpLocks/>
          </p:cNvCxnSpPr>
          <p:nvPr/>
        </p:nvCxnSpPr>
        <p:spPr>
          <a:xfrm>
            <a:off x="1684629" y="4696812"/>
            <a:ext cx="4227747" cy="0"/>
          </a:xfrm>
          <a:prstGeom prst="straightConnector1">
            <a:avLst/>
          </a:prstGeom>
          <a:ln w="28575">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1396C53A-AC2A-3646-8655-F71CFA5E9DE1}"/>
              </a:ext>
            </a:extLst>
          </p:cNvPr>
          <p:cNvCxnSpPr>
            <a:cxnSpLocks/>
          </p:cNvCxnSpPr>
          <p:nvPr/>
        </p:nvCxnSpPr>
        <p:spPr>
          <a:xfrm>
            <a:off x="5912376" y="4730652"/>
            <a:ext cx="0" cy="1052136"/>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33" name="Lightning Bolt 32">
            <a:extLst>
              <a:ext uri="{FF2B5EF4-FFF2-40B4-BE49-F238E27FC236}">
                <a16:creationId xmlns:a16="http://schemas.microsoft.com/office/drawing/2014/main" id="{21A8F9F5-5672-E747-AF5D-1A2F5F55C529}"/>
              </a:ext>
            </a:extLst>
          </p:cNvPr>
          <p:cNvSpPr/>
          <p:nvPr/>
        </p:nvSpPr>
        <p:spPr>
          <a:xfrm>
            <a:off x="5699492" y="4511380"/>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29E676F-231D-D846-ADD4-480D852065F6}"/>
              </a:ext>
            </a:extLst>
          </p:cNvPr>
          <p:cNvSpPr txBox="1"/>
          <p:nvPr/>
        </p:nvSpPr>
        <p:spPr>
          <a:xfrm>
            <a:off x="5503697" y="4212043"/>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35" name="Right Arrow 34">
            <a:extLst>
              <a:ext uri="{FF2B5EF4-FFF2-40B4-BE49-F238E27FC236}">
                <a16:creationId xmlns:a16="http://schemas.microsoft.com/office/drawing/2014/main" id="{8A9D5536-5026-1E4F-8A7C-FFA4AFBAF768}"/>
              </a:ext>
            </a:extLst>
          </p:cNvPr>
          <p:cNvSpPr/>
          <p:nvPr/>
        </p:nvSpPr>
        <p:spPr>
          <a:xfrm>
            <a:off x="5997006" y="4861443"/>
            <a:ext cx="1328831" cy="5078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recovery</a:t>
            </a:r>
          </a:p>
        </p:txBody>
      </p:sp>
      <p:cxnSp>
        <p:nvCxnSpPr>
          <p:cNvPr id="36" name="Straight Connector 35">
            <a:extLst>
              <a:ext uri="{FF2B5EF4-FFF2-40B4-BE49-F238E27FC236}">
                <a16:creationId xmlns:a16="http://schemas.microsoft.com/office/drawing/2014/main" id="{4E163089-8AEB-3B43-83DF-81B97B7710CD}"/>
              </a:ext>
            </a:extLst>
          </p:cNvPr>
          <p:cNvCxnSpPr>
            <a:cxnSpLocks/>
          </p:cNvCxnSpPr>
          <p:nvPr/>
        </p:nvCxnSpPr>
        <p:spPr>
          <a:xfrm>
            <a:off x="7341790" y="4696812"/>
            <a:ext cx="0" cy="1085976"/>
          </a:xfrm>
          <a:prstGeom prst="line">
            <a:avLst/>
          </a:prstGeom>
          <a:ln>
            <a:prstDash val="sysDash"/>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74FA90E-4E4D-9B45-B28C-02E83FD83C5C}"/>
              </a:ext>
            </a:extLst>
          </p:cNvPr>
          <p:cNvCxnSpPr>
            <a:cxnSpLocks/>
          </p:cNvCxnSpPr>
          <p:nvPr/>
        </p:nvCxnSpPr>
        <p:spPr>
          <a:xfrm>
            <a:off x="7509600" y="5016919"/>
            <a:ext cx="2558528"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E472151B-1F47-424A-A153-5D8597B247BA}"/>
              </a:ext>
            </a:extLst>
          </p:cNvPr>
          <p:cNvSpPr txBox="1"/>
          <p:nvPr/>
        </p:nvSpPr>
        <p:spPr>
          <a:xfrm>
            <a:off x="7272832" y="4573805"/>
            <a:ext cx="1509421" cy="400110"/>
          </a:xfrm>
          <a:prstGeom prst="rect">
            <a:avLst/>
          </a:prstGeom>
          <a:noFill/>
        </p:spPr>
        <p:txBody>
          <a:bodyPr wrap="square" rtlCol="0">
            <a:spAutoFit/>
          </a:bodyPr>
          <a:lstStyle/>
          <a:p>
            <a:pPr algn="ctr"/>
            <a:r>
              <a:rPr lang="en-US" sz="2000" dirty="0"/>
              <a:t>T2: get (K)</a:t>
            </a:r>
          </a:p>
        </p:txBody>
      </p:sp>
      <p:sp>
        <p:nvSpPr>
          <p:cNvPr id="41" name="Oval 40">
            <a:extLst>
              <a:ext uri="{FF2B5EF4-FFF2-40B4-BE49-F238E27FC236}">
                <a16:creationId xmlns:a16="http://schemas.microsoft.com/office/drawing/2014/main" id="{36A07D51-8BF2-EC43-9EEE-CEA6264F6D61}"/>
              </a:ext>
            </a:extLst>
          </p:cNvPr>
          <p:cNvSpPr/>
          <p:nvPr/>
        </p:nvSpPr>
        <p:spPr>
          <a:xfrm>
            <a:off x="4139988" y="460537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EEA3948-5F19-4141-BB1A-27E47D179832}"/>
              </a:ext>
            </a:extLst>
          </p:cNvPr>
          <p:cNvSpPr/>
          <p:nvPr/>
        </p:nvSpPr>
        <p:spPr>
          <a:xfrm>
            <a:off x="5072039" y="4605372"/>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1E63583-A4BD-FF4E-9C50-715060FA9DC1}"/>
              </a:ext>
            </a:extLst>
          </p:cNvPr>
          <p:cNvSpPr txBox="1"/>
          <p:nvPr/>
        </p:nvSpPr>
        <p:spPr>
          <a:xfrm>
            <a:off x="3973557" y="4259256"/>
            <a:ext cx="515742" cy="400110"/>
          </a:xfrm>
          <a:prstGeom prst="rect">
            <a:avLst/>
          </a:prstGeom>
          <a:noFill/>
        </p:spPr>
        <p:txBody>
          <a:bodyPr wrap="square" rtlCol="0">
            <a:spAutoFit/>
          </a:bodyPr>
          <a:lstStyle/>
          <a:p>
            <a:pPr algn="ctr"/>
            <a:r>
              <a:rPr lang="en-US" sz="2000" dirty="0"/>
              <a:t>LP</a:t>
            </a:r>
          </a:p>
        </p:txBody>
      </p:sp>
      <p:sp>
        <p:nvSpPr>
          <p:cNvPr id="44" name="TextBox 43">
            <a:extLst>
              <a:ext uri="{FF2B5EF4-FFF2-40B4-BE49-F238E27FC236}">
                <a16:creationId xmlns:a16="http://schemas.microsoft.com/office/drawing/2014/main" id="{5B735690-A2BA-054B-91FB-DF16D646E365}"/>
              </a:ext>
            </a:extLst>
          </p:cNvPr>
          <p:cNvSpPr txBox="1"/>
          <p:nvPr/>
        </p:nvSpPr>
        <p:spPr>
          <a:xfrm>
            <a:off x="4927069" y="4243646"/>
            <a:ext cx="472821" cy="400110"/>
          </a:xfrm>
          <a:prstGeom prst="rect">
            <a:avLst/>
          </a:prstGeom>
          <a:noFill/>
        </p:spPr>
        <p:txBody>
          <a:bodyPr wrap="square" rtlCol="0">
            <a:spAutoFit/>
          </a:bodyPr>
          <a:lstStyle/>
          <a:p>
            <a:pPr algn="ctr"/>
            <a:r>
              <a:rPr lang="en-US" sz="2000" dirty="0"/>
              <a:t>DP</a:t>
            </a:r>
          </a:p>
        </p:txBody>
      </p:sp>
      <p:sp>
        <p:nvSpPr>
          <p:cNvPr id="45" name="Oval 44">
            <a:extLst>
              <a:ext uri="{FF2B5EF4-FFF2-40B4-BE49-F238E27FC236}">
                <a16:creationId xmlns:a16="http://schemas.microsoft.com/office/drawing/2014/main" id="{4ABB2DA8-8CAD-2242-8575-B8B2DE2542B7}"/>
              </a:ext>
            </a:extLst>
          </p:cNvPr>
          <p:cNvSpPr/>
          <p:nvPr/>
        </p:nvSpPr>
        <p:spPr>
          <a:xfrm>
            <a:off x="2186551" y="4628232"/>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8660CE95-1905-3443-A28F-F4B9871327E2}"/>
              </a:ext>
            </a:extLst>
          </p:cNvPr>
          <p:cNvSpPr/>
          <p:nvPr/>
        </p:nvSpPr>
        <p:spPr>
          <a:xfrm>
            <a:off x="2880731" y="4628232"/>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7FE8E261-4057-1A40-B2AB-B8AC192AC71B}"/>
              </a:ext>
            </a:extLst>
          </p:cNvPr>
          <p:cNvSpPr txBox="1"/>
          <p:nvPr/>
        </p:nvSpPr>
        <p:spPr>
          <a:xfrm>
            <a:off x="1896146" y="4784418"/>
            <a:ext cx="717970" cy="400110"/>
          </a:xfrm>
          <a:prstGeom prst="rect">
            <a:avLst/>
          </a:prstGeom>
          <a:noFill/>
        </p:spPr>
        <p:txBody>
          <a:bodyPr wrap="square" rtlCol="0">
            <a:spAutoFit/>
          </a:bodyPr>
          <a:lstStyle/>
          <a:p>
            <a:pPr algn="ctr"/>
            <a:r>
              <a:rPr lang="en-US" sz="2000" dirty="0"/>
              <a:t>W(K)</a:t>
            </a:r>
          </a:p>
        </p:txBody>
      </p:sp>
      <p:sp>
        <p:nvSpPr>
          <p:cNvPr id="48" name="TextBox 47">
            <a:extLst>
              <a:ext uri="{FF2B5EF4-FFF2-40B4-BE49-F238E27FC236}">
                <a16:creationId xmlns:a16="http://schemas.microsoft.com/office/drawing/2014/main" id="{7D438FB2-5675-B447-AB24-1B2196DA341A}"/>
              </a:ext>
            </a:extLst>
          </p:cNvPr>
          <p:cNvSpPr txBox="1"/>
          <p:nvPr/>
        </p:nvSpPr>
        <p:spPr>
          <a:xfrm>
            <a:off x="2590326" y="4784418"/>
            <a:ext cx="717970" cy="400110"/>
          </a:xfrm>
          <a:prstGeom prst="rect">
            <a:avLst/>
          </a:prstGeom>
          <a:noFill/>
        </p:spPr>
        <p:txBody>
          <a:bodyPr wrap="square" rtlCol="0">
            <a:spAutoFit/>
          </a:bodyPr>
          <a:lstStyle/>
          <a:p>
            <a:pPr algn="ctr"/>
            <a:r>
              <a:rPr lang="en-US" sz="2000" dirty="0"/>
              <a:t>W(V)</a:t>
            </a:r>
          </a:p>
        </p:txBody>
      </p:sp>
      <p:sp>
        <p:nvSpPr>
          <p:cNvPr id="51" name="TextBox 50">
            <a:extLst>
              <a:ext uri="{FF2B5EF4-FFF2-40B4-BE49-F238E27FC236}">
                <a16:creationId xmlns:a16="http://schemas.microsoft.com/office/drawing/2014/main" id="{BF380A71-A732-7144-A246-B696C622B52F}"/>
              </a:ext>
            </a:extLst>
          </p:cNvPr>
          <p:cNvSpPr txBox="1"/>
          <p:nvPr/>
        </p:nvSpPr>
        <p:spPr>
          <a:xfrm>
            <a:off x="3780451" y="4784418"/>
            <a:ext cx="901955" cy="400110"/>
          </a:xfrm>
          <a:prstGeom prst="rect">
            <a:avLst/>
          </a:prstGeom>
          <a:noFill/>
        </p:spPr>
        <p:txBody>
          <a:bodyPr wrap="square" rtlCol="0">
            <a:spAutoFit/>
          </a:bodyPr>
          <a:lstStyle/>
          <a:p>
            <a:pPr algn="ctr"/>
            <a:r>
              <a:rPr lang="en-US" sz="2000" dirty="0"/>
              <a:t>W(T)</a:t>
            </a:r>
          </a:p>
        </p:txBody>
      </p:sp>
      <p:sp>
        <p:nvSpPr>
          <p:cNvPr id="52" name="TextBox 51">
            <a:extLst>
              <a:ext uri="{FF2B5EF4-FFF2-40B4-BE49-F238E27FC236}">
                <a16:creationId xmlns:a16="http://schemas.microsoft.com/office/drawing/2014/main" id="{38D2162D-B1D0-4A4B-B624-8AE0154DFD2B}"/>
              </a:ext>
            </a:extLst>
          </p:cNvPr>
          <p:cNvSpPr txBox="1"/>
          <p:nvPr/>
        </p:nvSpPr>
        <p:spPr>
          <a:xfrm>
            <a:off x="4584486" y="4784418"/>
            <a:ext cx="1177177" cy="400110"/>
          </a:xfrm>
          <a:prstGeom prst="rect">
            <a:avLst/>
          </a:prstGeom>
          <a:noFill/>
        </p:spPr>
        <p:txBody>
          <a:bodyPr wrap="square" rtlCol="0">
            <a:spAutoFit/>
          </a:bodyPr>
          <a:lstStyle/>
          <a:p>
            <a:pPr algn="ctr"/>
            <a:r>
              <a:rPr lang="en-US" sz="2000" dirty="0"/>
              <a:t>Persist(T)</a:t>
            </a:r>
          </a:p>
        </p:txBody>
      </p:sp>
      <p:sp>
        <p:nvSpPr>
          <p:cNvPr id="53" name="TextBox 52">
            <a:extLst>
              <a:ext uri="{FF2B5EF4-FFF2-40B4-BE49-F238E27FC236}">
                <a16:creationId xmlns:a16="http://schemas.microsoft.com/office/drawing/2014/main" id="{D271D175-AECA-3245-96EC-DE8DAC0DEBEE}"/>
              </a:ext>
            </a:extLst>
          </p:cNvPr>
          <p:cNvSpPr txBox="1"/>
          <p:nvPr/>
        </p:nvSpPr>
        <p:spPr>
          <a:xfrm>
            <a:off x="7430280" y="5072101"/>
            <a:ext cx="3166315" cy="400110"/>
          </a:xfrm>
          <a:prstGeom prst="rect">
            <a:avLst/>
          </a:prstGeom>
          <a:noFill/>
        </p:spPr>
        <p:txBody>
          <a:bodyPr wrap="square" rtlCol="0">
            <a:spAutoFit/>
          </a:bodyPr>
          <a:lstStyle/>
          <a:p>
            <a:r>
              <a:rPr lang="en-US" sz="2000" i="1" dirty="0">
                <a:solidFill>
                  <a:srgbClr val="FF0000"/>
                </a:solidFill>
              </a:rPr>
              <a:t>Incorrectly returns NULL</a:t>
            </a:r>
          </a:p>
        </p:txBody>
      </p:sp>
      <p:sp>
        <p:nvSpPr>
          <p:cNvPr id="54" name="TextBox 53">
            <a:extLst>
              <a:ext uri="{FF2B5EF4-FFF2-40B4-BE49-F238E27FC236}">
                <a16:creationId xmlns:a16="http://schemas.microsoft.com/office/drawing/2014/main" id="{BB69D1FA-54DA-0D4B-BF58-1B88BEAF0C9A}"/>
              </a:ext>
            </a:extLst>
          </p:cNvPr>
          <p:cNvSpPr txBox="1"/>
          <p:nvPr/>
        </p:nvSpPr>
        <p:spPr>
          <a:xfrm>
            <a:off x="1044254" y="5116863"/>
            <a:ext cx="3033616" cy="707886"/>
          </a:xfrm>
          <a:prstGeom prst="rect">
            <a:avLst/>
          </a:prstGeom>
          <a:noFill/>
        </p:spPr>
        <p:txBody>
          <a:bodyPr wrap="square" rtlCol="0">
            <a:spAutoFit/>
          </a:bodyPr>
          <a:lstStyle/>
          <a:p>
            <a:pPr algn="ctr"/>
            <a:r>
              <a:rPr lang="en-US" sz="2000" i="1" dirty="0">
                <a:solidFill>
                  <a:srgbClr val="FF0000"/>
                </a:solidFill>
              </a:rPr>
              <a:t>Some or all of the writes are not persisted</a:t>
            </a:r>
          </a:p>
        </p:txBody>
      </p:sp>
      <p:sp>
        <p:nvSpPr>
          <p:cNvPr id="50" name="TextBox 49">
            <a:extLst>
              <a:ext uri="{FF2B5EF4-FFF2-40B4-BE49-F238E27FC236}">
                <a16:creationId xmlns:a16="http://schemas.microsoft.com/office/drawing/2014/main" id="{516C21CB-7FBB-2546-B340-05AACF37762C}"/>
              </a:ext>
            </a:extLst>
          </p:cNvPr>
          <p:cNvSpPr txBox="1"/>
          <p:nvPr/>
        </p:nvSpPr>
        <p:spPr>
          <a:xfrm>
            <a:off x="7430280" y="5376709"/>
            <a:ext cx="3166315" cy="400110"/>
          </a:xfrm>
          <a:prstGeom prst="rect">
            <a:avLst/>
          </a:prstGeom>
          <a:noFill/>
        </p:spPr>
        <p:txBody>
          <a:bodyPr wrap="square" rtlCol="0">
            <a:spAutoFit/>
          </a:bodyPr>
          <a:lstStyle/>
          <a:p>
            <a:r>
              <a:rPr lang="en-US" altLang="zh-CN" sz="2000" dirty="0"/>
              <a:t>returns</a:t>
            </a:r>
            <a:r>
              <a:rPr lang="zh-CN" altLang="en-US" sz="2000" dirty="0"/>
              <a:t> </a:t>
            </a:r>
            <a:r>
              <a:rPr lang="en-US" altLang="zh-CN" sz="2000" dirty="0"/>
              <a:t>V</a:t>
            </a:r>
            <a:r>
              <a:rPr lang="zh-CN" altLang="en-US" sz="2000" dirty="0"/>
              <a:t> </a:t>
            </a:r>
            <a:r>
              <a:rPr lang="en-US" altLang="zh-CN" sz="2000" dirty="0">
                <a:solidFill>
                  <a:srgbClr val="FF0000"/>
                </a:solidFill>
              </a:rPr>
              <a:t>(All</a:t>
            </a:r>
            <a:r>
              <a:rPr lang="zh-CN" altLang="en-US" sz="2000" dirty="0">
                <a:solidFill>
                  <a:srgbClr val="FF0000"/>
                </a:solidFill>
              </a:rPr>
              <a:t> </a:t>
            </a:r>
            <a:r>
              <a:rPr lang="en-US" altLang="zh-CN" sz="2000" dirty="0">
                <a:solidFill>
                  <a:srgbClr val="FF0000"/>
                </a:solidFill>
              </a:rPr>
              <a:t>Sematic)</a:t>
            </a:r>
            <a:r>
              <a:rPr lang="zh-CN" altLang="en-US" sz="2000" dirty="0"/>
              <a:t> </a:t>
            </a:r>
            <a:endParaRPr lang="en-US" sz="2000" dirty="0"/>
          </a:p>
        </p:txBody>
      </p:sp>
      <p:sp>
        <p:nvSpPr>
          <p:cNvPr id="12" name="TextBox 11">
            <a:extLst>
              <a:ext uri="{FF2B5EF4-FFF2-40B4-BE49-F238E27FC236}">
                <a16:creationId xmlns:a16="http://schemas.microsoft.com/office/drawing/2014/main" id="{9958E3A6-824C-6441-AB8D-E50EEA649F77}"/>
              </a:ext>
            </a:extLst>
          </p:cNvPr>
          <p:cNvSpPr txBox="1"/>
          <p:nvPr/>
        </p:nvSpPr>
        <p:spPr>
          <a:xfrm>
            <a:off x="3423138" y="143021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7833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50"/>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 grpId="0"/>
      <p:bldP spid="7" grpId="0"/>
      <p:bldP spid="9" grpId="0"/>
      <p:bldP spid="10" grpId="0" animBg="1"/>
      <p:bldP spid="11" grpId="0" animBg="1"/>
      <p:bldP spid="14" grpId="0"/>
      <p:bldP spid="17" grpId="0"/>
      <p:bldP spid="20" grpId="0" animBg="1"/>
      <p:bldP spid="21" grpId="0"/>
      <p:bldP spid="22" grpId="0"/>
      <p:bldP spid="23" grpId="0" animBg="1"/>
      <p:bldP spid="24" grpId="0"/>
      <p:bldP spid="26" grpId="0"/>
      <p:bldP spid="28" grpId="0"/>
      <p:bldP spid="33" grpId="0" animBg="1"/>
      <p:bldP spid="34" grpId="0"/>
      <p:bldP spid="35" grpId="0" animBg="1"/>
      <p:bldP spid="38" grpId="0"/>
      <p:bldP spid="41" grpId="0" animBg="1"/>
      <p:bldP spid="42" grpId="0" animBg="1"/>
      <p:bldP spid="43" grpId="0"/>
      <p:bldP spid="44" grpId="0"/>
      <p:bldP spid="45" grpId="0" animBg="1"/>
      <p:bldP spid="46" grpId="0" animBg="1"/>
      <p:bldP spid="47" grpId="0"/>
      <p:bldP spid="48" grpId="0"/>
      <p:bldP spid="51" grpId="0"/>
      <p:bldP spid="52" grpId="0"/>
      <p:bldP spid="53" grpId="0"/>
      <p:bldP spid="54" grpId="0"/>
      <p:bldP spid="50" grpId="0"/>
      <p:bldP spid="5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Adversarial test for DL1 (Incompletely-Durable) Bug</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24</a:t>
            </a:fld>
            <a:endParaRPr lang="en-US" dirty="0"/>
          </a:p>
        </p:txBody>
      </p:sp>
      <p:sp>
        <p:nvSpPr>
          <p:cNvPr id="33" name="Rectangle 32">
            <a:extLst>
              <a:ext uri="{FF2B5EF4-FFF2-40B4-BE49-F238E27FC236}">
                <a16:creationId xmlns:a16="http://schemas.microsoft.com/office/drawing/2014/main" id="{426E7F42-1DFB-7042-B9AF-7D4415FDA232}"/>
              </a:ext>
            </a:extLst>
          </p:cNvPr>
          <p:cNvSpPr/>
          <p:nvPr/>
        </p:nvSpPr>
        <p:spPr>
          <a:xfrm>
            <a:off x="1831850" y="3141101"/>
            <a:ext cx="1547144" cy="71548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56D08AD-7C16-BF43-B87D-54F1F9D9075E}"/>
              </a:ext>
            </a:extLst>
          </p:cNvPr>
          <p:cNvSpPr txBox="1"/>
          <p:nvPr/>
        </p:nvSpPr>
        <p:spPr>
          <a:xfrm>
            <a:off x="514165" y="1000876"/>
            <a:ext cx="11163670" cy="830997"/>
          </a:xfrm>
          <a:prstGeom prst="rect">
            <a:avLst/>
          </a:prstGeom>
          <a:noFill/>
        </p:spPr>
        <p:txBody>
          <a:bodyPr wrap="square" rtlCol="0">
            <a:spAutoFit/>
          </a:bodyPr>
          <a:lstStyle/>
          <a:p>
            <a:r>
              <a:rPr lang="en-US" sz="2400" b="1" dirty="0">
                <a:sym typeface="Wingdings" pitchFamily="2" charset="2"/>
              </a:rPr>
              <a:t>Correctness condition:</a:t>
            </a:r>
          </a:p>
          <a:p>
            <a:r>
              <a:rPr lang="en-US" sz="2400" i="1" dirty="0">
                <a:sym typeface="Wingdings" pitchFamily="2" charset="2"/>
              </a:rPr>
              <a:t>A crash occurs after DP, the operation should preserve </a:t>
            </a:r>
            <a:r>
              <a:rPr lang="en-US" sz="2400" i="1" dirty="0">
                <a:solidFill>
                  <a:srgbClr val="FF0000"/>
                </a:solidFill>
                <a:sym typeface="Wingdings" pitchFamily="2" charset="2"/>
              </a:rPr>
              <a:t>All Semantic.</a:t>
            </a:r>
          </a:p>
        </p:txBody>
      </p:sp>
      <p:cxnSp>
        <p:nvCxnSpPr>
          <p:cNvPr id="35" name="Straight Arrow Connector 34">
            <a:extLst>
              <a:ext uri="{FF2B5EF4-FFF2-40B4-BE49-F238E27FC236}">
                <a16:creationId xmlns:a16="http://schemas.microsoft.com/office/drawing/2014/main" id="{1464F24D-9BED-AA4B-8C5D-4F22C789A2A7}"/>
              </a:ext>
            </a:extLst>
          </p:cNvPr>
          <p:cNvCxnSpPr>
            <a:cxnSpLocks/>
          </p:cNvCxnSpPr>
          <p:nvPr/>
        </p:nvCxnSpPr>
        <p:spPr>
          <a:xfrm flipV="1">
            <a:off x="1173760" y="4470822"/>
            <a:ext cx="50292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9AB283CC-E83E-074A-9278-86C0F43EBAA7}"/>
              </a:ext>
            </a:extLst>
          </p:cNvPr>
          <p:cNvSpPr txBox="1"/>
          <p:nvPr/>
        </p:nvSpPr>
        <p:spPr>
          <a:xfrm>
            <a:off x="5425929" y="4413222"/>
            <a:ext cx="746449" cy="400110"/>
          </a:xfrm>
          <a:prstGeom prst="rect">
            <a:avLst/>
          </a:prstGeom>
          <a:noFill/>
        </p:spPr>
        <p:txBody>
          <a:bodyPr wrap="square" rtlCol="0">
            <a:spAutoFit/>
          </a:bodyPr>
          <a:lstStyle/>
          <a:p>
            <a:pPr algn="ctr"/>
            <a:r>
              <a:rPr lang="en-US" sz="2000" dirty="0"/>
              <a:t>time</a:t>
            </a:r>
          </a:p>
        </p:txBody>
      </p:sp>
      <p:sp>
        <p:nvSpPr>
          <p:cNvPr id="37" name="TextBox 36">
            <a:extLst>
              <a:ext uri="{FF2B5EF4-FFF2-40B4-BE49-F238E27FC236}">
                <a16:creationId xmlns:a16="http://schemas.microsoft.com/office/drawing/2014/main" id="{B78045A7-C994-6846-B74B-154056B13EC9}"/>
              </a:ext>
            </a:extLst>
          </p:cNvPr>
          <p:cNvSpPr txBox="1"/>
          <p:nvPr/>
        </p:nvSpPr>
        <p:spPr>
          <a:xfrm>
            <a:off x="1223486" y="2740991"/>
            <a:ext cx="1830641" cy="400110"/>
          </a:xfrm>
          <a:prstGeom prst="rect">
            <a:avLst/>
          </a:prstGeom>
          <a:noFill/>
        </p:spPr>
        <p:txBody>
          <a:bodyPr wrap="square" rtlCol="0">
            <a:spAutoFit/>
          </a:bodyPr>
          <a:lstStyle/>
          <a:p>
            <a:pPr algn="ctr"/>
            <a:r>
              <a:rPr lang="en-US" sz="2000" dirty="0"/>
              <a:t>T1: insert (K, V)</a:t>
            </a:r>
          </a:p>
        </p:txBody>
      </p:sp>
      <p:cxnSp>
        <p:nvCxnSpPr>
          <p:cNvPr id="38" name="Straight Arrow Connector 37">
            <a:extLst>
              <a:ext uri="{FF2B5EF4-FFF2-40B4-BE49-F238E27FC236}">
                <a16:creationId xmlns:a16="http://schemas.microsoft.com/office/drawing/2014/main" id="{95143067-3A34-7F45-AC44-F6F99091DE82}"/>
              </a:ext>
            </a:extLst>
          </p:cNvPr>
          <p:cNvCxnSpPr>
            <a:cxnSpLocks/>
          </p:cNvCxnSpPr>
          <p:nvPr/>
        </p:nvCxnSpPr>
        <p:spPr>
          <a:xfrm>
            <a:off x="1684629" y="3384846"/>
            <a:ext cx="4227747" cy="0"/>
          </a:xfrm>
          <a:prstGeom prst="straightConnector1">
            <a:avLst/>
          </a:prstGeom>
          <a:ln w="28575">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929DC4FE-268C-5B42-A40A-236C5C40EE64}"/>
              </a:ext>
            </a:extLst>
          </p:cNvPr>
          <p:cNvCxnSpPr>
            <a:cxnSpLocks/>
          </p:cNvCxnSpPr>
          <p:nvPr/>
        </p:nvCxnSpPr>
        <p:spPr>
          <a:xfrm>
            <a:off x="5912376" y="3418686"/>
            <a:ext cx="0" cy="1052136"/>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44" name="Lightning Bolt 43">
            <a:extLst>
              <a:ext uri="{FF2B5EF4-FFF2-40B4-BE49-F238E27FC236}">
                <a16:creationId xmlns:a16="http://schemas.microsoft.com/office/drawing/2014/main" id="{23CC816E-01C4-D742-B978-6B5BE86A134F}"/>
              </a:ext>
            </a:extLst>
          </p:cNvPr>
          <p:cNvSpPr/>
          <p:nvPr/>
        </p:nvSpPr>
        <p:spPr>
          <a:xfrm>
            <a:off x="5699492" y="3199414"/>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6AF510E-1FEA-5B4C-8A23-DAD7E7237B0C}"/>
              </a:ext>
            </a:extLst>
          </p:cNvPr>
          <p:cNvSpPr txBox="1"/>
          <p:nvPr/>
        </p:nvSpPr>
        <p:spPr>
          <a:xfrm>
            <a:off x="5503697" y="2900077"/>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58" name="Oval 57">
            <a:extLst>
              <a:ext uri="{FF2B5EF4-FFF2-40B4-BE49-F238E27FC236}">
                <a16:creationId xmlns:a16="http://schemas.microsoft.com/office/drawing/2014/main" id="{B48E6834-8159-AC4F-8BC7-B68550041DFD}"/>
              </a:ext>
            </a:extLst>
          </p:cNvPr>
          <p:cNvSpPr/>
          <p:nvPr/>
        </p:nvSpPr>
        <p:spPr>
          <a:xfrm>
            <a:off x="4139988" y="3293406"/>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35D8EE4-1EE0-224A-92CF-50B53C34F23C}"/>
              </a:ext>
            </a:extLst>
          </p:cNvPr>
          <p:cNvSpPr/>
          <p:nvPr/>
        </p:nvSpPr>
        <p:spPr>
          <a:xfrm>
            <a:off x="5072039" y="3293406"/>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39DF5325-63D1-F745-A7C3-8D74031622CB}"/>
              </a:ext>
            </a:extLst>
          </p:cNvPr>
          <p:cNvSpPr txBox="1"/>
          <p:nvPr/>
        </p:nvSpPr>
        <p:spPr>
          <a:xfrm>
            <a:off x="3973557" y="2947290"/>
            <a:ext cx="515742" cy="400110"/>
          </a:xfrm>
          <a:prstGeom prst="rect">
            <a:avLst/>
          </a:prstGeom>
          <a:noFill/>
        </p:spPr>
        <p:txBody>
          <a:bodyPr wrap="square" rtlCol="0">
            <a:spAutoFit/>
          </a:bodyPr>
          <a:lstStyle/>
          <a:p>
            <a:pPr algn="ctr"/>
            <a:r>
              <a:rPr lang="en-US" sz="2000" dirty="0"/>
              <a:t>LP</a:t>
            </a:r>
          </a:p>
        </p:txBody>
      </p:sp>
      <p:sp>
        <p:nvSpPr>
          <p:cNvPr id="63" name="TextBox 62">
            <a:extLst>
              <a:ext uri="{FF2B5EF4-FFF2-40B4-BE49-F238E27FC236}">
                <a16:creationId xmlns:a16="http://schemas.microsoft.com/office/drawing/2014/main" id="{BAFF90DE-0EBC-E94E-A475-FC2BF8F8E239}"/>
              </a:ext>
            </a:extLst>
          </p:cNvPr>
          <p:cNvSpPr txBox="1"/>
          <p:nvPr/>
        </p:nvSpPr>
        <p:spPr>
          <a:xfrm>
            <a:off x="4927069" y="2931680"/>
            <a:ext cx="472821" cy="400110"/>
          </a:xfrm>
          <a:prstGeom prst="rect">
            <a:avLst/>
          </a:prstGeom>
          <a:noFill/>
        </p:spPr>
        <p:txBody>
          <a:bodyPr wrap="square" rtlCol="0">
            <a:spAutoFit/>
          </a:bodyPr>
          <a:lstStyle/>
          <a:p>
            <a:pPr algn="ctr"/>
            <a:r>
              <a:rPr lang="en-US" sz="2000" dirty="0"/>
              <a:t>DP</a:t>
            </a:r>
          </a:p>
        </p:txBody>
      </p:sp>
      <p:sp>
        <p:nvSpPr>
          <p:cNvPr id="64" name="Oval 63">
            <a:extLst>
              <a:ext uri="{FF2B5EF4-FFF2-40B4-BE49-F238E27FC236}">
                <a16:creationId xmlns:a16="http://schemas.microsoft.com/office/drawing/2014/main" id="{5C942BC2-FAB3-654B-930C-6778EE77B37F}"/>
              </a:ext>
            </a:extLst>
          </p:cNvPr>
          <p:cNvSpPr/>
          <p:nvPr/>
        </p:nvSpPr>
        <p:spPr>
          <a:xfrm>
            <a:off x="2186551" y="3316266"/>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DA21F9E0-0773-8C4F-BA81-3FCD8E1E1963}"/>
              </a:ext>
            </a:extLst>
          </p:cNvPr>
          <p:cNvSpPr/>
          <p:nvPr/>
        </p:nvSpPr>
        <p:spPr>
          <a:xfrm>
            <a:off x="2880731" y="3316266"/>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6F3ED702-A8B5-CF40-8059-37ADF0217006}"/>
              </a:ext>
            </a:extLst>
          </p:cNvPr>
          <p:cNvSpPr txBox="1"/>
          <p:nvPr/>
        </p:nvSpPr>
        <p:spPr>
          <a:xfrm>
            <a:off x="1896146" y="3472452"/>
            <a:ext cx="717970" cy="400110"/>
          </a:xfrm>
          <a:prstGeom prst="rect">
            <a:avLst/>
          </a:prstGeom>
          <a:noFill/>
        </p:spPr>
        <p:txBody>
          <a:bodyPr wrap="square" rtlCol="0">
            <a:spAutoFit/>
          </a:bodyPr>
          <a:lstStyle/>
          <a:p>
            <a:pPr algn="ctr"/>
            <a:r>
              <a:rPr lang="en-US" sz="2000" dirty="0"/>
              <a:t>W(K)</a:t>
            </a:r>
          </a:p>
        </p:txBody>
      </p:sp>
      <p:sp>
        <p:nvSpPr>
          <p:cNvPr id="67" name="TextBox 66">
            <a:extLst>
              <a:ext uri="{FF2B5EF4-FFF2-40B4-BE49-F238E27FC236}">
                <a16:creationId xmlns:a16="http://schemas.microsoft.com/office/drawing/2014/main" id="{EAB515DB-32F7-6249-B1B9-7BBAE029A588}"/>
              </a:ext>
            </a:extLst>
          </p:cNvPr>
          <p:cNvSpPr txBox="1"/>
          <p:nvPr/>
        </p:nvSpPr>
        <p:spPr>
          <a:xfrm>
            <a:off x="2590326" y="3472452"/>
            <a:ext cx="717970" cy="400110"/>
          </a:xfrm>
          <a:prstGeom prst="rect">
            <a:avLst/>
          </a:prstGeom>
          <a:noFill/>
        </p:spPr>
        <p:txBody>
          <a:bodyPr wrap="square" rtlCol="0">
            <a:spAutoFit/>
          </a:bodyPr>
          <a:lstStyle/>
          <a:p>
            <a:pPr algn="ctr"/>
            <a:r>
              <a:rPr lang="en-US" sz="2000" dirty="0"/>
              <a:t>W(V)</a:t>
            </a:r>
          </a:p>
        </p:txBody>
      </p:sp>
      <p:sp>
        <p:nvSpPr>
          <p:cNvPr id="68" name="TextBox 67">
            <a:extLst>
              <a:ext uri="{FF2B5EF4-FFF2-40B4-BE49-F238E27FC236}">
                <a16:creationId xmlns:a16="http://schemas.microsoft.com/office/drawing/2014/main" id="{360F7A09-9AB2-964C-9217-D1495DE6C6B3}"/>
              </a:ext>
            </a:extLst>
          </p:cNvPr>
          <p:cNvSpPr txBox="1"/>
          <p:nvPr/>
        </p:nvSpPr>
        <p:spPr>
          <a:xfrm>
            <a:off x="3780451" y="3472452"/>
            <a:ext cx="901955" cy="400110"/>
          </a:xfrm>
          <a:prstGeom prst="rect">
            <a:avLst/>
          </a:prstGeom>
          <a:noFill/>
        </p:spPr>
        <p:txBody>
          <a:bodyPr wrap="square" rtlCol="0">
            <a:spAutoFit/>
          </a:bodyPr>
          <a:lstStyle/>
          <a:p>
            <a:pPr algn="ctr"/>
            <a:r>
              <a:rPr lang="en-US" sz="2000" dirty="0"/>
              <a:t>W(T)</a:t>
            </a:r>
          </a:p>
        </p:txBody>
      </p:sp>
      <p:sp>
        <p:nvSpPr>
          <p:cNvPr id="69" name="TextBox 68">
            <a:extLst>
              <a:ext uri="{FF2B5EF4-FFF2-40B4-BE49-F238E27FC236}">
                <a16:creationId xmlns:a16="http://schemas.microsoft.com/office/drawing/2014/main" id="{41CF3442-5D12-5F48-AF22-98DF5FCD70A3}"/>
              </a:ext>
            </a:extLst>
          </p:cNvPr>
          <p:cNvSpPr txBox="1"/>
          <p:nvPr/>
        </p:nvSpPr>
        <p:spPr>
          <a:xfrm>
            <a:off x="4584486" y="3472452"/>
            <a:ext cx="1177177" cy="400110"/>
          </a:xfrm>
          <a:prstGeom prst="rect">
            <a:avLst/>
          </a:prstGeom>
          <a:noFill/>
        </p:spPr>
        <p:txBody>
          <a:bodyPr wrap="square" rtlCol="0">
            <a:spAutoFit/>
          </a:bodyPr>
          <a:lstStyle/>
          <a:p>
            <a:pPr algn="ctr"/>
            <a:r>
              <a:rPr lang="en-US" sz="2000" dirty="0"/>
              <a:t>Persist(T)</a:t>
            </a:r>
          </a:p>
        </p:txBody>
      </p:sp>
      <p:graphicFrame>
        <p:nvGraphicFramePr>
          <p:cNvPr id="72" name="Table 4">
            <a:extLst>
              <a:ext uri="{FF2B5EF4-FFF2-40B4-BE49-F238E27FC236}">
                <a16:creationId xmlns:a16="http://schemas.microsoft.com/office/drawing/2014/main" id="{B8B9E95B-C234-9D4B-9913-35D2F4531DB9}"/>
              </a:ext>
            </a:extLst>
          </p:cNvPr>
          <p:cNvGraphicFramePr>
            <a:graphicFrameLocks noGrp="1"/>
          </p:cNvGraphicFramePr>
          <p:nvPr>
            <p:extLst>
              <p:ext uri="{D42A27DB-BD31-4B8C-83A1-F6EECF244321}">
                <p14:modId xmlns:p14="http://schemas.microsoft.com/office/powerpoint/2010/main" val="3485060015"/>
              </p:ext>
            </p:extLst>
          </p:nvPr>
        </p:nvGraphicFramePr>
        <p:xfrm>
          <a:off x="7275833" y="2617208"/>
          <a:ext cx="3084305" cy="1981200"/>
        </p:xfrm>
        <a:graphic>
          <a:graphicData uri="http://schemas.openxmlformats.org/drawingml/2006/table">
            <a:tbl>
              <a:tblPr firstRow="1" bandRow="1">
                <a:tableStyleId>{073A0DAA-6AF3-43AB-8588-CEC1D06C72B9}</a:tableStyleId>
              </a:tblPr>
              <a:tblGrid>
                <a:gridCol w="1491282">
                  <a:extLst>
                    <a:ext uri="{9D8B030D-6E8A-4147-A177-3AD203B41FA5}">
                      <a16:colId xmlns:a16="http://schemas.microsoft.com/office/drawing/2014/main" val="3744288925"/>
                    </a:ext>
                  </a:extLst>
                </a:gridCol>
                <a:gridCol w="1593023">
                  <a:extLst>
                    <a:ext uri="{9D8B030D-6E8A-4147-A177-3AD203B41FA5}">
                      <a16:colId xmlns:a16="http://schemas.microsoft.com/office/drawing/2014/main" val="2099801455"/>
                    </a:ext>
                  </a:extLst>
                </a:gridCol>
              </a:tblGrid>
              <a:tr h="182880">
                <a:tc>
                  <a:txBody>
                    <a:bodyPr/>
                    <a:lstStyle/>
                    <a:p>
                      <a:pPr algn="ctr"/>
                      <a:r>
                        <a:rPr lang="en-US" sz="2000" dirty="0"/>
                        <a:t>K</a:t>
                      </a:r>
                    </a:p>
                  </a:txBody>
                  <a:tcPr/>
                </a:tc>
                <a:tc>
                  <a:txBody>
                    <a:bodyPr/>
                    <a:lstStyle/>
                    <a:p>
                      <a:pPr algn="ctr"/>
                      <a:r>
                        <a:rPr lang="en-US" sz="2000" dirty="0"/>
                        <a:t>V</a:t>
                      </a:r>
                    </a:p>
                  </a:txBody>
                  <a:tcPr/>
                </a:tc>
                <a:extLst>
                  <a:ext uri="{0D108BD9-81ED-4DB2-BD59-A6C34878D82A}">
                    <a16:rowId xmlns:a16="http://schemas.microsoft.com/office/drawing/2014/main" val="1061366712"/>
                  </a:ext>
                </a:extLst>
              </a:tr>
              <a:tr h="182880">
                <a:tc>
                  <a:txBody>
                    <a:bodyPr/>
                    <a:lstStyle/>
                    <a:p>
                      <a:pPr algn="ctr"/>
                      <a:r>
                        <a:rPr lang="en-US" sz="2000" dirty="0"/>
                        <a:t>Persisted</a:t>
                      </a:r>
                    </a:p>
                  </a:txBody>
                  <a:tcPr/>
                </a:tc>
                <a:tc>
                  <a:txBody>
                    <a:bodyPr/>
                    <a:lstStyle/>
                    <a:p>
                      <a:pPr algn="ctr"/>
                      <a:r>
                        <a:rPr lang="en-US" sz="2000" dirty="0"/>
                        <a:t>Persisted</a:t>
                      </a:r>
                    </a:p>
                  </a:txBody>
                  <a:tcPr/>
                </a:tc>
                <a:extLst>
                  <a:ext uri="{0D108BD9-81ED-4DB2-BD59-A6C34878D82A}">
                    <a16:rowId xmlns:a16="http://schemas.microsoft.com/office/drawing/2014/main" val="2827513691"/>
                  </a:ext>
                </a:extLst>
              </a:tr>
              <a:tr h="182880">
                <a:tc>
                  <a:txBody>
                    <a:bodyPr/>
                    <a:lstStyle/>
                    <a:p>
                      <a:pPr algn="ctr"/>
                      <a:r>
                        <a:rPr lang="en-US" sz="2000" dirty="0"/>
                        <a:t>Persisted</a:t>
                      </a:r>
                    </a:p>
                  </a:txBody>
                  <a:tcPr/>
                </a:tc>
                <a:tc>
                  <a:txBody>
                    <a:bodyPr/>
                    <a:lstStyle/>
                    <a:p>
                      <a:pPr algn="ctr"/>
                      <a:r>
                        <a:rPr lang="en-US" sz="2000" dirty="0" err="1"/>
                        <a:t>Unpersisted</a:t>
                      </a:r>
                      <a:endParaRPr lang="en-US" sz="2000" dirty="0"/>
                    </a:p>
                  </a:txBody>
                  <a:tcPr/>
                </a:tc>
                <a:extLst>
                  <a:ext uri="{0D108BD9-81ED-4DB2-BD59-A6C34878D82A}">
                    <a16:rowId xmlns:a16="http://schemas.microsoft.com/office/drawing/2014/main" val="2208270742"/>
                  </a:ext>
                </a:extLst>
              </a:tr>
              <a:tr h="182880">
                <a:tc>
                  <a:txBody>
                    <a:bodyPr/>
                    <a:lstStyle/>
                    <a:p>
                      <a:pPr algn="ctr"/>
                      <a:r>
                        <a:rPr lang="en-US" sz="2000" dirty="0" err="1"/>
                        <a:t>Unpersisted</a:t>
                      </a:r>
                      <a:endParaRPr lang="en-US" sz="2000" dirty="0"/>
                    </a:p>
                  </a:txBody>
                  <a:tcPr/>
                </a:tc>
                <a:tc>
                  <a:txBody>
                    <a:bodyPr/>
                    <a:lstStyle/>
                    <a:p>
                      <a:pPr algn="ctr"/>
                      <a:r>
                        <a:rPr lang="en-US" sz="2000" dirty="0"/>
                        <a:t>Persisted</a:t>
                      </a:r>
                    </a:p>
                  </a:txBody>
                  <a:tcPr/>
                </a:tc>
                <a:extLst>
                  <a:ext uri="{0D108BD9-81ED-4DB2-BD59-A6C34878D82A}">
                    <a16:rowId xmlns:a16="http://schemas.microsoft.com/office/drawing/2014/main" val="2955990409"/>
                  </a:ext>
                </a:extLst>
              </a:tr>
              <a:tr h="182880">
                <a:tc>
                  <a:txBody>
                    <a:bodyPr/>
                    <a:lstStyle/>
                    <a:p>
                      <a:pPr algn="ctr"/>
                      <a:r>
                        <a:rPr lang="en-US" sz="2000" dirty="0" err="1"/>
                        <a:t>Unpersisted</a:t>
                      </a:r>
                      <a:endParaRPr lang="en-US" sz="2000" dirty="0"/>
                    </a:p>
                  </a:txBody>
                  <a:tcPr/>
                </a:tc>
                <a:tc>
                  <a:txBody>
                    <a:bodyPr/>
                    <a:lstStyle/>
                    <a:p>
                      <a:pPr algn="ctr"/>
                      <a:r>
                        <a:rPr lang="en-US" sz="2000" dirty="0" err="1"/>
                        <a:t>Unpersisted</a:t>
                      </a:r>
                      <a:endParaRPr lang="en-US" sz="2000" dirty="0"/>
                    </a:p>
                  </a:txBody>
                  <a:tcPr/>
                </a:tc>
                <a:extLst>
                  <a:ext uri="{0D108BD9-81ED-4DB2-BD59-A6C34878D82A}">
                    <a16:rowId xmlns:a16="http://schemas.microsoft.com/office/drawing/2014/main" val="949925096"/>
                  </a:ext>
                </a:extLst>
              </a:tr>
            </a:tbl>
          </a:graphicData>
        </a:graphic>
      </p:graphicFrame>
      <p:sp>
        <p:nvSpPr>
          <p:cNvPr id="73" name="TextBox 72">
            <a:extLst>
              <a:ext uri="{FF2B5EF4-FFF2-40B4-BE49-F238E27FC236}">
                <a16:creationId xmlns:a16="http://schemas.microsoft.com/office/drawing/2014/main" id="{60F812AC-DA3E-7444-8304-9FAD946AFCC0}"/>
              </a:ext>
            </a:extLst>
          </p:cNvPr>
          <p:cNvSpPr txBox="1"/>
          <p:nvPr/>
        </p:nvSpPr>
        <p:spPr>
          <a:xfrm>
            <a:off x="7450301" y="2128880"/>
            <a:ext cx="2515354" cy="400110"/>
          </a:xfrm>
          <a:prstGeom prst="rect">
            <a:avLst/>
          </a:prstGeom>
          <a:noFill/>
        </p:spPr>
        <p:txBody>
          <a:bodyPr wrap="square">
            <a:spAutoFit/>
          </a:bodyPr>
          <a:lstStyle/>
          <a:p>
            <a:pPr algn="ctr"/>
            <a:r>
              <a:rPr lang="en-US" sz="2000" b="1" dirty="0">
                <a:sym typeface="Wingdings" pitchFamily="2" charset="2"/>
              </a:rPr>
              <a:t>All legal crash states</a:t>
            </a:r>
            <a:endParaRPr lang="en-US" sz="2000" b="1" dirty="0"/>
          </a:p>
        </p:txBody>
      </p:sp>
      <p:sp>
        <p:nvSpPr>
          <p:cNvPr id="74" name="Rectangle 73">
            <a:extLst>
              <a:ext uri="{FF2B5EF4-FFF2-40B4-BE49-F238E27FC236}">
                <a16:creationId xmlns:a16="http://schemas.microsoft.com/office/drawing/2014/main" id="{177C74C1-5C38-F748-9136-1B8F90DDD8B7}"/>
              </a:ext>
            </a:extLst>
          </p:cNvPr>
          <p:cNvSpPr/>
          <p:nvPr/>
        </p:nvSpPr>
        <p:spPr>
          <a:xfrm>
            <a:off x="7275833" y="4192529"/>
            <a:ext cx="4402002" cy="400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507909CC-03E9-EC48-8960-8584B8F835A2}"/>
              </a:ext>
            </a:extLst>
          </p:cNvPr>
          <p:cNvSpPr txBox="1"/>
          <p:nvPr/>
        </p:nvSpPr>
        <p:spPr>
          <a:xfrm>
            <a:off x="10252467" y="4201183"/>
            <a:ext cx="1425368" cy="400110"/>
          </a:xfrm>
          <a:prstGeom prst="rect">
            <a:avLst/>
          </a:prstGeom>
          <a:noFill/>
        </p:spPr>
        <p:txBody>
          <a:bodyPr wrap="square" rtlCol="0">
            <a:spAutoFit/>
          </a:bodyPr>
          <a:lstStyle/>
          <a:p>
            <a:pPr algn="ctr"/>
            <a:r>
              <a:rPr lang="en-US" sz="2000" i="1" dirty="0">
                <a:solidFill>
                  <a:srgbClr val="FF0000"/>
                </a:solidFill>
              </a:rPr>
              <a:t>Worst case</a:t>
            </a:r>
          </a:p>
        </p:txBody>
      </p:sp>
      <p:sp>
        <p:nvSpPr>
          <p:cNvPr id="76" name="Oval 75">
            <a:extLst>
              <a:ext uri="{FF2B5EF4-FFF2-40B4-BE49-F238E27FC236}">
                <a16:creationId xmlns:a16="http://schemas.microsoft.com/office/drawing/2014/main" id="{40802E6E-2282-6641-BC5F-FBA39AF30CBD}"/>
              </a:ext>
            </a:extLst>
          </p:cNvPr>
          <p:cNvSpPr/>
          <p:nvPr/>
        </p:nvSpPr>
        <p:spPr>
          <a:xfrm>
            <a:off x="1414145" y="235826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3" name="Oval 82">
            <a:extLst>
              <a:ext uri="{FF2B5EF4-FFF2-40B4-BE49-F238E27FC236}">
                <a16:creationId xmlns:a16="http://schemas.microsoft.com/office/drawing/2014/main" id="{14EB656C-CFFE-8E46-9627-8848082AFFA4}"/>
              </a:ext>
            </a:extLst>
          </p:cNvPr>
          <p:cNvSpPr/>
          <p:nvPr/>
        </p:nvSpPr>
        <p:spPr>
          <a:xfrm>
            <a:off x="4132658" y="2358262"/>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7" name="TextBox 86">
            <a:extLst>
              <a:ext uri="{FF2B5EF4-FFF2-40B4-BE49-F238E27FC236}">
                <a16:creationId xmlns:a16="http://schemas.microsoft.com/office/drawing/2014/main" id="{411938E6-0DE3-F646-8252-707E8B19CE1F}"/>
              </a:ext>
            </a:extLst>
          </p:cNvPr>
          <p:cNvSpPr txBox="1"/>
          <p:nvPr/>
        </p:nvSpPr>
        <p:spPr>
          <a:xfrm>
            <a:off x="1640057" y="2249647"/>
            <a:ext cx="2116567" cy="400110"/>
          </a:xfrm>
          <a:prstGeom prst="rect">
            <a:avLst/>
          </a:prstGeom>
          <a:noFill/>
        </p:spPr>
        <p:txBody>
          <a:bodyPr wrap="square">
            <a:spAutoFit/>
          </a:bodyPr>
          <a:lstStyle/>
          <a:p>
            <a:r>
              <a:rPr lang="en-US" sz="2000" dirty="0">
                <a:sym typeface="Wingdings" pitchFamily="2" charset="2"/>
              </a:rPr>
              <a:t>Linearization Point</a:t>
            </a:r>
            <a:endParaRPr lang="en-US" sz="2000" dirty="0"/>
          </a:p>
        </p:txBody>
      </p:sp>
      <p:sp>
        <p:nvSpPr>
          <p:cNvPr id="90" name="TextBox 89">
            <a:extLst>
              <a:ext uri="{FF2B5EF4-FFF2-40B4-BE49-F238E27FC236}">
                <a16:creationId xmlns:a16="http://schemas.microsoft.com/office/drawing/2014/main" id="{24F455C2-1B2E-6241-AD01-C48BD890A13B}"/>
              </a:ext>
            </a:extLst>
          </p:cNvPr>
          <p:cNvSpPr txBox="1"/>
          <p:nvPr/>
        </p:nvSpPr>
        <p:spPr>
          <a:xfrm>
            <a:off x="4358569" y="2249647"/>
            <a:ext cx="2116567" cy="400110"/>
          </a:xfrm>
          <a:prstGeom prst="rect">
            <a:avLst/>
          </a:prstGeom>
          <a:noFill/>
        </p:spPr>
        <p:txBody>
          <a:bodyPr wrap="square">
            <a:spAutoFit/>
          </a:bodyPr>
          <a:lstStyle/>
          <a:p>
            <a:r>
              <a:rPr lang="en-US" sz="2000" dirty="0">
                <a:sym typeface="Wingdings" pitchFamily="2" charset="2"/>
              </a:rPr>
              <a:t>Durability Point</a:t>
            </a:r>
            <a:endParaRPr lang="en-US" sz="2000" dirty="0"/>
          </a:p>
        </p:txBody>
      </p:sp>
      <p:sp>
        <p:nvSpPr>
          <p:cNvPr id="32" name="Rectangle 31">
            <a:extLst>
              <a:ext uri="{FF2B5EF4-FFF2-40B4-BE49-F238E27FC236}">
                <a16:creationId xmlns:a16="http://schemas.microsoft.com/office/drawing/2014/main" id="{A1C58940-169A-6B43-91F4-C10373D4F607}"/>
              </a:ext>
            </a:extLst>
          </p:cNvPr>
          <p:cNvSpPr/>
          <p:nvPr/>
        </p:nvSpPr>
        <p:spPr>
          <a:xfrm>
            <a:off x="7264110" y="1254369"/>
            <a:ext cx="1715767" cy="6657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484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6" grpId="0"/>
      <p:bldP spid="37" grpId="0"/>
      <p:bldP spid="44" grpId="0" animBg="1"/>
      <p:bldP spid="45" grpId="0"/>
      <p:bldP spid="58" grpId="0" animBg="1"/>
      <p:bldP spid="59" grpId="0" animBg="1"/>
      <p:bldP spid="60" grpId="0"/>
      <p:bldP spid="63" grpId="0"/>
      <p:bldP spid="64" grpId="0" animBg="1"/>
      <p:bldP spid="65" grpId="0" animBg="1"/>
      <p:bldP spid="66" grpId="0"/>
      <p:bldP spid="67" grpId="0"/>
      <p:bldP spid="68" grpId="0"/>
      <p:bldP spid="69" grpId="0"/>
      <p:bldP spid="73" grpId="0"/>
      <p:bldP spid="74" grpId="0" animBg="1"/>
      <p:bldP spid="75" grpId="0"/>
      <p:bldP spid="76" grpId="0" animBg="1"/>
      <p:bldP spid="83" grpId="0" animBg="1"/>
      <p:bldP spid="87" grpId="0"/>
      <p:bldP spid="90" grpId="0"/>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DL2 Bug: An Unrecovered-Durable Bug</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25</a:t>
            </a:fld>
            <a:endParaRPr lang="en-US" dirty="0"/>
          </a:p>
        </p:txBody>
      </p:sp>
      <p:sp>
        <p:nvSpPr>
          <p:cNvPr id="5" name="Rectangle 4">
            <a:extLst>
              <a:ext uri="{FF2B5EF4-FFF2-40B4-BE49-F238E27FC236}">
                <a16:creationId xmlns:a16="http://schemas.microsoft.com/office/drawing/2014/main" id="{1727423F-89E5-A749-B5F7-1BF444920DDB}"/>
              </a:ext>
            </a:extLst>
          </p:cNvPr>
          <p:cNvSpPr/>
          <p:nvPr/>
        </p:nvSpPr>
        <p:spPr>
          <a:xfrm>
            <a:off x="1831850" y="4393222"/>
            <a:ext cx="1547144" cy="71548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3ED7FAF-7DBA-4344-8750-0B93516F6FDF}"/>
              </a:ext>
            </a:extLst>
          </p:cNvPr>
          <p:cNvSpPr txBox="1"/>
          <p:nvPr/>
        </p:nvSpPr>
        <p:spPr>
          <a:xfrm>
            <a:off x="1018253" y="2988539"/>
            <a:ext cx="9553964" cy="830997"/>
          </a:xfrm>
          <a:prstGeom prst="rect">
            <a:avLst/>
          </a:prstGeom>
          <a:noFill/>
        </p:spPr>
        <p:txBody>
          <a:bodyPr wrap="square" rtlCol="0">
            <a:spAutoFit/>
          </a:bodyPr>
          <a:lstStyle/>
          <a:p>
            <a:r>
              <a:rPr lang="en-US" sz="2400" b="1" dirty="0">
                <a:sym typeface="Wingdings" pitchFamily="2" charset="2"/>
              </a:rPr>
              <a:t>Correctness condition:</a:t>
            </a:r>
          </a:p>
          <a:p>
            <a:r>
              <a:rPr lang="en-US" sz="2400" i="1" dirty="0">
                <a:sym typeface="Wingdings" pitchFamily="2" charset="2"/>
              </a:rPr>
              <a:t>A crash occurs before DP, the operation should preserve </a:t>
            </a:r>
            <a:r>
              <a:rPr lang="en-US" sz="2400" i="1" dirty="0">
                <a:solidFill>
                  <a:srgbClr val="FF0000"/>
                </a:solidFill>
                <a:sym typeface="Wingdings" pitchFamily="2" charset="2"/>
              </a:rPr>
              <a:t>Nothing Semantic.</a:t>
            </a:r>
          </a:p>
        </p:txBody>
      </p:sp>
      <p:cxnSp>
        <p:nvCxnSpPr>
          <p:cNvPr id="7" name="Straight Arrow Connector 6">
            <a:extLst>
              <a:ext uri="{FF2B5EF4-FFF2-40B4-BE49-F238E27FC236}">
                <a16:creationId xmlns:a16="http://schemas.microsoft.com/office/drawing/2014/main" id="{6B1D4B19-21A2-DE44-8767-FF2D0A0B0377}"/>
              </a:ext>
            </a:extLst>
          </p:cNvPr>
          <p:cNvCxnSpPr>
            <a:cxnSpLocks/>
          </p:cNvCxnSpPr>
          <p:nvPr/>
        </p:nvCxnSpPr>
        <p:spPr>
          <a:xfrm>
            <a:off x="1796450" y="2770956"/>
            <a:ext cx="749248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54A98283-6B3B-A94F-9806-713A19D34F33}"/>
              </a:ext>
            </a:extLst>
          </p:cNvPr>
          <p:cNvSpPr txBox="1"/>
          <p:nvPr/>
        </p:nvSpPr>
        <p:spPr>
          <a:xfrm>
            <a:off x="8543421" y="2727199"/>
            <a:ext cx="746449" cy="400110"/>
          </a:xfrm>
          <a:prstGeom prst="rect">
            <a:avLst/>
          </a:prstGeom>
          <a:noFill/>
        </p:spPr>
        <p:txBody>
          <a:bodyPr wrap="square" rtlCol="0">
            <a:spAutoFit/>
          </a:bodyPr>
          <a:lstStyle/>
          <a:p>
            <a:pPr algn="ctr"/>
            <a:r>
              <a:rPr lang="en-US" sz="2000" dirty="0"/>
              <a:t>time</a:t>
            </a:r>
          </a:p>
        </p:txBody>
      </p:sp>
      <p:cxnSp>
        <p:nvCxnSpPr>
          <p:cNvPr id="9" name="Straight Arrow Connector 8">
            <a:extLst>
              <a:ext uri="{FF2B5EF4-FFF2-40B4-BE49-F238E27FC236}">
                <a16:creationId xmlns:a16="http://schemas.microsoft.com/office/drawing/2014/main" id="{90207E38-44D8-3C43-8BB5-C176FD3B2423}"/>
              </a:ext>
            </a:extLst>
          </p:cNvPr>
          <p:cNvCxnSpPr>
            <a:cxnSpLocks/>
          </p:cNvCxnSpPr>
          <p:nvPr/>
        </p:nvCxnSpPr>
        <p:spPr>
          <a:xfrm>
            <a:off x="3194328" y="1603460"/>
            <a:ext cx="5385477"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FD0AF662-93C3-584E-978C-EFE4FF9A5B44}"/>
              </a:ext>
            </a:extLst>
          </p:cNvPr>
          <p:cNvSpPr txBox="1"/>
          <p:nvPr/>
        </p:nvSpPr>
        <p:spPr>
          <a:xfrm>
            <a:off x="1935669" y="1403405"/>
            <a:ext cx="1225596" cy="400110"/>
          </a:xfrm>
          <a:prstGeom prst="rect">
            <a:avLst/>
          </a:prstGeom>
          <a:noFill/>
          <a:ln>
            <a:noFill/>
          </a:ln>
        </p:spPr>
        <p:txBody>
          <a:bodyPr wrap="square" rtlCol="0">
            <a:spAutoFit/>
          </a:bodyPr>
          <a:lstStyle/>
          <a:p>
            <a:pPr algn="ctr"/>
            <a:r>
              <a:rPr lang="en-US" sz="2000" dirty="0"/>
              <a:t>operation</a:t>
            </a:r>
          </a:p>
        </p:txBody>
      </p:sp>
      <p:sp>
        <p:nvSpPr>
          <p:cNvPr id="11" name="Oval 10">
            <a:extLst>
              <a:ext uri="{FF2B5EF4-FFF2-40B4-BE49-F238E27FC236}">
                <a16:creationId xmlns:a16="http://schemas.microsoft.com/office/drawing/2014/main" id="{F5F8B45E-B49F-1F47-8502-13B74FA29F99}"/>
              </a:ext>
            </a:extLst>
          </p:cNvPr>
          <p:cNvSpPr/>
          <p:nvPr/>
        </p:nvSpPr>
        <p:spPr>
          <a:xfrm>
            <a:off x="4883800" y="1512020"/>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38C5B5C-CE49-B642-979A-E1BCF1BC9A34}"/>
              </a:ext>
            </a:extLst>
          </p:cNvPr>
          <p:cNvSpPr/>
          <p:nvPr/>
        </p:nvSpPr>
        <p:spPr>
          <a:xfrm>
            <a:off x="6685696" y="1512020"/>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36D32A0-5DFB-964D-A293-5211F30D7C76}"/>
              </a:ext>
            </a:extLst>
          </p:cNvPr>
          <p:cNvSpPr txBox="1"/>
          <p:nvPr/>
        </p:nvSpPr>
        <p:spPr>
          <a:xfrm>
            <a:off x="3523544" y="2268158"/>
            <a:ext cx="1306287" cy="400110"/>
          </a:xfrm>
          <a:prstGeom prst="rect">
            <a:avLst/>
          </a:prstGeom>
          <a:noFill/>
        </p:spPr>
        <p:txBody>
          <a:bodyPr wrap="square" rtlCol="0">
            <a:spAutoFit/>
          </a:bodyPr>
          <a:lstStyle/>
          <a:p>
            <a:pPr algn="ctr"/>
            <a:r>
              <a:rPr lang="en-US" sz="2000" dirty="0"/>
              <a:t>not visible</a:t>
            </a:r>
          </a:p>
        </p:txBody>
      </p:sp>
      <p:sp>
        <p:nvSpPr>
          <p:cNvPr id="14" name="TextBox 13">
            <a:extLst>
              <a:ext uri="{FF2B5EF4-FFF2-40B4-BE49-F238E27FC236}">
                <a16:creationId xmlns:a16="http://schemas.microsoft.com/office/drawing/2014/main" id="{597E3E24-C796-7448-9A2B-558E5DB930E0}"/>
              </a:ext>
            </a:extLst>
          </p:cNvPr>
          <p:cNvSpPr txBox="1"/>
          <p:nvPr/>
        </p:nvSpPr>
        <p:spPr>
          <a:xfrm>
            <a:off x="5091537" y="2114270"/>
            <a:ext cx="1566658" cy="707886"/>
          </a:xfrm>
          <a:prstGeom prst="rect">
            <a:avLst/>
          </a:prstGeom>
          <a:noFill/>
        </p:spPr>
        <p:txBody>
          <a:bodyPr wrap="square" rtlCol="0">
            <a:spAutoFit/>
          </a:bodyPr>
          <a:lstStyle/>
          <a:p>
            <a:pPr algn="ctr"/>
            <a:r>
              <a:rPr lang="en-US" sz="2000" dirty="0"/>
              <a:t>visible but</a:t>
            </a:r>
          </a:p>
          <a:p>
            <a:pPr algn="ctr"/>
            <a:r>
              <a:rPr lang="en-US" sz="2000" dirty="0"/>
              <a:t>not durable</a:t>
            </a:r>
          </a:p>
        </p:txBody>
      </p:sp>
      <p:sp>
        <p:nvSpPr>
          <p:cNvPr id="16" name="TextBox 15">
            <a:extLst>
              <a:ext uri="{FF2B5EF4-FFF2-40B4-BE49-F238E27FC236}">
                <a16:creationId xmlns:a16="http://schemas.microsoft.com/office/drawing/2014/main" id="{451EF425-A83A-DF40-AFA7-26168DF37736}"/>
              </a:ext>
            </a:extLst>
          </p:cNvPr>
          <p:cNvSpPr txBox="1"/>
          <p:nvPr/>
        </p:nvSpPr>
        <p:spPr>
          <a:xfrm>
            <a:off x="3523544" y="1907677"/>
            <a:ext cx="1306287" cy="400110"/>
          </a:xfrm>
          <a:prstGeom prst="rect">
            <a:avLst/>
          </a:prstGeom>
          <a:noFill/>
        </p:spPr>
        <p:txBody>
          <a:bodyPr wrap="square" rtlCol="0">
            <a:spAutoFit/>
          </a:bodyPr>
          <a:lstStyle/>
          <a:p>
            <a:pPr algn="ctr"/>
            <a:r>
              <a:rPr lang="en-US" sz="2000" dirty="0"/>
              <a:t>R1</a:t>
            </a:r>
          </a:p>
        </p:txBody>
      </p:sp>
      <p:sp>
        <p:nvSpPr>
          <p:cNvPr id="17" name="TextBox 16">
            <a:extLst>
              <a:ext uri="{FF2B5EF4-FFF2-40B4-BE49-F238E27FC236}">
                <a16:creationId xmlns:a16="http://schemas.microsoft.com/office/drawing/2014/main" id="{03215129-1CDC-C441-9F72-7A7AAC69D787}"/>
              </a:ext>
            </a:extLst>
          </p:cNvPr>
          <p:cNvSpPr txBox="1"/>
          <p:nvPr/>
        </p:nvSpPr>
        <p:spPr>
          <a:xfrm>
            <a:off x="5221723" y="1907677"/>
            <a:ext cx="1306287" cy="400110"/>
          </a:xfrm>
          <a:prstGeom prst="rect">
            <a:avLst/>
          </a:prstGeom>
          <a:noFill/>
        </p:spPr>
        <p:txBody>
          <a:bodyPr wrap="square" rtlCol="0">
            <a:spAutoFit/>
          </a:bodyPr>
          <a:lstStyle/>
          <a:p>
            <a:pPr algn="ctr"/>
            <a:r>
              <a:rPr lang="en-US" sz="2000" dirty="0"/>
              <a:t>R2</a:t>
            </a:r>
          </a:p>
        </p:txBody>
      </p:sp>
      <p:sp>
        <p:nvSpPr>
          <p:cNvPr id="19" name="Left Brace 18">
            <a:extLst>
              <a:ext uri="{FF2B5EF4-FFF2-40B4-BE49-F238E27FC236}">
                <a16:creationId xmlns:a16="http://schemas.microsoft.com/office/drawing/2014/main" id="{72F903EA-A4F1-634F-90BB-B4E925DDC47F}"/>
              </a:ext>
            </a:extLst>
          </p:cNvPr>
          <p:cNvSpPr/>
          <p:nvPr/>
        </p:nvSpPr>
        <p:spPr>
          <a:xfrm rot="16200000">
            <a:off x="4011407" y="986350"/>
            <a:ext cx="258235" cy="1675334"/>
          </a:xfrm>
          <a:prstGeom prst="leftBrace">
            <a:avLst>
              <a:gd name="adj1" fmla="val 26399"/>
              <a:gd name="adj2" fmla="val 4927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86E553A3-0449-0943-BDAE-2F9476D85D17}"/>
              </a:ext>
            </a:extLst>
          </p:cNvPr>
          <p:cNvSpPr/>
          <p:nvPr/>
        </p:nvSpPr>
        <p:spPr>
          <a:xfrm rot="16200000">
            <a:off x="5748003" y="979878"/>
            <a:ext cx="258235" cy="1675334"/>
          </a:xfrm>
          <a:prstGeom prst="leftBrace">
            <a:avLst>
              <a:gd name="adj1" fmla="val 26399"/>
              <a:gd name="adj2" fmla="val 4927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3055A4B-BEA3-214A-923A-3647B4350296}"/>
              </a:ext>
            </a:extLst>
          </p:cNvPr>
          <p:cNvSpPr txBox="1"/>
          <p:nvPr/>
        </p:nvSpPr>
        <p:spPr>
          <a:xfrm>
            <a:off x="4201668" y="842546"/>
            <a:ext cx="1545597" cy="707886"/>
          </a:xfrm>
          <a:prstGeom prst="rect">
            <a:avLst/>
          </a:prstGeom>
          <a:noFill/>
        </p:spPr>
        <p:txBody>
          <a:bodyPr wrap="square" rtlCol="0">
            <a:spAutoFit/>
          </a:bodyPr>
          <a:lstStyle/>
          <a:p>
            <a:pPr algn="ctr"/>
            <a:r>
              <a:rPr lang="en-US" sz="2000" dirty="0"/>
              <a:t>Linearization Point (LP)</a:t>
            </a:r>
          </a:p>
        </p:txBody>
      </p:sp>
      <p:sp>
        <p:nvSpPr>
          <p:cNvPr id="23" name="TextBox 22">
            <a:extLst>
              <a:ext uri="{FF2B5EF4-FFF2-40B4-BE49-F238E27FC236}">
                <a16:creationId xmlns:a16="http://schemas.microsoft.com/office/drawing/2014/main" id="{39BB1B13-B5BC-314D-951D-1B60D6019C61}"/>
              </a:ext>
            </a:extLst>
          </p:cNvPr>
          <p:cNvSpPr txBox="1"/>
          <p:nvPr/>
        </p:nvSpPr>
        <p:spPr>
          <a:xfrm>
            <a:off x="6123992" y="842546"/>
            <a:ext cx="1306288" cy="707886"/>
          </a:xfrm>
          <a:prstGeom prst="rect">
            <a:avLst/>
          </a:prstGeom>
          <a:noFill/>
        </p:spPr>
        <p:txBody>
          <a:bodyPr wrap="square" rtlCol="0">
            <a:spAutoFit/>
          </a:bodyPr>
          <a:lstStyle/>
          <a:p>
            <a:pPr algn="ctr"/>
            <a:r>
              <a:rPr lang="en-US" sz="2000" dirty="0"/>
              <a:t>Durability Point (DP)</a:t>
            </a:r>
          </a:p>
        </p:txBody>
      </p:sp>
      <p:sp>
        <p:nvSpPr>
          <p:cNvPr id="24" name="Lightning Bolt 23">
            <a:extLst>
              <a:ext uri="{FF2B5EF4-FFF2-40B4-BE49-F238E27FC236}">
                <a16:creationId xmlns:a16="http://schemas.microsoft.com/office/drawing/2014/main" id="{260D1A12-3221-ED43-9778-73D939B02A82}"/>
              </a:ext>
            </a:extLst>
          </p:cNvPr>
          <p:cNvSpPr/>
          <p:nvPr/>
        </p:nvSpPr>
        <p:spPr>
          <a:xfrm>
            <a:off x="5657074" y="1353654"/>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06682E-1A3E-2240-BB22-81C527451D1D}"/>
              </a:ext>
            </a:extLst>
          </p:cNvPr>
          <p:cNvSpPr txBox="1"/>
          <p:nvPr/>
        </p:nvSpPr>
        <p:spPr>
          <a:xfrm>
            <a:off x="5461279" y="1054317"/>
            <a:ext cx="754711" cy="400110"/>
          </a:xfrm>
          <a:prstGeom prst="rect">
            <a:avLst/>
          </a:prstGeom>
          <a:noFill/>
        </p:spPr>
        <p:txBody>
          <a:bodyPr wrap="square" rtlCol="0">
            <a:spAutoFit/>
          </a:bodyPr>
          <a:lstStyle/>
          <a:p>
            <a:pPr algn="ctr"/>
            <a:r>
              <a:rPr lang="en-US" sz="2000" dirty="0">
                <a:solidFill>
                  <a:srgbClr val="FF0000"/>
                </a:solidFill>
              </a:rPr>
              <a:t>crash</a:t>
            </a:r>
          </a:p>
        </p:txBody>
      </p:sp>
      <p:cxnSp>
        <p:nvCxnSpPr>
          <p:cNvPr id="26" name="Straight Arrow Connector 25">
            <a:extLst>
              <a:ext uri="{FF2B5EF4-FFF2-40B4-BE49-F238E27FC236}">
                <a16:creationId xmlns:a16="http://schemas.microsoft.com/office/drawing/2014/main" id="{F0CD91CA-3BFB-854B-B584-6FE160502FCC}"/>
              </a:ext>
            </a:extLst>
          </p:cNvPr>
          <p:cNvCxnSpPr>
            <a:cxnSpLocks/>
          </p:cNvCxnSpPr>
          <p:nvPr/>
        </p:nvCxnSpPr>
        <p:spPr>
          <a:xfrm flipV="1">
            <a:off x="1173760" y="5722943"/>
            <a:ext cx="92590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01A3C1E4-B7DE-EE4D-B2E0-B00DE56F3976}"/>
              </a:ext>
            </a:extLst>
          </p:cNvPr>
          <p:cNvSpPr txBox="1"/>
          <p:nvPr/>
        </p:nvSpPr>
        <p:spPr>
          <a:xfrm>
            <a:off x="9706385" y="5665343"/>
            <a:ext cx="746449" cy="400110"/>
          </a:xfrm>
          <a:prstGeom prst="rect">
            <a:avLst/>
          </a:prstGeom>
          <a:noFill/>
        </p:spPr>
        <p:txBody>
          <a:bodyPr wrap="square" rtlCol="0">
            <a:spAutoFit/>
          </a:bodyPr>
          <a:lstStyle/>
          <a:p>
            <a:pPr algn="ctr"/>
            <a:r>
              <a:rPr lang="en-US" sz="2000" dirty="0"/>
              <a:t>time</a:t>
            </a:r>
          </a:p>
        </p:txBody>
      </p:sp>
      <p:sp>
        <p:nvSpPr>
          <p:cNvPr id="28" name="TextBox 27">
            <a:extLst>
              <a:ext uri="{FF2B5EF4-FFF2-40B4-BE49-F238E27FC236}">
                <a16:creationId xmlns:a16="http://schemas.microsoft.com/office/drawing/2014/main" id="{0D158505-F458-DE42-BB5F-71BF990DBBA5}"/>
              </a:ext>
            </a:extLst>
          </p:cNvPr>
          <p:cNvSpPr txBox="1"/>
          <p:nvPr/>
        </p:nvSpPr>
        <p:spPr>
          <a:xfrm>
            <a:off x="1223486" y="3993112"/>
            <a:ext cx="1830641" cy="400110"/>
          </a:xfrm>
          <a:prstGeom prst="rect">
            <a:avLst/>
          </a:prstGeom>
          <a:noFill/>
        </p:spPr>
        <p:txBody>
          <a:bodyPr wrap="square" rtlCol="0">
            <a:spAutoFit/>
          </a:bodyPr>
          <a:lstStyle/>
          <a:p>
            <a:pPr algn="ctr"/>
            <a:r>
              <a:rPr lang="en-US" sz="2000" dirty="0"/>
              <a:t>T1: insert (K, V)</a:t>
            </a:r>
          </a:p>
        </p:txBody>
      </p:sp>
      <p:cxnSp>
        <p:nvCxnSpPr>
          <p:cNvPr id="29" name="Straight Arrow Connector 28">
            <a:extLst>
              <a:ext uri="{FF2B5EF4-FFF2-40B4-BE49-F238E27FC236}">
                <a16:creationId xmlns:a16="http://schemas.microsoft.com/office/drawing/2014/main" id="{0A98C936-961F-B141-829F-9EF1300B674A}"/>
              </a:ext>
            </a:extLst>
          </p:cNvPr>
          <p:cNvCxnSpPr>
            <a:cxnSpLocks/>
          </p:cNvCxnSpPr>
          <p:nvPr/>
        </p:nvCxnSpPr>
        <p:spPr>
          <a:xfrm>
            <a:off x="1684629" y="4636967"/>
            <a:ext cx="4227747" cy="0"/>
          </a:xfrm>
          <a:prstGeom prst="straightConnector1">
            <a:avLst/>
          </a:prstGeom>
          <a:ln w="28575">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D0B67BD2-4AE9-C246-9DF8-64FBEAC738CD}"/>
              </a:ext>
            </a:extLst>
          </p:cNvPr>
          <p:cNvCxnSpPr>
            <a:cxnSpLocks/>
          </p:cNvCxnSpPr>
          <p:nvPr/>
        </p:nvCxnSpPr>
        <p:spPr>
          <a:xfrm>
            <a:off x="5912376" y="4670807"/>
            <a:ext cx="0" cy="1052136"/>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31" name="Lightning Bolt 30">
            <a:extLst>
              <a:ext uri="{FF2B5EF4-FFF2-40B4-BE49-F238E27FC236}">
                <a16:creationId xmlns:a16="http://schemas.microsoft.com/office/drawing/2014/main" id="{CF8B6B2E-9535-FC43-AB32-1933563EB801}"/>
              </a:ext>
            </a:extLst>
          </p:cNvPr>
          <p:cNvSpPr/>
          <p:nvPr/>
        </p:nvSpPr>
        <p:spPr>
          <a:xfrm>
            <a:off x="5699492" y="4451535"/>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D837169-C4DF-2C49-8B13-46DA28604B23}"/>
              </a:ext>
            </a:extLst>
          </p:cNvPr>
          <p:cNvSpPr txBox="1"/>
          <p:nvPr/>
        </p:nvSpPr>
        <p:spPr>
          <a:xfrm>
            <a:off x="5503697" y="4152198"/>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33" name="Right Arrow 32">
            <a:extLst>
              <a:ext uri="{FF2B5EF4-FFF2-40B4-BE49-F238E27FC236}">
                <a16:creationId xmlns:a16="http://schemas.microsoft.com/office/drawing/2014/main" id="{47CEC5D4-0B16-904E-B6A5-ED0977923297}"/>
              </a:ext>
            </a:extLst>
          </p:cNvPr>
          <p:cNvSpPr/>
          <p:nvPr/>
        </p:nvSpPr>
        <p:spPr>
          <a:xfrm>
            <a:off x="5997006" y="4801598"/>
            <a:ext cx="1328831" cy="5078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recovery</a:t>
            </a:r>
          </a:p>
        </p:txBody>
      </p:sp>
      <p:cxnSp>
        <p:nvCxnSpPr>
          <p:cNvPr id="34" name="Straight Connector 33">
            <a:extLst>
              <a:ext uri="{FF2B5EF4-FFF2-40B4-BE49-F238E27FC236}">
                <a16:creationId xmlns:a16="http://schemas.microsoft.com/office/drawing/2014/main" id="{ECCB0669-12E9-4C47-BFE5-91ED9508FC98}"/>
              </a:ext>
            </a:extLst>
          </p:cNvPr>
          <p:cNvCxnSpPr>
            <a:cxnSpLocks/>
          </p:cNvCxnSpPr>
          <p:nvPr/>
        </p:nvCxnSpPr>
        <p:spPr>
          <a:xfrm>
            <a:off x="7341790" y="4636967"/>
            <a:ext cx="0" cy="1085976"/>
          </a:xfrm>
          <a:prstGeom prst="line">
            <a:avLst/>
          </a:prstGeom>
          <a:ln>
            <a:prstDash val="sysDash"/>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ECEC3B70-D099-1343-88DD-5168AE62F050}"/>
              </a:ext>
            </a:extLst>
          </p:cNvPr>
          <p:cNvCxnSpPr>
            <a:cxnSpLocks/>
          </p:cNvCxnSpPr>
          <p:nvPr/>
        </p:nvCxnSpPr>
        <p:spPr>
          <a:xfrm>
            <a:off x="7509600" y="4993650"/>
            <a:ext cx="2558528"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E9D15D5A-2EB2-7149-BC30-21443ACDDB77}"/>
              </a:ext>
            </a:extLst>
          </p:cNvPr>
          <p:cNvSpPr txBox="1"/>
          <p:nvPr/>
        </p:nvSpPr>
        <p:spPr>
          <a:xfrm>
            <a:off x="7272832" y="4559680"/>
            <a:ext cx="1509421" cy="400110"/>
          </a:xfrm>
          <a:prstGeom prst="rect">
            <a:avLst/>
          </a:prstGeom>
          <a:noFill/>
        </p:spPr>
        <p:txBody>
          <a:bodyPr wrap="square" rtlCol="0">
            <a:spAutoFit/>
          </a:bodyPr>
          <a:lstStyle/>
          <a:p>
            <a:pPr algn="ctr"/>
            <a:r>
              <a:rPr lang="en-US" sz="2000" dirty="0"/>
              <a:t>T2: get (K)</a:t>
            </a:r>
          </a:p>
        </p:txBody>
      </p:sp>
      <p:sp>
        <p:nvSpPr>
          <p:cNvPr id="38" name="Oval 37">
            <a:extLst>
              <a:ext uri="{FF2B5EF4-FFF2-40B4-BE49-F238E27FC236}">
                <a16:creationId xmlns:a16="http://schemas.microsoft.com/office/drawing/2014/main" id="{663C0DF0-586B-8043-8CC9-5156DB963082}"/>
              </a:ext>
            </a:extLst>
          </p:cNvPr>
          <p:cNvSpPr/>
          <p:nvPr/>
        </p:nvSpPr>
        <p:spPr>
          <a:xfrm>
            <a:off x="4139988" y="4545527"/>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E2B51AF-27FC-3540-877A-3E61111FF0E2}"/>
              </a:ext>
            </a:extLst>
          </p:cNvPr>
          <p:cNvSpPr txBox="1"/>
          <p:nvPr/>
        </p:nvSpPr>
        <p:spPr>
          <a:xfrm>
            <a:off x="3973557" y="4199411"/>
            <a:ext cx="515742" cy="400110"/>
          </a:xfrm>
          <a:prstGeom prst="rect">
            <a:avLst/>
          </a:prstGeom>
          <a:noFill/>
        </p:spPr>
        <p:txBody>
          <a:bodyPr wrap="square" rtlCol="0">
            <a:spAutoFit/>
          </a:bodyPr>
          <a:lstStyle/>
          <a:p>
            <a:pPr algn="ctr"/>
            <a:r>
              <a:rPr lang="en-US" sz="2000" dirty="0"/>
              <a:t>LP</a:t>
            </a:r>
          </a:p>
        </p:txBody>
      </p:sp>
      <p:sp>
        <p:nvSpPr>
          <p:cNvPr id="42" name="Oval 41">
            <a:extLst>
              <a:ext uri="{FF2B5EF4-FFF2-40B4-BE49-F238E27FC236}">
                <a16:creationId xmlns:a16="http://schemas.microsoft.com/office/drawing/2014/main" id="{0899C27A-C918-4F46-96CA-C8849B96D62F}"/>
              </a:ext>
            </a:extLst>
          </p:cNvPr>
          <p:cNvSpPr/>
          <p:nvPr/>
        </p:nvSpPr>
        <p:spPr>
          <a:xfrm>
            <a:off x="2186551" y="4568387"/>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C827F958-6D02-A34E-A58A-A8B57FE54075}"/>
              </a:ext>
            </a:extLst>
          </p:cNvPr>
          <p:cNvSpPr/>
          <p:nvPr/>
        </p:nvSpPr>
        <p:spPr>
          <a:xfrm>
            <a:off x="2880731" y="4568387"/>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9F7BAB92-7708-F04F-B11B-99E76094BCAC}"/>
              </a:ext>
            </a:extLst>
          </p:cNvPr>
          <p:cNvSpPr txBox="1"/>
          <p:nvPr/>
        </p:nvSpPr>
        <p:spPr>
          <a:xfrm>
            <a:off x="1896146" y="4708595"/>
            <a:ext cx="717970" cy="400110"/>
          </a:xfrm>
          <a:prstGeom prst="rect">
            <a:avLst/>
          </a:prstGeom>
          <a:noFill/>
        </p:spPr>
        <p:txBody>
          <a:bodyPr wrap="square" rtlCol="0">
            <a:spAutoFit/>
          </a:bodyPr>
          <a:lstStyle/>
          <a:p>
            <a:pPr algn="ctr"/>
            <a:r>
              <a:rPr lang="en-US" sz="2000" dirty="0"/>
              <a:t>W(K)</a:t>
            </a:r>
          </a:p>
        </p:txBody>
      </p:sp>
      <p:sp>
        <p:nvSpPr>
          <p:cNvPr id="45" name="TextBox 44">
            <a:extLst>
              <a:ext uri="{FF2B5EF4-FFF2-40B4-BE49-F238E27FC236}">
                <a16:creationId xmlns:a16="http://schemas.microsoft.com/office/drawing/2014/main" id="{291F14B1-547D-3747-A175-401BFEE434DD}"/>
              </a:ext>
            </a:extLst>
          </p:cNvPr>
          <p:cNvSpPr txBox="1"/>
          <p:nvPr/>
        </p:nvSpPr>
        <p:spPr>
          <a:xfrm>
            <a:off x="2590326" y="4712482"/>
            <a:ext cx="717970" cy="400110"/>
          </a:xfrm>
          <a:prstGeom prst="rect">
            <a:avLst/>
          </a:prstGeom>
          <a:noFill/>
        </p:spPr>
        <p:txBody>
          <a:bodyPr wrap="square" rtlCol="0">
            <a:spAutoFit/>
          </a:bodyPr>
          <a:lstStyle/>
          <a:p>
            <a:pPr algn="ctr"/>
            <a:r>
              <a:rPr lang="en-US" sz="2000" dirty="0"/>
              <a:t>W(V)</a:t>
            </a:r>
          </a:p>
        </p:txBody>
      </p:sp>
      <p:sp>
        <p:nvSpPr>
          <p:cNvPr id="46" name="TextBox 45">
            <a:extLst>
              <a:ext uri="{FF2B5EF4-FFF2-40B4-BE49-F238E27FC236}">
                <a16:creationId xmlns:a16="http://schemas.microsoft.com/office/drawing/2014/main" id="{0CF85992-314B-834B-A2CF-61E124AA2B6C}"/>
              </a:ext>
            </a:extLst>
          </p:cNvPr>
          <p:cNvSpPr txBox="1"/>
          <p:nvPr/>
        </p:nvSpPr>
        <p:spPr>
          <a:xfrm>
            <a:off x="1208472" y="5052245"/>
            <a:ext cx="2759238" cy="707886"/>
          </a:xfrm>
          <a:prstGeom prst="rect">
            <a:avLst/>
          </a:prstGeom>
          <a:noFill/>
        </p:spPr>
        <p:txBody>
          <a:bodyPr wrap="square" rtlCol="0">
            <a:spAutoFit/>
          </a:bodyPr>
          <a:lstStyle/>
          <a:p>
            <a:pPr algn="ctr"/>
            <a:r>
              <a:rPr lang="en-US" sz="2000" i="1" dirty="0">
                <a:solidFill>
                  <a:srgbClr val="FF0000"/>
                </a:solidFill>
              </a:rPr>
              <a:t>Some or all of the writes are persisted</a:t>
            </a:r>
          </a:p>
        </p:txBody>
      </p:sp>
      <p:sp>
        <p:nvSpPr>
          <p:cNvPr id="47" name="TextBox 46">
            <a:extLst>
              <a:ext uri="{FF2B5EF4-FFF2-40B4-BE49-F238E27FC236}">
                <a16:creationId xmlns:a16="http://schemas.microsoft.com/office/drawing/2014/main" id="{97C3CC63-412A-444C-8505-3696F16650B4}"/>
              </a:ext>
            </a:extLst>
          </p:cNvPr>
          <p:cNvSpPr txBox="1"/>
          <p:nvPr/>
        </p:nvSpPr>
        <p:spPr>
          <a:xfrm>
            <a:off x="3780451" y="4702503"/>
            <a:ext cx="901955" cy="400110"/>
          </a:xfrm>
          <a:prstGeom prst="rect">
            <a:avLst/>
          </a:prstGeom>
          <a:noFill/>
        </p:spPr>
        <p:txBody>
          <a:bodyPr wrap="square" rtlCol="0">
            <a:spAutoFit/>
          </a:bodyPr>
          <a:lstStyle/>
          <a:p>
            <a:pPr algn="ctr"/>
            <a:r>
              <a:rPr lang="en-US" sz="2000" dirty="0"/>
              <a:t>W(T)</a:t>
            </a:r>
          </a:p>
        </p:txBody>
      </p:sp>
      <p:sp>
        <p:nvSpPr>
          <p:cNvPr id="49" name="TextBox 48">
            <a:extLst>
              <a:ext uri="{FF2B5EF4-FFF2-40B4-BE49-F238E27FC236}">
                <a16:creationId xmlns:a16="http://schemas.microsoft.com/office/drawing/2014/main" id="{35B07C35-8980-2841-96A8-3839E4643585}"/>
              </a:ext>
            </a:extLst>
          </p:cNvPr>
          <p:cNvSpPr txBox="1"/>
          <p:nvPr/>
        </p:nvSpPr>
        <p:spPr>
          <a:xfrm>
            <a:off x="7430280" y="5003112"/>
            <a:ext cx="3166315" cy="400110"/>
          </a:xfrm>
          <a:prstGeom prst="rect">
            <a:avLst/>
          </a:prstGeom>
          <a:noFill/>
        </p:spPr>
        <p:txBody>
          <a:bodyPr wrap="square" rtlCol="0">
            <a:spAutoFit/>
          </a:bodyPr>
          <a:lstStyle/>
          <a:p>
            <a:r>
              <a:rPr lang="en-US" sz="2000" i="1" dirty="0">
                <a:solidFill>
                  <a:srgbClr val="FF0000"/>
                </a:solidFill>
              </a:rPr>
              <a:t>Incorrectly returns V</a:t>
            </a:r>
          </a:p>
        </p:txBody>
      </p:sp>
      <p:sp>
        <p:nvSpPr>
          <p:cNvPr id="51" name="Lightning Bolt 50">
            <a:extLst>
              <a:ext uri="{FF2B5EF4-FFF2-40B4-BE49-F238E27FC236}">
                <a16:creationId xmlns:a16="http://schemas.microsoft.com/office/drawing/2014/main" id="{077CD26E-C0A2-0949-960A-C938A2E43186}"/>
              </a:ext>
            </a:extLst>
          </p:cNvPr>
          <p:cNvSpPr/>
          <p:nvPr/>
        </p:nvSpPr>
        <p:spPr>
          <a:xfrm>
            <a:off x="3892684" y="1357168"/>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C3F64EC6-5F0D-894A-BABE-D29A64FF6F22}"/>
              </a:ext>
            </a:extLst>
          </p:cNvPr>
          <p:cNvSpPr txBox="1"/>
          <p:nvPr/>
        </p:nvSpPr>
        <p:spPr>
          <a:xfrm>
            <a:off x="3696889" y="1057831"/>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48" name="TextBox 47">
            <a:extLst>
              <a:ext uri="{FF2B5EF4-FFF2-40B4-BE49-F238E27FC236}">
                <a16:creationId xmlns:a16="http://schemas.microsoft.com/office/drawing/2014/main" id="{A1B84AD0-579B-E742-A05C-30373B843A37}"/>
              </a:ext>
            </a:extLst>
          </p:cNvPr>
          <p:cNvSpPr txBox="1"/>
          <p:nvPr/>
        </p:nvSpPr>
        <p:spPr>
          <a:xfrm>
            <a:off x="7430280" y="5341540"/>
            <a:ext cx="3671470" cy="400110"/>
          </a:xfrm>
          <a:prstGeom prst="rect">
            <a:avLst/>
          </a:prstGeom>
          <a:noFill/>
        </p:spPr>
        <p:txBody>
          <a:bodyPr wrap="square" rtlCol="0">
            <a:spAutoFit/>
          </a:bodyPr>
          <a:lstStyle/>
          <a:p>
            <a:r>
              <a:rPr lang="en-US" altLang="zh-CN" sz="2000" dirty="0"/>
              <a:t>returns</a:t>
            </a:r>
            <a:r>
              <a:rPr lang="zh-CN" altLang="en-US" sz="2000" dirty="0"/>
              <a:t> </a:t>
            </a:r>
            <a:r>
              <a:rPr lang="en-US" altLang="zh-CN" sz="2000" dirty="0"/>
              <a:t>NULL</a:t>
            </a:r>
            <a:r>
              <a:rPr lang="zh-CN" altLang="en-US" sz="2000" dirty="0"/>
              <a:t> </a:t>
            </a:r>
            <a:r>
              <a:rPr lang="en-US" altLang="zh-CN" sz="2000" dirty="0">
                <a:solidFill>
                  <a:srgbClr val="FF0000"/>
                </a:solidFill>
              </a:rPr>
              <a:t>(Nothing</a:t>
            </a:r>
            <a:r>
              <a:rPr lang="zh-CN" altLang="en-US" sz="2000" dirty="0">
                <a:solidFill>
                  <a:srgbClr val="FF0000"/>
                </a:solidFill>
              </a:rPr>
              <a:t> </a:t>
            </a:r>
            <a:r>
              <a:rPr lang="en-US" altLang="zh-CN" sz="2000" dirty="0">
                <a:solidFill>
                  <a:srgbClr val="FF0000"/>
                </a:solidFill>
              </a:rPr>
              <a:t>Sematic)</a:t>
            </a:r>
            <a:r>
              <a:rPr lang="zh-CN" altLang="en-US" sz="2000" dirty="0"/>
              <a:t> </a:t>
            </a:r>
            <a:endParaRPr lang="en-US" sz="2000" dirty="0"/>
          </a:p>
        </p:txBody>
      </p:sp>
    </p:spTree>
    <p:extLst>
      <p:ext uri="{BB962C8B-B14F-4D97-AF65-F5344CB8AC3E}">
        <p14:creationId xmlns:p14="http://schemas.microsoft.com/office/powerpoint/2010/main" val="49307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4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10" grpId="0"/>
      <p:bldP spid="11" grpId="0" animBg="1"/>
      <p:bldP spid="12" grpId="0" animBg="1"/>
      <p:bldP spid="13" grpId="0"/>
      <p:bldP spid="14" grpId="0"/>
      <p:bldP spid="16" grpId="0"/>
      <p:bldP spid="17" grpId="0"/>
      <p:bldP spid="19" grpId="0" animBg="1"/>
      <p:bldP spid="20" grpId="0" animBg="1"/>
      <p:bldP spid="22" grpId="0"/>
      <p:bldP spid="23" grpId="0"/>
      <p:bldP spid="24" grpId="0" animBg="1"/>
      <p:bldP spid="25" grpId="0"/>
      <p:bldP spid="27" grpId="0"/>
      <p:bldP spid="28" grpId="0"/>
      <p:bldP spid="31" grpId="0" animBg="1"/>
      <p:bldP spid="32" grpId="0"/>
      <p:bldP spid="33" grpId="0" animBg="1"/>
      <p:bldP spid="36" grpId="0"/>
      <p:bldP spid="38" grpId="0" animBg="1"/>
      <p:bldP spid="40" grpId="0"/>
      <p:bldP spid="42" grpId="0" animBg="1"/>
      <p:bldP spid="43" grpId="0" animBg="1"/>
      <p:bldP spid="44" grpId="0"/>
      <p:bldP spid="45" grpId="0"/>
      <p:bldP spid="46" grpId="0"/>
      <p:bldP spid="47" grpId="0"/>
      <p:bldP spid="49" grpId="0"/>
      <p:bldP spid="51" grpId="0" animBg="1"/>
      <p:bldP spid="52" grpId="0"/>
      <p:bldP spid="48" grpId="0"/>
      <p:bldP spid="48"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7" y="362605"/>
            <a:ext cx="11446463" cy="510541"/>
          </a:xfrm>
        </p:spPr>
        <p:txBody>
          <a:bodyPr>
            <a:normAutofit fontScale="90000"/>
          </a:bodyPr>
          <a:lstStyle/>
          <a:p>
            <a:r>
              <a:rPr lang="en-US" dirty="0"/>
              <a:t>Adversarial test for DL2 (Unrecovered-Durable) Bug</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26</a:t>
            </a:fld>
            <a:endParaRPr lang="en-US" dirty="0"/>
          </a:p>
        </p:txBody>
      </p:sp>
      <p:sp>
        <p:nvSpPr>
          <p:cNvPr id="68" name="TextBox 67">
            <a:extLst>
              <a:ext uri="{FF2B5EF4-FFF2-40B4-BE49-F238E27FC236}">
                <a16:creationId xmlns:a16="http://schemas.microsoft.com/office/drawing/2014/main" id="{2F8A82BE-E0B8-2F4D-8046-AE942BAB0F8B}"/>
              </a:ext>
            </a:extLst>
          </p:cNvPr>
          <p:cNvSpPr txBox="1"/>
          <p:nvPr/>
        </p:nvSpPr>
        <p:spPr>
          <a:xfrm>
            <a:off x="296357" y="1005666"/>
            <a:ext cx="11059081" cy="830997"/>
          </a:xfrm>
          <a:prstGeom prst="rect">
            <a:avLst/>
          </a:prstGeom>
          <a:noFill/>
        </p:spPr>
        <p:txBody>
          <a:bodyPr wrap="square" rtlCol="0">
            <a:spAutoFit/>
          </a:bodyPr>
          <a:lstStyle/>
          <a:p>
            <a:r>
              <a:rPr lang="en-US" sz="2400" b="1" dirty="0">
                <a:sym typeface="Wingdings" pitchFamily="2" charset="2"/>
              </a:rPr>
              <a:t>Correctness condition:</a:t>
            </a:r>
          </a:p>
          <a:p>
            <a:r>
              <a:rPr lang="en-US" sz="2400" i="1" dirty="0">
                <a:sym typeface="Wingdings" pitchFamily="2" charset="2"/>
              </a:rPr>
              <a:t>A crash occurs before DP, the operation should preserve </a:t>
            </a:r>
            <a:r>
              <a:rPr lang="en-US" sz="2400" i="1" dirty="0">
                <a:solidFill>
                  <a:srgbClr val="FF0000"/>
                </a:solidFill>
                <a:sym typeface="Wingdings" pitchFamily="2" charset="2"/>
              </a:rPr>
              <a:t>Nothing Semantic.</a:t>
            </a:r>
          </a:p>
        </p:txBody>
      </p:sp>
      <p:sp>
        <p:nvSpPr>
          <p:cNvPr id="48" name="Oval 47">
            <a:extLst>
              <a:ext uri="{FF2B5EF4-FFF2-40B4-BE49-F238E27FC236}">
                <a16:creationId xmlns:a16="http://schemas.microsoft.com/office/drawing/2014/main" id="{ED5384F7-2540-0C4E-BFA4-F49692A70194}"/>
              </a:ext>
            </a:extLst>
          </p:cNvPr>
          <p:cNvSpPr/>
          <p:nvPr/>
        </p:nvSpPr>
        <p:spPr>
          <a:xfrm>
            <a:off x="1149102" y="219923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Oval 48">
            <a:extLst>
              <a:ext uri="{FF2B5EF4-FFF2-40B4-BE49-F238E27FC236}">
                <a16:creationId xmlns:a16="http://schemas.microsoft.com/office/drawing/2014/main" id="{26AB1D02-0BA1-864B-97EC-32DD56C7D223}"/>
              </a:ext>
            </a:extLst>
          </p:cNvPr>
          <p:cNvSpPr/>
          <p:nvPr/>
        </p:nvSpPr>
        <p:spPr>
          <a:xfrm>
            <a:off x="3867615" y="2199238"/>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0" name="TextBox 49">
            <a:extLst>
              <a:ext uri="{FF2B5EF4-FFF2-40B4-BE49-F238E27FC236}">
                <a16:creationId xmlns:a16="http://schemas.microsoft.com/office/drawing/2014/main" id="{75D9693C-9D8E-384A-97CF-565152F3CBD4}"/>
              </a:ext>
            </a:extLst>
          </p:cNvPr>
          <p:cNvSpPr txBox="1"/>
          <p:nvPr/>
        </p:nvSpPr>
        <p:spPr>
          <a:xfrm>
            <a:off x="1375014" y="2090623"/>
            <a:ext cx="2116567" cy="400110"/>
          </a:xfrm>
          <a:prstGeom prst="rect">
            <a:avLst/>
          </a:prstGeom>
          <a:noFill/>
        </p:spPr>
        <p:txBody>
          <a:bodyPr wrap="square">
            <a:spAutoFit/>
          </a:bodyPr>
          <a:lstStyle/>
          <a:p>
            <a:r>
              <a:rPr lang="en-US" sz="2000" dirty="0">
                <a:sym typeface="Wingdings" pitchFamily="2" charset="2"/>
              </a:rPr>
              <a:t>Linearization Point</a:t>
            </a:r>
            <a:endParaRPr lang="en-US" sz="2000" dirty="0"/>
          </a:p>
        </p:txBody>
      </p:sp>
      <p:sp>
        <p:nvSpPr>
          <p:cNvPr id="51" name="TextBox 50">
            <a:extLst>
              <a:ext uri="{FF2B5EF4-FFF2-40B4-BE49-F238E27FC236}">
                <a16:creationId xmlns:a16="http://schemas.microsoft.com/office/drawing/2014/main" id="{3A2F1733-C05A-A64F-A04E-F23B973031D4}"/>
              </a:ext>
            </a:extLst>
          </p:cNvPr>
          <p:cNvSpPr txBox="1"/>
          <p:nvPr/>
        </p:nvSpPr>
        <p:spPr>
          <a:xfrm>
            <a:off x="4093526" y="2090623"/>
            <a:ext cx="2116567" cy="400110"/>
          </a:xfrm>
          <a:prstGeom prst="rect">
            <a:avLst/>
          </a:prstGeom>
          <a:noFill/>
        </p:spPr>
        <p:txBody>
          <a:bodyPr wrap="square">
            <a:spAutoFit/>
          </a:bodyPr>
          <a:lstStyle/>
          <a:p>
            <a:r>
              <a:rPr lang="en-US" sz="2000" dirty="0">
                <a:sym typeface="Wingdings" pitchFamily="2" charset="2"/>
              </a:rPr>
              <a:t>Durability Point</a:t>
            </a:r>
            <a:endParaRPr lang="en-US" sz="2000" dirty="0"/>
          </a:p>
        </p:txBody>
      </p:sp>
      <p:sp>
        <p:nvSpPr>
          <p:cNvPr id="52" name="Rectangle 51">
            <a:extLst>
              <a:ext uri="{FF2B5EF4-FFF2-40B4-BE49-F238E27FC236}">
                <a16:creationId xmlns:a16="http://schemas.microsoft.com/office/drawing/2014/main" id="{E58727AD-C1F1-0B48-AD7E-F97AD62AA957}"/>
              </a:ext>
            </a:extLst>
          </p:cNvPr>
          <p:cNvSpPr/>
          <p:nvPr/>
        </p:nvSpPr>
        <p:spPr>
          <a:xfrm>
            <a:off x="1583770" y="3020346"/>
            <a:ext cx="1547144" cy="71548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9ADA5F84-6540-C24E-9E24-C37639BD838C}"/>
              </a:ext>
            </a:extLst>
          </p:cNvPr>
          <p:cNvCxnSpPr>
            <a:cxnSpLocks/>
          </p:cNvCxnSpPr>
          <p:nvPr/>
        </p:nvCxnSpPr>
        <p:spPr>
          <a:xfrm flipV="1">
            <a:off x="925680" y="4487227"/>
            <a:ext cx="54864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440C126D-7A6E-6944-953E-0268EB49E724}"/>
              </a:ext>
            </a:extLst>
          </p:cNvPr>
          <p:cNvSpPr txBox="1"/>
          <p:nvPr/>
        </p:nvSpPr>
        <p:spPr>
          <a:xfrm>
            <a:off x="5602614" y="4438107"/>
            <a:ext cx="746449" cy="400110"/>
          </a:xfrm>
          <a:prstGeom prst="rect">
            <a:avLst/>
          </a:prstGeom>
          <a:noFill/>
        </p:spPr>
        <p:txBody>
          <a:bodyPr wrap="square" rtlCol="0">
            <a:spAutoFit/>
          </a:bodyPr>
          <a:lstStyle/>
          <a:p>
            <a:pPr algn="ctr"/>
            <a:r>
              <a:rPr lang="en-US" sz="2000" dirty="0"/>
              <a:t>time</a:t>
            </a:r>
          </a:p>
        </p:txBody>
      </p:sp>
      <p:sp>
        <p:nvSpPr>
          <p:cNvPr id="55" name="TextBox 54">
            <a:extLst>
              <a:ext uri="{FF2B5EF4-FFF2-40B4-BE49-F238E27FC236}">
                <a16:creationId xmlns:a16="http://schemas.microsoft.com/office/drawing/2014/main" id="{4999CEBA-466E-4D4A-8669-356B50BD7E93}"/>
              </a:ext>
            </a:extLst>
          </p:cNvPr>
          <p:cNvSpPr txBox="1"/>
          <p:nvPr/>
        </p:nvSpPr>
        <p:spPr>
          <a:xfrm>
            <a:off x="975406" y="2620236"/>
            <a:ext cx="1830641" cy="400110"/>
          </a:xfrm>
          <a:prstGeom prst="rect">
            <a:avLst/>
          </a:prstGeom>
          <a:noFill/>
        </p:spPr>
        <p:txBody>
          <a:bodyPr wrap="square" rtlCol="0">
            <a:spAutoFit/>
          </a:bodyPr>
          <a:lstStyle/>
          <a:p>
            <a:pPr algn="ctr"/>
            <a:r>
              <a:rPr lang="en-US" sz="2000" dirty="0"/>
              <a:t>T1: insert (K, V)</a:t>
            </a:r>
          </a:p>
        </p:txBody>
      </p:sp>
      <p:cxnSp>
        <p:nvCxnSpPr>
          <p:cNvPr id="56" name="Straight Arrow Connector 55">
            <a:extLst>
              <a:ext uri="{FF2B5EF4-FFF2-40B4-BE49-F238E27FC236}">
                <a16:creationId xmlns:a16="http://schemas.microsoft.com/office/drawing/2014/main" id="{D9EB1AD4-4C51-A24D-A1A7-1EBDDD4ADD9B}"/>
              </a:ext>
            </a:extLst>
          </p:cNvPr>
          <p:cNvCxnSpPr>
            <a:cxnSpLocks/>
          </p:cNvCxnSpPr>
          <p:nvPr/>
        </p:nvCxnSpPr>
        <p:spPr>
          <a:xfrm>
            <a:off x="1436549" y="3264091"/>
            <a:ext cx="4227747" cy="0"/>
          </a:xfrm>
          <a:prstGeom prst="straightConnector1">
            <a:avLst/>
          </a:prstGeom>
          <a:ln w="28575">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34F76AD8-2292-F84B-8B02-50260404C12B}"/>
              </a:ext>
            </a:extLst>
          </p:cNvPr>
          <p:cNvCxnSpPr>
            <a:cxnSpLocks/>
          </p:cNvCxnSpPr>
          <p:nvPr/>
        </p:nvCxnSpPr>
        <p:spPr>
          <a:xfrm>
            <a:off x="5664296" y="3297931"/>
            <a:ext cx="0" cy="1188720"/>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58" name="Lightning Bolt 57">
            <a:extLst>
              <a:ext uri="{FF2B5EF4-FFF2-40B4-BE49-F238E27FC236}">
                <a16:creationId xmlns:a16="http://schemas.microsoft.com/office/drawing/2014/main" id="{A92A40DF-4532-3843-9DF3-B365F9A3D276}"/>
              </a:ext>
            </a:extLst>
          </p:cNvPr>
          <p:cNvSpPr/>
          <p:nvPr/>
        </p:nvSpPr>
        <p:spPr>
          <a:xfrm>
            <a:off x="5451412" y="3078659"/>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E3D787DE-9B45-E448-B18D-AEFAB5D974A8}"/>
              </a:ext>
            </a:extLst>
          </p:cNvPr>
          <p:cNvSpPr txBox="1"/>
          <p:nvPr/>
        </p:nvSpPr>
        <p:spPr>
          <a:xfrm>
            <a:off x="5255617" y="2779322"/>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60" name="Oval 59">
            <a:extLst>
              <a:ext uri="{FF2B5EF4-FFF2-40B4-BE49-F238E27FC236}">
                <a16:creationId xmlns:a16="http://schemas.microsoft.com/office/drawing/2014/main" id="{C38A4085-EF9B-3549-A809-60F426F11535}"/>
              </a:ext>
            </a:extLst>
          </p:cNvPr>
          <p:cNvSpPr/>
          <p:nvPr/>
        </p:nvSpPr>
        <p:spPr>
          <a:xfrm>
            <a:off x="3891908" y="317265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5FC83E68-EC7B-E24F-8F48-711AB1B031FE}"/>
              </a:ext>
            </a:extLst>
          </p:cNvPr>
          <p:cNvSpPr txBox="1"/>
          <p:nvPr/>
        </p:nvSpPr>
        <p:spPr>
          <a:xfrm>
            <a:off x="3725477" y="2826535"/>
            <a:ext cx="515742" cy="400110"/>
          </a:xfrm>
          <a:prstGeom prst="rect">
            <a:avLst/>
          </a:prstGeom>
          <a:noFill/>
        </p:spPr>
        <p:txBody>
          <a:bodyPr wrap="square" rtlCol="0">
            <a:spAutoFit/>
          </a:bodyPr>
          <a:lstStyle/>
          <a:p>
            <a:pPr algn="ctr"/>
            <a:r>
              <a:rPr lang="en-US" sz="2000" dirty="0"/>
              <a:t>LP</a:t>
            </a:r>
          </a:p>
        </p:txBody>
      </p:sp>
      <p:sp>
        <p:nvSpPr>
          <p:cNvPr id="64" name="Oval 63">
            <a:extLst>
              <a:ext uri="{FF2B5EF4-FFF2-40B4-BE49-F238E27FC236}">
                <a16:creationId xmlns:a16="http://schemas.microsoft.com/office/drawing/2014/main" id="{F79F39FF-42A7-BE49-8EBF-2CE02231029F}"/>
              </a:ext>
            </a:extLst>
          </p:cNvPr>
          <p:cNvSpPr/>
          <p:nvPr/>
        </p:nvSpPr>
        <p:spPr>
          <a:xfrm>
            <a:off x="1938471" y="319551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5799905D-1680-7A43-84D5-7C4FA2E837D3}"/>
              </a:ext>
            </a:extLst>
          </p:cNvPr>
          <p:cNvSpPr/>
          <p:nvPr/>
        </p:nvSpPr>
        <p:spPr>
          <a:xfrm>
            <a:off x="2632651" y="319551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3F04E1A5-469A-F448-B622-4EFF7115501D}"/>
              </a:ext>
            </a:extLst>
          </p:cNvPr>
          <p:cNvSpPr txBox="1"/>
          <p:nvPr/>
        </p:nvSpPr>
        <p:spPr>
          <a:xfrm>
            <a:off x="1648066" y="3351697"/>
            <a:ext cx="717970" cy="400110"/>
          </a:xfrm>
          <a:prstGeom prst="rect">
            <a:avLst/>
          </a:prstGeom>
          <a:noFill/>
        </p:spPr>
        <p:txBody>
          <a:bodyPr wrap="square" rtlCol="0">
            <a:spAutoFit/>
          </a:bodyPr>
          <a:lstStyle/>
          <a:p>
            <a:pPr algn="ctr"/>
            <a:r>
              <a:rPr lang="en-US" sz="2000" dirty="0"/>
              <a:t>W(K)</a:t>
            </a:r>
          </a:p>
        </p:txBody>
      </p:sp>
      <p:sp>
        <p:nvSpPr>
          <p:cNvPr id="67" name="TextBox 66">
            <a:extLst>
              <a:ext uri="{FF2B5EF4-FFF2-40B4-BE49-F238E27FC236}">
                <a16:creationId xmlns:a16="http://schemas.microsoft.com/office/drawing/2014/main" id="{A536BC55-F0AC-A749-9E84-22B9D0BB1523}"/>
              </a:ext>
            </a:extLst>
          </p:cNvPr>
          <p:cNvSpPr txBox="1"/>
          <p:nvPr/>
        </p:nvSpPr>
        <p:spPr>
          <a:xfrm>
            <a:off x="2342246" y="3351697"/>
            <a:ext cx="717970" cy="400110"/>
          </a:xfrm>
          <a:prstGeom prst="rect">
            <a:avLst/>
          </a:prstGeom>
          <a:noFill/>
        </p:spPr>
        <p:txBody>
          <a:bodyPr wrap="square" rtlCol="0">
            <a:spAutoFit/>
          </a:bodyPr>
          <a:lstStyle/>
          <a:p>
            <a:pPr algn="ctr"/>
            <a:r>
              <a:rPr lang="en-US" sz="2000" dirty="0"/>
              <a:t>W(V)</a:t>
            </a:r>
          </a:p>
        </p:txBody>
      </p:sp>
      <p:sp>
        <p:nvSpPr>
          <p:cNvPr id="69" name="TextBox 68">
            <a:extLst>
              <a:ext uri="{FF2B5EF4-FFF2-40B4-BE49-F238E27FC236}">
                <a16:creationId xmlns:a16="http://schemas.microsoft.com/office/drawing/2014/main" id="{CC9F1F7E-91B9-0948-8E0A-57013BEC405E}"/>
              </a:ext>
            </a:extLst>
          </p:cNvPr>
          <p:cNvSpPr txBox="1"/>
          <p:nvPr/>
        </p:nvSpPr>
        <p:spPr>
          <a:xfrm>
            <a:off x="3532371" y="3351697"/>
            <a:ext cx="901955" cy="400110"/>
          </a:xfrm>
          <a:prstGeom prst="rect">
            <a:avLst/>
          </a:prstGeom>
          <a:noFill/>
        </p:spPr>
        <p:txBody>
          <a:bodyPr wrap="square" rtlCol="0">
            <a:spAutoFit/>
          </a:bodyPr>
          <a:lstStyle/>
          <a:p>
            <a:pPr algn="ctr"/>
            <a:r>
              <a:rPr lang="en-US" sz="2000" dirty="0"/>
              <a:t>W(T)</a:t>
            </a:r>
          </a:p>
        </p:txBody>
      </p:sp>
      <p:graphicFrame>
        <p:nvGraphicFramePr>
          <p:cNvPr id="30" name="Table 4">
            <a:extLst>
              <a:ext uri="{FF2B5EF4-FFF2-40B4-BE49-F238E27FC236}">
                <a16:creationId xmlns:a16="http://schemas.microsoft.com/office/drawing/2014/main" id="{FE9080DC-7F88-AC4F-97CA-E3650C60F02E}"/>
              </a:ext>
            </a:extLst>
          </p:cNvPr>
          <p:cNvGraphicFramePr>
            <a:graphicFrameLocks noGrp="1"/>
          </p:cNvGraphicFramePr>
          <p:nvPr>
            <p:extLst>
              <p:ext uri="{D42A27DB-BD31-4B8C-83A1-F6EECF244321}">
                <p14:modId xmlns:p14="http://schemas.microsoft.com/office/powerpoint/2010/main" val="2274651591"/>
              </p:ext>
            </p:extLst>
          </p:nvPr>
        </p:nvGraphicFramePr>
        <p:xfrm>
          <a:off x="7275833" y="2617208"/>
          <a:ext cx="3084305" cy="1981200"/>
        </p:xfrm>
        <a:graphic>
          <a:graphicData uri="http://schemas.openxmlformats.org/drawingml/2006/table">
            <a:tbl>
              <a:tblPr firstRow="1" bandRow="1">
                <a:tableStyleId>{073A0DAA-6AF3-43AB-8588-CEC1D06C72B9}</a:tableStyleId>
              </a:tblPr>
              <a:tblGrid>
                <a:gridCol w="1491282">
                  <a:extLst>
                    <a:ext uri="{9D8B030D-6E8A-4147-A177-3AD203B41FA5}">
                      <a16:colId xmlns:a16="http://schemas.microsoft.com/office/drawing/2014/main" val="3744288925"/>
                    </a:ext>
                  </a:extLst>
                </a:gridCol>
                <a:gridCol w="1593023">
                  <a:extLst>
                    <a:ext uri="{9D8B030D-6E8A-4147-A177-3AD203B41FA5}">
                      <a16:colId xmlns:a16="http://schemas.microsoft.com/office/drawing/2014/main" val="2099801455"/>
                    </a:ext>
                  </a:extLst>
                </a:gridCol>
              </a:tblGrid>
              <a:tr h="182880">
                <a:tc>
                  <a:txBody>
                    <a:bodyPr/>
                    <a:lstStyle/>
                    <a:p>
                      <a:pPr algn="ctr"/>
                      <a:r>
                        <a:rPr lang="en-US" sz="2000" dirty="0"/>
                        <a:t>K</a:t>
                      </a:r>
                    </a:p>
                  </a:txBody>
                  <a:tcPr/>
                </a:tc>
                <a:tc>
                  <a:txBody>
                    <a:bodyPr/>
                    <a:lstStyle/>
                    <a:p>
                      <a:pPr algn="ctr"/>
                      <a:r>
                        <a:rPr lang="en-US" sz="2000" dirty="0"/>
                        <a:t>V</a:t>
                      </a:r>
                    </a:p>
                  </a:txBody>
                  <a:tcPr/>
                </a:tc>
                <a:extLst>
                  <a:ext uri="{0D108BD9-81ED-4DB2-BD59-A6C34878D82A}">
                    <a16:rowId xmlns:a16="http://schemas.microsoft.com/office/drawing/2014/main" val="1061366712"/>
                  </a:ext>
                </a:extLst>
              </a:tr>
              <a:tr h="182880">
                <a:tc>
                  <a:txBody>
                    <a:bodyPr/>
                    <a:lstStyle/>
                    <a:p>
                      <a:pPr algn="ctr"/>
                      <a:r>
                        <a:rPr lang="en-US" sz="2000" dirty="0"/>
                        <a:t>Persisted</a:t>
                      </a:r>
                    </a:p>
                  </a:txBody>
                  <a:tcPr/>
                </a:tc>
                <a:tc>
                  <a:txBody>
                    <a:bodyPr/>
                    <a:lstStyle/>
                    <a:p>
                      <a:pPr algn="ctr"/>
                      <a:r>
                        <a:rPr lang="en-US" sz="2000" dirty="0"/>
                        <a:t>Persisted</a:t>
                      </a:r>
                    </a:p>
                  </a:txBody>
                  <a:tcPr/>
                </a:tc>
                <a:extLst>
                  <a:ext uri="{0D108BD9-81ED-4DB2-BD59-A6C34878D82A}">
                    <a16:rowId xmlns:a16="http://schemas.microsoft.com/office/drawing/2014/main" val="2827513691"/>
                  </a:ext>
                </a:extLst>
              </a:tr>
              <a:tr h="182880">
                <a:tc>
                  <a:txBody>
                    <a:bodyPr/>
                    <a:lstStyle/>
                    <a:p>
                      <a:pPr algn="ctr"/>
                      <a:r>
                        <a:rPr lang="en-US" sz="2000" dirty="0"/>
                        <a:t>Persisted</a:t>
                      </a:r>
                    </a:p>
                  </a:txBody>
                  <a:tcPr/>
                </a:tc>
                <a:tc>
                  <a:txBody>
                    <a:bodyPr/>
                    <a:lstStyle/>
                    <a:p>
                      <a:pPr algn="ctr"/>
                      <a:r>
                        <a:rPr lang="en-US" sz="2000" dirty="0" err="1"/>
                        <a:t>Unpersisted</a:t>
                      </a:r>
                      <a:endParaRPr lang="en-US" sz="2000" dirty="0"/>
                    </a:p>
                  </a:txBody>
                  <a:tcPr/>
                </a:tc>
                <a:extLst>
                  <a:ext uri="{0D108BD9-81ED-4DB2-BD59-A6C34878D82A}">
                    <a16:rowId xmlns:a16="http://schemas.microsoft.com/office/drawing/2014/main" val="2208270742"/>
                  </a:ext>
                </a:extLst>
              </a:tr>
              <a:tr h="182880">
                <a:tc>
                  <a:txBody>
                    <a:bodyPr/>
                    <a:lstStyle/>
                    <a:p>
                      <a:pPr algn="ctr"/>
                      <a:r>
                        <a:rPr lang="en-US" sz="2000" dirty="0" err="1"/>
                        <a:t>Unpersisted</a:t>
                      </a:r>
                      <a:endParaRPr lang="en-US" sz="2000" dirty="0"/>
                    </a:p>
                  </a:txBody>
                  <a:tcPr/>
                </a:tc>
                <a:tc>
                  <a:txBody>
                    <a:bodyPr/>
                    <a:lstStyle/>
                    <a:p>
                      <a:pPr algn="ctr"/>
                      <a:r>
                        <a:rPr lang="en-US" sz="2000" dirty="0"/>
                        <a:t>Persisted</a:t>
                      </a:r>
                    </a:p>
                  </a:txBody>
                  <a:tcPr/>
                </a:tc>
                <a:extLst>
                  <a:ext uri="{0D108BD9-81ED-4DB2-BD59-A6C34878D82A}">
                    <a16:rowId xmlns:a16="http://schemas.microsoft.com/office/drawing/2014/main" val="2955990409"/>
                  </a:ext>
                </a:extLst>
              </a:tr>
              <a:tr h="182880">
                <a:tc>
                  <a:txBody>
                    <a:bodyPr/>
                    <a:lstStyle/>
                    <a:p>
                      <a:pPr algn="ctr"/>
                      <a:r>
                        <a:rPr lang="en-US" sz="2000" dirty="0" err="1"/>
                        <a:t>Unpersisted</a:t>
                      </a:r>
                      <a:endParaRPr lang="en-US" sz="2000" dirty="0"/>
                    </a:p>
                  </a:txBody>
                  <a:tcPr/>
                </a:tc>
                <a:tc>
                  <a:txBody>
                    <a:bodyPr/>
                    <a:lstStyle/>
                    <a:p>
                      <a:pPr algn="ctr"/>
                      <a:r>
                        <a:rPr lang="en-US" sz="2000" dirty="0" err="1"/>
                        <a:t>Unpersisted</a:t>
                      </a:r>
                      <a:endParaRPr lang="en-US" sz="2000" dirty="0"/>
                    </a:p>
                  </a:txBody>
                  <a:tcPr/>
                </a:tc>
                <a:extLst>
                  <a:ext uri="{0D108BD9-81ED-4DB2-BD59-A6C34878D82A}">
                    <a16:rowId xmlns:a16="http://schemas.microsoft.com/office/drawing/2014/main" val="949925096"/>
                  </a:ext>
                </a:extLst>
              </a:tr>
            </a:tbl>
          </a:graphicData>
        </a:graphic>
      </p:graphicFrame>
      <p:sp>
        <p:nvSpPr>
          <p:cNvPr id="31" name="TextBox 30">
            <a:extLst>
              <a:ext uri="{FF2B5EF4-FFF2-40B4-BE49-F238E27FC236}">
                <a16:creationId xmlns:a16="http://schemas.microsoft.com/office/drawing/2014/main" id="{F99F3B62-FC41-4F41-B46A-380369BF5C08}"/>
              </a:ext>
            </a:extLst>
          </p:cNvPr>
          <p:cNvSpPr txBox="1"/>
          <p:nvPr/>
        </p:nvSpPr>
        <p:spPr>
          <a:xfrm>
            <a:off x="7450301" y="2128880"/>
            <a:ext cx="2515354" cy="400110"/>
          </a:xfrm>
          <a:prstGeom prst="rect">
            <a:avLst/>
          </a:prstGeom>
          <a:noFill/>
        </p:spPr>
        <p:txBody>
          <a:bodyPr wrap="square">
            <a:spAutoFit/>
          </a:bodyPr>
          <a:lstStyle/>
          <a:p>
            <a:pPr algn="ctr"/>
            <a:r>
              <a:rPr lang="en-US" sz="2000" b="1" dirty="0">
                <a:sym typeface="Wingdings" pitchFamily="2" charset="2"/>
              </a:rPr>
              <a:t>All legal crash states</a:t>
            </a:r>
            <a:endParaRPr lang="en-US" sz="2000" b="1" dirty="0"/>
          </a:p>
        </p:txBody>
      </p:sp>
      <p:sp>
        <p:nvSpPr>
          <p:cNvPr id="32" name="Rectangle 31">
            <a:extLst>
              <a:ext uri="{FF2B5EF4-FFF2-40B4-BE49-F238E27FC236}">
                <a16:creationId xmlns:a16="http://schemas.microsoft.com/office/drawing/2014/main" id="{A3663D9B-3331-944B-A9B2-C56B5930032E}"/>
              </a:ext>
            </a:extLst>
          </p:cNvPr>
          <p:cNvSpPr/>
          <p:nvPr/>
        </p:nvSpPr>
        <p:spPr>
          <a:xfrm>
            <a:off x="7275833" y="2999836"/>
            <a:ext cx="4402002" cy="400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F0EC4780-DCDE-A940-A7B1-9DB8D9F41325}"/>
              </a:ext>
            </a:extLst>
          </p:cNvPr>
          <p:cNvSpPr txBox="1"/>
          <p:nvPr/>
        </p:nvSpPr>
        <p:spPr>
          <a:xfrm>
            <a:off x="10252467" y="3008490"/>
            <a:ext cx="1425368" cy="400110"/>
          </a:xfrm>
          <a:prstGeom prst="rect">
            <a:avLst/>
          </a:prstGeom>
          <a:noFill/>
        </p:spPr>
        <p:txBody>
          <a:bodyPr wrap="square" rtlCol="0">
            <a:spAutoFit/>
          </a:bodyPr>
          <a:lstStyle/>
          <a:p>
            <a:pPr algn="ctr"/>
            <a:r>
              <a:rPr lang="en-US" sz="2000" i="1" dirty="0">
                <a:solidFill>
                  <a:srgbClr val="FF0000"/>
                </a:solidFill>
              </a:rPr>
              <a:t>Worst case</a:t>
            </a:r>
          </a:p>
        </p:txBody>
      </p:sp>
      <p:sp>
        <p:nvSpPr>
          <p:cNvPr id="29" name="Rectangle 28">
            <a:extLst>
              <a:ext uri="{FF2B5EF4-FFF2-40B4-BE49-F238E27FC236}">
                <a16:creationId xmlns:a16="http://schemas.microsoft.com/office/drawing/2014/main" id="{A2BB8DDF-17B3-954C-B6D3-6714461CD3AE}"/>
              </a:ext>
            </a:extLst>
          </p:cNvPr>
          <p:cNvSpPr/>
          <p:nvPr/>
        </p:nvSpPr>
        <p:spPr>
          <a:xfrm>
            <a:off x="7264110" y="1254369"/>
            <a:ext cx="2372259" cy="6657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761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48" grpId="0" animBg="1"/>
      <p:bldP spid="49" grpId="0" animBg="1"/>
      <p:bldP spid="50" grpId="0"/>
      <p:bldP spid="51" grpId="0"/>
      <p:bldP spid="52" grpId="0" animBg="1"/>
      <p:bldP spid="54" grpId="0"/>
      <p:bldP spid="55" grpId="0"/>
      <p:bldP spid="58" grpId="0" animBg="1"/>
      <p:bldP spid="59" grpId="0"/>
      <p:bldP spid="60" grpId="0" animBg="1"/>
      <p:bldP spid="62" grpId="0"/>
      <p:bldP spid="64" grpId="0" animBg="1"/>
      <p:bldP spid="65" grpId="0" animBg="1"/>
      <p:bldP spid="66" grpId="0"/>
      <p:bldP spid="67" grpId="0"/>
      <p:bldP spid="69" grpId="0"/>
      <p:bldP spid="31" grpId="0"/>
      <p:bldP spid="32" grpId="0" animBg="1"/>
      <p:bldP spid="33" grpId="0"/>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DL3 Bug: A Visible-But-Not-Durable Bug</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27</a:t>
            </a:fld>
            <a:endParaRPr lang="en-US" dirty="0"/>
          </a:p>
        </p:txBody>
      </p:sp>
      <p:sp>
        <p:nvSpPr>
          <p:cNvPr id="6" name="TextBox 5">
            <a:extLst>
              <a:ext uri="{FF2B5EF4-FFF2-40B4-BE49-F238E27FC236}">
                <a16:creationId xmlns:a16="http://schemas.microsoft.com/office/drawing/2014/main" id="{4D20C955-4734-404C-9304-C23FF7EEBE85}"/>
              </a:ext>
            </a:extLst>
          </p:cNvPr>
          <p:cNvSpPr txBox="1"/>
          <p:nvPr/>
        </p:nvSpPr>
        <p:spPr>
          <a:xfrm>
            <a:off x="1417575" y="2701752"/>
            <a:ext cx="9309080" cy="1200329"/>
          </a:xfrm>
          <a:prstGeom prst="rect">
            <a:avLst/>
          </a:prstGeom>
          <a:noFill/>
        </p:spPr>
        <p:txBody>
          <a:bodyPr wrap="square" rtlCol="0">
            <a:spAutoFit/>
          </a:bodyPr>
          <a:lstStyle/>
          <a:p>
            <a:r>
              <a:rPr lang="en-US" sz="2400" b="1" dirty="0">
                <a:sym typeface="Wingdings" pitchFamily="2" charset="2"/>
              </a:rPr>
              <a:t>Correctness condition:</a:t>
            </a:r>
            <a:endParaRPr lang="en-US" sz="2400" b="1" dirty="0">
              <a:solidFill>
                <a:srgbClr val="FF0000"/>
              </a:solidFill>
              <a:sym typeface="Wingdings" pitchFamily="2" charset="2"/>
            </a:endParaRPr>
          </a:p>
          <a:p>
            <a:r>
              <a:rPr lang="en-US" sz="2400" i="1" dirty="0">
                <a:sym typeface="Wingdings" pitchFamily="2" charset="2"/>
              </a:rPr>
              <a:t>A crash between LP and DP, if the effect has been observed before crash,</a:t>
            </a:r>
          </a:p>
          <a:p>
            <a:r>
              <a:rPr lang="en-US" sz="2400" i="1" dirty="0">
                <a:sym typeface="Wingdings" pitchFamily="2" charset="2"/>
              </a:rPr>
              <a:t>the operation should preserve </a:t>
            </a:r>
            <a:r>
              <a:rPr lang="en-US" sz="2400" i="1" dirty="0">
                <a:solidFill>
                  <a:srgbClr val="FF0000"/>
                </a:solidFill>
                <a:sym typeface="Wingdings" pitchFamily="2" charset="2"/>
              </a:rPr>
              <a:t>All Semantic.</a:t>
            </a:r>
            <a:endParaRPr lang="en-US" sz="2400" i="1" dirty="0">
              <a:sym typeface="Wingdings" pitchFamily="2" charset="2"/>
            </a:endParaRPr>
          </a:p>
        </p:txBody>
      </p:sp>
      <p:cxnSp>
        <p:nvCxnSpPr>
          <p:cNvPr id="7" name="Straight Arrow Connector 6">
            <a:extLst>
              <a:ext uri="{FF2B5EF4-FFF2-40B4-BE49-F238E27FC236}">
                <a16:creationId xmlns:a16="http://schemas.microsoft.com/office/drawing/2014/main" id="{5DAC30C4-BDDC-C143-A056-BA457572FE55}"/>
              </a:ext>
            </a:extLst>
          </p:cNvPr>
          <p:cNvCxnSpPr>
            <a:cxnSpLocks/>
          </p:cNvCxnSpPr>
          <p:nvPr/>
        </p:nvCxnSpPr>
        <p:spPr>
          <a:xfrm>
            <a:off x="1796450" y="2479408"/>
            <a:ext cx="749248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E00EBDE9-C9F5-EA47-BE28-8F5BDE62E6D0}"/>
              </a:ext>
            </a:extLst>
          </p:cNvPr>
          <p:cNvSpPr txBox="1"/>
          <p:nvPr/>
        </p:nvSpPr>
        <p:spPr>
          <a:xfrm>
            <a:off x="8543421" y="2435651"/>
            <a:ext cx="746449" cy="400110"/>
          </a:xfrm>
          <a:prstGeom prst="rect">
            <a:avLst/>
          </a:prstGeom>
          <a:noFill/>
        </p:spPr>
        <p:txBody>
          <a:bodyPr wrap="square" rtlCol="0">
            <a:spAutoFit/>
          </a:bodyPr>
          <a:lstStyle/>
          <a:p>
            <a:pPr algn="ctr"/>
            <a:r>
              <a:rPr lang="en-US" sz="2000" dirty="0"/>
              <a:t>time</a:t>
            </a:r>
          </a:p>
        </p:txBody>
      </p:sp>
      <p:cxnSp>
        <p:nvCxnSpPr>
          <p:cNvPr id="9" name="Straight Arrow Connector 8">
            <a:extLst>
              <a:ext uri="{FF2B5EF4-FFF2-40B4-BE49-F238E27FC236}">
                <a16:creationId xmlns:a16="http://schemas.microsoft.com/office/drawing/2014/main" id="{152056E9-CE38-5645-87FB-0EF21713116F}"/>
              </a:ext>
            </a:extLst>
          </p:cNvPr>
          <p:cNvCxnSpPr>
            <a:cxnSpLocks/>
          </p:cNvCxnSpPr>
          <p:nvPr/>
        </p:nvCxnSpPr>
        <p:spPr>
          <a:xfrm>
            <a:off x="3194328" y="1603460"/>
            <a:ext cx="5385477"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5C0E1516-6956-274E-BD15-9B48F0371749}"/>
              </a:ext>
            </a:extLst>
          </p:cNvPr>
          <p:cNvSpPr txBox="1"/>
          <p:nvPr/>
        </p:nvSpPr>
        <p:spPr>
          <a:xfrm>
            <a:off x="1935669" y="1403405"/>
            <a:ext cx="1225596" cy="400110"/>
          </a:xfrm>
          <a:prstGeom prst="rect">
            <a:avLst/>
          </a:prstGeom>
          <a:noFill/>
          <a:ln>
            <a:noFill/>
          </a:ln>
        </p:spPr>
        <p:txBody>
          <a:bodyPr wrap="square" rtlCol="0">
            <a:spAutoFit/>
          </a:bodyPr>
          <a:lstStyle/>
          <a:p>
            <a:pPr algn="ctr"/>
            <a:r>
              <a:rPr lang="en-US" sz="2000" dirty="0"/>
              <a:t>operation</a:t>
            </a:r>
          </a:p>
        </p:txBody>
      </p:sp>
      <p:sp>
        <p:nvSpPr>
          <p:cNvPr id="11" name="Oval 10">
            <a:extLst>
              <a:ext uri="{FF2B5EF4-FFF2-40B4-BE49-F238E27FC236}">
                <a16:creationId xmlns:a16="http://schemas.microsoft.com/office/drawing/2014/main" id="{D2CCCE77-6C34-244E-9734-DAD89AC14AFB}"/>
              </a:ext>
            </a:extLst>
          </p:cNvPr>
          <p:cNvSpPr/>
          <p:nvPr/>
        </p:nvSpPr>
        <p:spPr>
          <a:xfrm>
            <a:off x="4883800" y="1512020"/>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DD934E5-0537-384C-992A-460DA8C80E66}"/>
              </a:ext>
            </a:extLst>
          </p:cNvPr>
          <p:cNvSpPr/>
          <p:nvPr/>
        </p:nvSpPr>
        <p:spPr>
          <a:xfrm>
            <a:off x="6685696" y="1512020"/>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2449A51-3E13-3C4E-957C-784802F28973}"/>
              </a:ext>
            </a:extLst>
          </p:cNvPr>
          <p:cNvSpPr txBox="1"/>
          <p:nvPr/>
        </p:nvSpPr>
        <p:spPr>
          <a:xfrm>
            <a:off x="4317085" y="2114270"/>
            <a:ext cx="3122989" cy="400110"/>
          </a:xfrm>
          <a:prstGeom prst="rect">
            <a:avLst/>
          </a:prstGeom>
          <a:noFill/>
        </p:spPr>
        <p:txBody>
          <a:bodyPr wrap="square" rtlCol="0">
            <a:spAutoFit/>
          </a:bodyPr>
          <a:lstStyle/>
          <a:p>
            <a:pPr algn="ctr"/>
            <a:r>
              <a:rPr lang="en-US" sz="2000" dirty="0"/>
              <a:t>visible but not durable</a:t>
            </a:r>
          </a:p>
        </p:txBody>
      </p:sp>
      <p:sp>
        <p:nvSpPr>
          <p:cNvPr id="17" name="TextBox 16">
            <a:extLst>
              <a:ext uri="{FF2B5EF4-FFF2-40B4-BE49-F238E27FC236}">
                <a16:creationId xmlns:a16="http://schemas.microsoft.com/office/drawing/2014/main" id="{FD8D2581-D57F-D74F-B6D5-2160E292FAF1}"/>
              </a:ext>
            </a:extLst>
          </p:cNvPr>
          <p:cNvSpPr txBox="1"/>
          <p:nvPr/>
        </p:nvSpPr>
        <p:spPr>
          <a:xfrm>
            <a:off x="5221723" y="1907677"/>
            <a:ext cx="1306287" cy="400110"/>
          </a:xfrm>
          <a:prstGeom prst="rect">
            <a:avLst/>
          </a:prstGeom>
          <a:noFill/>
        </p:spPr>
        <p:txBody>
          <a:bodyPr wrap="square" rtlCol="0">
            <a:spAutoFit/>
          </a:bodyPr>
          <a:lstStyle/>
          <a:p>
            <a:pPr algn="ctr"/>
            <a:r>
              <a:rPr lang="en-US" sz="2000" dirty="0"/>
              <a:t>R2</a:t>
            </a:r>
          </a:p>
        </p:txBody>
      </p:sp>
      <p:sp>
        <p:nvSpPr>
          <p:cNvPr id="20" name="Left Brace 19">
            <a:extLst>
              <a:ext uri="{FF2B5EF4-FFF2-40B4-BE49-F238E27FC236}">
                <a16:creationId xmlns:a16="http://schemas.microsoft.com/office/drawing/2014/main" id="{190CB49F-A44B-C549-A439-7A35C15824FA}"/>
              </a:ext>
            </a:extLst>
          </p:cNvPr>
          <p:cNvSpPr/>
          <p:nvPr/>
        </p:nvSpPr>
        <p:spPr>
          <a:xfrm rot="16200000">
            <a:off x="5748003" y="979878"/>
            <a:ext cx="258235" cy="1675334"/>
          </a:xfrm>
          <a:prstGeom prst="leftBrace">
            <a:avLst>
              <a:gd name="adj1" fmla="val 26399"/>
              <a:gd name="adj2" fmla="val 4927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5B729155-1630-F54D-AE55-552CA8B229FE}"/>
              </a:ext>
            </a:extLst>
          </p:cNvPr>
          <p:cNvSpPr/>
          <p:nvPr/>
        </p:nvSpPr>
        <p:spPr>
          <a:xfrm rot="16200000">
            <a:off x="7529831" y="983819"/>
            <a:ext cx="258235" cy="1675334"/>
          </a:xfrm>
          <a:prstGeom prst="leftBrace">
            <a:avLst>
              <a:gd name="adj1" fmla="val 26399"/>
              <a:gd name="adj2" fmla="val 49270"/>
            </a:avLst>
          </a:prstGeom>
          <a:ln w="28575"/>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7DF32253-A015-C345-B4D7-F12D35234ADB}"/>
              </a:ext>
            </a:extLst>
          </p:cNvPr>
          <p:cNvSpPr txBox="1"/>
          <p:nvPr/>
        </p:nvSpPr>
        <p:spPr>
          <a:xfrm>
            <a:off x="4201668" y="869505"/>
            <a:ext cx="1545597" cy="707886"/>
          </a:xfrm>
          <a:prstGeom prst="rect">
            <a:avLst/>
          </a:prstGeom>
          <a:noFill/>
        </p:spPr>
        <p:txBody>
          <a:bodyPr wrap="square" rtlCol="0">
            <a:spAutoFit/>
          </a:bodyPr>
          <a:lstStyle/>
          <a:p>
            <a:pPr algn="ctr"/>
            <a:r>
              <a:rPr lang="en-US" sz="2000" dirty="0"/>
              <a:t>Linearization Point (LP)</a:t>
            </a:r>
          </a:p>
        </p:txBody>
      </p:sp>
      <p:sp>
        <p:nvSpPr>
          <p:cNvPr id="23" name="TextBox 22">
            <a:extLst>
              <a:ext uri="{FF2B5EF4-FFF2-40B4-BE49-F238E27FC236}">
                <a16:creationId xmlns:a16="http://schemas.microsoft.com/office/drawing/2014/main" id="{9DA6E981-9C68-3940-AF32-A4C98C1F7AD5}"/>
              </a:ext>
            </a:extLst>
          </p:cNvPr>
          <p:cNvSpPr txBox="1"/>
          <p:nvPr/>
        </p:nvSpPr>
        <p:spPr>
          <a:xfrm>
            <a:off x="6123992" y="869505"/>
            <a:ext cx="1306288" cy="707886"/>
          </a:xfrm>
          <a:prstGeom prst="rect">
            <a:avLst/>
          </a:prstGeom>
          <a:noFill/>
        </p:spPr>
        <p:txBody>
          <a:bodyPr wrap="square" rtlCol="0">
            <a:spAutoFit/>
          </a:bodyPr>
          <a:lstStyle/>
          <a:p>
            <a:pPr algn="ctr"/>
            <a:r>
              <a:rPr lang="en-US" sz="2000" dirty="0"/>
              <a:t>Durability Point (DP)</a:t>
            </a:r>
          </a:p>
        </p:txBody>
      </p:sp>
      <p:sp>
        <p:nvSpPr>
          <p:cNvPr id="24" name="Lightning Bolt 23">
            <a:extLst>
              <a:ext uri="{FF2B5EF4-FFF2-40B4-BE49-F238E27FC236}">
                <a16:creationId xmlns:a16="http://schemas.microsoft.com/office/drawing/2014/main" id="{864DBA28-19ED-1740-803C-342928600766}"/>
              </a:ext>
            </a:extLst>
          </p:cNvPr>
          <p:cNvSpPr/>
          <p:nvPr/>
        </p:nvSpPr>
        <p:spPr>
          <a:xfrm>
            <a:off x="5657074" y="1353654"/>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CFA6AC6-CE94-664E-8F9F-663EC01B0907}"/>
              </a:ext>
            </a:extLst>
          </p:cNvPr>
          <p:cNvSpPr txBox="1"/>
          <p:nvPr/>
        </p:nvSpPr>
        <p:spPr>
          <a:xfrm>
            <a:off x="5461279" y="1054317"/>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54" name="Rectangle 53">
            <a:extLst>
              <a:ext uri="{FF2B5EF4-FFF2-40B4-BE49-F238E27FC236}">
                <a16:creationId xmlns:a16="http://schemas.microsoft.com/office/drawing/2014/main" id="{6EDDD08F-8918-0942-8B54-4B884C5CB66D}"/>
              </a:ext>
            </a:extLst>
          </p:cNvPr>
          <p:cNvSpPr/>
          <p:nvPr/>
        </p:nvSpPr>
        <p:spPr>
          <a:xfrm>
            <a:off x="2802447" y="4181747"/>
            <a:ext cx="1509421" cy="71548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B8AFB8A9-C4B4-8F40-AD9F-63C30BDC0744}"/>
              </a:ext>
            </a:extLst>
          </p:cNvPr>
          <p:cNvCxnSpPr>
            <a:cxnSpLocks/>
          </p:cNvCxnSpPr>
          <p:nvPr/>
        </p:nvCxnSpPr>
        <p:spPr>
          <a:xfrm flipV="1">
            <a:off x="827721" y="6057637"/>
            <a:ext cx="106984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1E7EDB64-31FF-E641-844E-E39872E99F21}"/>
              </a:ext>
            </a:extLst>
          </p:cNvPr>
          <p:cNvSpPr txBox="1"/>
          <p:nvPr/>
        </p:nvSpPr>
        <p:spPr>
          <a:xfrm>
            <a:off x="10776772" y="6000037"/>
            <a:ext cx="746449" cy="400110"/>
          </a:xfrm>
          <a:prstGeom prst="rect">
            <a:avLst/>
          </a:prstGeom>
          <a:noFill/>
        </p:spPr>
        <p:txBody>
          <a:bodyPr wrap="square" rtlCol="0">
            <a:spAutoFit/>
          </a:bodyPr>
          <a:lstStyle/>
          <a:p>
            <a:pPr algn="ctr"/>
            <a:r>
              <a:rPr lang="en-US" sz="2000" dirty="0"/>
              <a:t>time</a:t>
            </a:r>
          </a:p>
        </p:txBody>
      </p:sp>
      <p:sp>
        <p:nvSpPr>
          <p:cNvPr id="57" name="TextBox 56">
            <a:extLst>
              <a:ext uri="{FF2B5EF4-FFF2-40B4-BE49-F238E27FC236}">
                <a16:creationId xmlns:a16="http://schemas.microsoft.com/office/drawing/2014/main" id="{F50FD659-8020-2A45-9758-F05765C96FE8}"/>
              </a:ext>
            </a:extLst>
          </p:cNvPr>
          <p:cNvSpPr txBox="1"/>
          <p:nvPr/>
        </p:nvSpPr>
        <p:spPr>
          <a:xfrm>
            <a:off x="835202" y="4216998"/>
            <a:ext cx="1830641" cy="400110"/>
          </a:xfrm>
          <a:prstGeom prst="rect">
            <a:avLst/>
          </a:prstGeom>
          <a:noFill/>
        </p:spPr>
        <p:txBody>
          <a:bodyPr wrap="square" rtlCol="0">
            <a:spAutoFit/>
          </a:bodyPr>
          <a:lstStyle/>
          <a:p>
            <a:pPr algn="ctr"/>
            <a:r>
              <a:rPr lang="en-US" sz="2000" dirty="0"/>
              <a:t>T1: insert (K, V)</a:t>
            </a:r>
          </a:p>
        </p:txBody>
      </p:sp>
      <p:cxnSp>
        <p:nvCxnSpPr>
          <p:cNvPr id="58" name="Straight Arrow Connector 57">
            <a:extLst>
              <a:ext uri="{FF2B5EF4-FFF2-40B4-BE49-F238E27FC236}">
                <a16:creationId xmlns:a16="http://schemas.microsoft.com/office/drawing/2014/main" id="{5488B477-E126-0348-B2DA-153E99050881}"/>
              </a:ext>
            </a:extLst>
          </p:cNvPr>
          <p:cNvCxnSpPr>
            <a:cxnSpLocks/>
            <a:endCxn id="60" idx="3"/>
          </p:cNvCxnSpPr>
          <p:nvPr/>
        </p:nvCxnSpPr>
        <p:spPr>
          <a:xfrm>
            <a:off x="2629509" y="4427367"/>
            <a:ext cx="3941316" cy="0"/>
          </a:xfrm>
          <a:prstGeom prst="straightConnector1">
            <a:avLst/>
          </a:prstGeom>
          <a:ln w="28575">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1967C689-27A7-4841-A837-FC33F4C4563B}"/>
              </a:ext>
            </a:extLst>
          </p:cNvPr>
          <p:cNvCxnSpPr>
            <a:cxnSpLocks/>
          </p:cNvCxnSpPr>
          <p:nvPr/>
        </p:nvCxnSpPr>
        <p:spPr>
          <a:xfrm>
            <a:off x="6598842" y="4461207"/>
            <a:ext cx="0" cy="1581912"/>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60" name="Lightning Bolt 59">
            <a:extLst>
              <a:ext uri="{FF2B5EF4-FFF2-40B4-BE49-F238E27FC236}">
                <a16:creationId xmlns:a16="http://schemas.microsoft.com/office/drawing/2014/main" id="{4A730020-0AE7-454B-A3A8-42E09A989EC0}"/>
              </a:ext>
            </a:extLst>
          </p:cNvPr>
          <p:cNvSpPr/>
          <p:nvPr/>
        </p:nvSpPr>
        <p:spPr>
          <a:xfrm>
            <a:off x="6385958" y="4241935"/>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3E9E741-5458-CE4E-A7C4-081CBD02C444}"/>
              </a:ext>
            </a:extLst>
          </p:cNvPr>
          <p:cNvSpPr txBox="1"/>
          <p:nvPr/>
        </p:nvSpPr>
        <p:spPr>
          <a:xfrm>
            <a:off x="6190163" y="3942598"/>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62" name="Right Arrow 61">
            <a:extLst>
              <a:ext uri="{FF2B5EF4-FFF2-40B4-BE49-F238E27FC236}">
                <a16:creationId xmlns:a16="http://schemas.microsoft.com/office/drawing/2014/main" id="{C046E565-BA9D-8946-91EA-0E76CAB41E40}"/>
              </a:ext>
            </a:extLst>
          </p:cNvPr>
          <p:cNvSpPr/>
          <p:nvPr/>
        </p:nvSpPr>
        <p:spPr>
          <a:xfrm>
            <a:off x="6663594" y="4825081"/>
            <a:ext cx="1328831" cy="50785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recovery</a:t>
            </a:r>
          </a:p>
        </p:txBody>
      </p:sp>
      <p:cxnSp>
        <p:nvCxnSpPr>
          <p:cNvPr id="63" name="Straight Connector 62">
            <a:extLst>
              <a:ext uri="{FF2B5EF4-FFF2-40B4-BE49-F238E27FC236}">
                <a16:creationId xmlns:a16="http://schemas.microsoft.com/office/drawing/2014/main" id="{9EDC5CB0-BBED-2141-96D1-1096958FA27F}"/>
              </a:ext>
            </a:extLst>
          </p:cNvPr>
          <p:cNvCxnSpPr>
            <a:cxnSpLocks/>
          </p:cNvCxnSpPr>
          <p:nvPr/>
        </p:nvCxnSpPr>
        <p:spPr>
          <a:xfrm>
            <a:off x="8008378" y="4454262"/>
            <a:ext cx="0" cy="1600200"/>
          </a:xfrm>
          <a:prstGeom prst="line">
            <a:avLst/>
          </a:prstGeom>
          <a:ln>
            <a:prstDash val="sysDash"/>
          </a:ln>
        </p:spPr>
        <p:style>
          <a:lnRef idx="3">
            <a:schemeClr val="dk1"/>
          </a:lnRef>
          <a:fillRef idx="0">
            <a:schemeClr val="dk1"/>
          </a:fillRef>
          <a:effectRef idx="2">
            <a:schemeClr val="dk1"/>
          </a:effectRef>
          <a:fontRef idx="minor">
            <a:schemeClr val="tx1"/>
          </a:fontRef>
        </p:style>
      </p:cxnSp>
      <p:cxnSp>
        <p:nvCxnSpPr>
          <p:cNvPr id="64" name="Straight Arrow Connector 63">
            <a:extLst>
              <a:ext uri="{FF2B5EF4-FFF2-40B4-BE49-F238E27FC236}">
                <a16:creationId xmlns:a16="http://schemas.microsoft.com/office/drawing/2014/main" id="{EFAB4EC7-B3AC-9248-8EB9-E29B77B288EE}"/>
              </a:ext>
            </a:extLst>
          </p:cNvPr>
          <p:cNvCxnSpPr>
            <a:cxnSpLocks/>
          </p:cNvCxnSpPr>
          <p:nvPr/>
        </p:nvCxnSpPr>
        <p:spPr>
          <a:xfrm>
            <a:off x="8176188" y="5084894"/>
            <a:ext cx="2558528"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6BE82DCA-C1CC-3D4F-86C1-F6A90CE4E422}"/>
              </a:ext>
            </a:extLst>
          </p:cNvPr>
          <p:cNvSpPr txBox="1"/>
          <p:nvPr/>
        </p:nvSpPr>
        <p:spPr>
          <a:xfrm>
            <a:off x="7939420" y="4610589"/>
            <a:ext cx="1509421" cy="400110"/>
          </a:xfrm>
          <a:prstGeom prst="rect">
            <a:avLst/>
          </a:prstGeom>
          <a:noFill/>
        </p:spPr>
        <p:txBody>
          <a:bodyPr wrap="square" rtlCol="0">
            <a:spAutoFit/>
          </a:bodyPr>
          <a:lstStyle/>
          <a:p>
            <a:pPr algn="ctr"/>
            <a:r>
              <a:rPr lang="en-US" sz="2000" dirty="0"/>
              <a:t>T3: get (K)</a:t>
            </a:r>
          </a:p>
        </p:txBody>
      </p:sp>
      <p:sp>
        <p:nvSpPr>
          <p:cNvPr id="66" name="Oval 65">
            <a:extLst>
              <a:ext uri="{FF2B5EF4-FFF2-40B4-BE49-F238E27FC236}">
                <a16:creationId xmlns:a16="http://schemas.microsoft.com/office/drawing/2014/main" id="{241C89B8-4A97-1340-96F4-54D6D174733D}"/>
              </a:ext>
            </a:extLst>
          </p:cNvPr>
          <p:cNvSpPr/>
          <p:nvPr/>
        </p:nvSpPr>
        <p:spPr>
          <a:xfrm>
            <a:off x="4587915" y="4335927"/>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A82CD0F-6457-2A4C-BA94-0A394FB4A106}"/>
              </a:ext>
            </a:extLst>
          </p:cNvPr>
          <p:cNvSpPr/>
          <p:nvPr/>
        </p:nvSpPr>
        <p:spPr>
          <a:xfrm>
            <a:off x="3131431" y="4358787"/>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C3EAA8A4-0673-5B40-946C-7E2BFF323C9A}"/>
              </a:ext>
            </a:extLst>
          </p:cNvPr>
          <p:cNvSpPr/>
          <p:nvPr/>
        </p:nvSpPr>
        <p:spPr>
          <a:xfrm>
            <a:off x="3825611" y="4358787"/>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BB2BC23E-BCBB-CC46-8791-CCE273AF74DF}"/>
              </a:ext>
            </a:extLst>
          </p:cNvPr>
          <p:cNvSpPr txBox="1"/>
          <p:nvPr/>
        </p:nvSpPr>
        <p:spPr>
          <a:xfrm>
            <a:off x="2841026" y="4498995"/>
            <a:ext cx="717970" cy="400110"/>
          </a:xfrm>
          <a:prstGeom prst="rect">
            <a:avLst/>
          </a:prstGeom>
          <a:noFill/>
        </p:spPr>
        <p:txBody>
          <a:bodyPr wrap="square" rtlCol="0">
            <a:spAutoFit/>
          </a:bodyPr>
          <a:lstStyle/>
          <a:p>
            <a:pPr algn="ctr"/>
            <a:r>
              <a:rPr lang="en-US" sz="2000" dirty="0"/>
              <a:t>W(K)</a:t>
            </a:r>
          </a:p>
        </p:txBody>
      </p:sp>
      <p:sp>
        <p:nvSpPr>
          <p:cNvPr id="70" name="TextBox 69">
            <a:extLst>
              <a:ext uri="{FF2B5EF4-FFF2-40B4-BE49-F238E27FC236}">
                <a16:creationId xmlns:a16="http://schemas.microsoft.com/office/drawing/2014/main" id="{ACB20E01-2BEC-B14B-B176-20088BACB03C}"/>
              </a:ext>
            </a:extLst>
          </p:cNvPr>
          <p:cNvSpPr txBox="1"/>
          <p:nvPr/>
        </p:nvSpPr>
        <p:spPr>
          <a:xfrm>
            <a:off x="3535206" y="4502882"/>
            <a:ext cx="717970" cy="400110"/>
          </a:xfrm>
          <a:prstGeom prst="rect">
            <a:avLst/>
          </a:prstGeom>
          <a:noFill/>
        </p:spPr>
        <p:txBody>
          <a:bodyPr wrap="square" rtlCol="0">
            <a:spAutoFit/>
          </a:bodyPr>
          <a:lstStyle/>
          <a:p>
            <a:pPr algn="ctr"/>
            <a:r>
              <a:rPr lang="en-US" sz="2000" dirty="0"/>
              <a:t>W(V)</a:t>
            </a:r>
          </a:p>
        </p:txBody>
      </p:sp>
      <p:sp>
        <p:nvSpPr>
          <p:cNvPr id="71" name="TextBox 70">
            <a:extLst>
              <a:ext uri="{FF2B5EF4-FFF2-40B4-BE49-F238E27FC236}">
                <a16:creationId xmlns:a16="http://schemas.microsoft.com/office/drawing/2014/main" id="{9B7271BD-51DE-6D48-8D5F-A8E790DFB5C7}"/>
              </a:ext>
            </a:extLst>
          </p:cNvPr>
          <p:cNvSpPr txBox="1"/>
          <p:nvPr/>
        </p:nvSpPr>
        <p:spPr>
          <a:xfrm>
            <a:off x="4391838" y="5701487"/>
            <a:ext cx="2365924" cy="400110"/>
          </a:xfrm>
          <a:prstGeom prst="rect">
            <a:avLst/>
          </a:prstGeom>
          <a:noFill/>
        </p:spPr>
        <p:txBody>
          <a:bodyPr wrap="square" rtlCol="0">
            <a:spAutoFit/>
          </a:bodyPr>
          <a:lstStyle/>
          <a:p>
            <a:pPr algn="ctr"/>
            <a:r>
              <a:rPr lang="en-US" sz="2000" dirty="0"/>
              <a:t>returns V</a:t>
            </a:r>
          </a:p>
        </p:txBody>
      </p:sp>
      <p:sp>
        <p:nvSpPr>
          <p:cNvPr id="72" name="TextBox 71">
            <a:extLst>
              <a:ext uri="{FF2B5EF4-FFF2-40B4-BE49-F238E27FC236}">
                <a16:creationId xmlns:a16="http://schemas.microsoft.com/office/drawing/2014/main" id="{2B311A9E-EAA0-804F-840B-F1F6B74BAB50}"/>
              </a:ext>
            </a:extLst>
          </p:cNvPr>
          <p:cNvSpPr txBox="1"/>
          <p:nvPr/>
        </p:nvSpPr>
        <p:spPr>
          <a:xfrm>
            <a:off x="8176188" y="5252191"/>
            <a:ext cx="3166315" cy="400110"/>
          </a:xfrm>
          <a:prstGeom prst="rect">
            <a:avLst/>
          </a:prstGeom>
          <a:noFill/>
        </p:spPr>
        <p:txBody>
          <a:bodyPr wrap="square" rtlCol="0">
            <a:spAutoFit/>
          </a:bodyPr>
          <a:lstStyle/>
          <a:p>
            <a:r>
              <a:rPr lang="en-US" sz="2000" i="1" dirty="0">
                <a:solidFill>
                  <a:srgbClr val="FF0000"/>
                </a:solidFill>
              </a:rPr>
              <a:t>Incorrectly returns NULL</a:t>
            </a:r>
          </a:p>
        </p:txBody>
      </p:sp>
      <p:cxnSp>
        <p:nvCxnSpPr>
          <p:cNvPr id="73" name="Straight Arrow Connector 72">
            <a:extLst>
              <a:ext uri="{FF2B5EF4-FFF2-40B4-BE49-F238E27FC236}">
                <a16:creationId xmlns:a16="http://schemas.microsoft.com/office/drawing/2014/main" id="{4C1448C3-1D3A-484F-829F-6289CF147BA5}"/>
              </a:ext>
            </a:extLst>
          </p:cNvPr>
          <p:cNvCxnSpPr>
            <a:cxnSpLocks/>
          </p:cNvCxnSpPr>
          <p:nvPr/>
        </p:nvCxnSpPr>
        <p:spPr>
          <a:xfrm>
            <a:off x="4070737" y="5335151"/>
            <a:ext cx="2409118"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74" name="Oval 73">
            <a:extLst>
              <a:ext uri="{FF2B5EF4-FFF2-40B4-BE49-F238E27FC236}">
                <a16:creationId xmlns:a16="http://schemas.microsoft.com/office/drawing/2014/main" id="{65F22E11-2B8E-F544-8815-F6A680BE7A14}"/>
              </a:ext>
            </a:extLst>
          </p:cNvPr>
          <p:cNvSpPr/>
          <p:nvPr/>
        </p:nvSpPr>
        <p:spPr>
          <a:xfrm>
            <a:off x="6162028" y="526657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22CF9941-AF02-7541-B2DC-6A1057945E59}"/>
              </a:ext>
            </a:extLst>
          </p:cNvPr>
          <p:cNvSpPr txBox="1"/>
          <p:nvPr/>
        </p:nvSpPr>
        <p:spPr>
          <a:xfrm>
            <a:off x="5249890" y="5409998"/>
            <a:ext cx="775713" cy="400110"/>
          </a:xfrm>
          <a:prstGeom prst="rect">
            <a:avLst/>
          </a:prstGeom>
          <a:noFill/>
        </p:spPr>
        <p:txBody>
          <a:bodyPr wrap="square" rtlCol="0">
            <a:spAutoFit/>
          </a:bodyPr>
          <a:lstStyle/>
          <a:p>
            <a:pPr algn="ctr"/>
            <a:r>
              <a:rPr lang="en-US" sz="2000" dirty="0"/>
              <a:t>{ R(K)</a:t>
            </a:r>
          </a:p>
        </p:txBody>
      </p:sp>
      <p:sp>
        <p:nvSpPr>
          <p:cNvPr id="76" name="TextBox 75">
            <a:extLst>
              <a:ext uri="{FF2B5EF4-FFF2-40B4-BE49-F238E27FC236}">
                <a16:creationId xmlns:a16="http://schemas.microsoft.com/office/drawing/2014/main" id="{767FDDBE-7C3C-284F-A535-CFEE0FDA852F}"/>
              </a:ext>
            </a:extLst>
          </p:cNvPr>
          <p:cNvSpPr txBox="1"/>
          <p:nvPr/>
        </p:nvSpPr>
        <p:spPr>
          <a:xfrm>
            <a:off x="3568326" y="4945870"/>
            <a:ext cx="1509421" cy="400110"/>
          </a:xfrm>
          <a:prstGeom prst="rect">
            <a:avLst/>
          </a:prstGeom>
          <a:noFill/>
        </p:spPr>
        <p:txBody>
          <a:bodyPr wrap="square" rtlCol="0">
            <a:spAutoFit/>
          </a:bodyPr>
          <a:lstStyle/>
          <a:p>
            <a:pPr algn="ctr"/>
            <a:r>
              <a:rPr lang="en-US" sz="2000" dirty="0"/>
              <a:t>T2: get (K)</a:t>
            </a:r>
          </a:p>
        </p:txBody>
      </p:sp>
      <p:sp>
        <p:nvSpPr>
          <p:cNvPr id="77" name="TextBox 76">
            <a:extLst>
              <a:ext uri="{FF2B5EF4-FFF2-40B4-BE49-F238E27FC236}">
                <a16:creationId xmlns:a16="http://schemas.microsoft.com/office/drawing/2014/main" id="{9B8CA59B-398F-FF45-8DD3-B716D914401E}"/>
              </a:ext>
            </a:extLst>
          </p:cNvPr>
          <p:cNvSpPr txBox="1"/>
          <p:nvPr/>
        </p:nvSpPr>
        <p:spPr>
          <a:xfrm>
            <a:off x="10245634" y="5634971"/>
            <a:ext cx="184731" cy="369332"/>
          </a:xfrm>
          <a:prstGeom prst="rect">
            <a:avLst/>
          </a:prstGeom>
          <a:noFill/>
        </p:spPr>
        <p:txBody>
          <a:bodyPr wrap="none" rtlCol="0">
            <a:spAutoFit/>
          </a:bodyPr>
          <a:lstStyle/>
          <a:p>
            <a:endParaRPr lang="en-US"/>
          </a:p>
        </p:txBody>
      </p:sp>
      <p:sp>
        <p:nvSpPr>
          <p:cNvPr id="78" name="Oval 77">
            <a:extLst>
              <a:ext uri="{FF2B5EF4-FFF2-40B4-BE49-F238E27FC236}">
                <a16:creationId xmlns:a16="http://schemas.microsoft.com/office/drawing/2014/main" id="{3CA456A3-6775-C44C-98E0-5A93DBFCBD60}"/>
              </a:ext>
            </a:extLst>
          </p:cNvPr>
          <p:cNvSpPr/>
          <p:nvPr/>
        </p:nvSpPr>
        <p:spPr>
          <a:xfrm>
            <a:off x="4880115" y="524371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2437B13-9AA6-8A4A-8C32-B5D805E7C3A6}"/>
              </a:ext>
            </a:extLst>
          </p:cNvPr>
          <p:cNvSpPr/>
          <p:nvPr/>
        </p:nvSpPr>
        <p:spPr>
          <a:xfrm>
            <a:off x="5592811" y="5266571"/>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95E1679E-DC3D-E043-9152-294A1900050D}"/>
              </a:ext>
            </a:extLst>
          </p:cNvPr>
          <p:cNvSpPr txBox="1"/>
          <p:nvPr/>
        </p:nvSpPr>
        <p:spPr>
          <a:xfrm>
            <a:off x="5876513" y="5409998"/>
            <a:ext cx="803893" cy="400110"/>
          </a:xfrm>
          <a:prstGeom prst="rect">
            <a:avLst/>
          </a:prstGeom>
          <a:noFill/>
        </p:spPr>
        <p:txBody>
          <a:bodyPr wrap="square" rtlCol="0">
            <a:spAutoFit/>
          </a:bodyPr>
          <a:lstStyle/>
          <a:p>
            <a:pPr algn="ctr"/>
            <a:r>
              <a:rPr lang="en-US" sz="2000" dirty="0"/>
              <a:t>R(V) }</a:t>
            </a:r>
          </a:p>
        </p:txBody>
      </p:sp>
      <p:sp>
        <p:nvSpPr>
          <p:cNvPr id="81" name="TextBox 80">
            <a:extLst>
              <a:ext uri="{FF2B5EF4-FFF2-40B4-BE49-F238E27FC236}">
                <a16:creationId xmlns:a16="http://schemas.microsoft.com/office/drawing/2014/main" id="{55D726DC-C715-DA48-A853-E5EA6F002027}"/>
              </a:ext>
            </a:extLst>
          </p:cNvPr>
          <p:cNvSpPr txBox="1"/>
          <p:nvPr/>
        </p:nvSpPr>
        <p:spPr>
          <a:xfrm>
            <a:off x="4197231" y="5409998"/>
            <a:ext cx="1370870" cy="400110"/>
          </a:xfrm>
          <a:prstGeom prst="rect">
            <a:avLst/>
          </a:prstGeom>
          <a:noFill/>
        </p:spPr>
        <p:txBody>
          <a:bodyPr wrap="square" rtlCol="0">
            <a:spAutoFit/>
          </a:bodyPr>
          <a:lstStyle/>
          <a:p>
            <a:pPr algn="ctr"/>
            <a:r>
              <a:rPr lang="en-US" sz="2000" dirty="0"/>
              <a:t>if (R(T))</a:t>
            </a:r>
          </a:p>
        </p:txBody>
      </p:sp>
      <p:cxnSp>
        <p:nvCxnSpPr>
          <p:cNvPr id="82" name="Straight Arrow Connector 81">
            <a:extLst>
              <a:ext uri="{FF2B5EF4-FFF2-40B4-BE49-F238E27FC236}">
                <a16:creationId xmlns:a16="http://schemas.microsoft.com/office/drawing/2014/main" id="{406CA9D5-A398-8841-A464-35C0D5AF6B0A}"/>
              </a:ext>
            </a:extLst>
          </p:cNvPr>
          <p:cNvCxnSpPr>
            <a:cxnSpLocks/>
            <a:stCxn id="66" idx="5"/>
            <a:endCxn id="78" idx="0"/>
          </p:cNvCxnSpPr>
          <p:nvPr/>
        </p:nvCxnSpPr>
        <p:spPr>
          <a:xfrm>
            <a:off x="4744013" y="4492025"/>
            <a:ext cx="227542" cy="7516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C4E2294-15DB-5143-A6FE-48453EB875FF}"/>
              </a:ext>
            </a:extLst>
          </p:cNvPr>
          <p:cNvSpPr txBox="1"/>
          <p:nvPr/>
        </p:nvSpPr>
        <p:spPr>
          <a:xfrm>
            <a:off x="4228378" y="4492903"/>
            <a:ext cx="901955" cy="400110"/>
          </a:xfrm>
          <a:prstGeom prst="rect">
            <a:avLst/>
          </a:prstGeom>
          <a:noFill/>
        </p:spPr>
        <p:txBody>
          <a:bodyPr wrap="square" rtlCol="0">
            <a:spAutoFit/>
          </a:bodyPr>
          <a:lstStyle/>
          <a:p>
            <a:pPr algn="ctr"/>
            <a:r>
              <a:rPr lang="en-US" sz="2000" dirty="0"/>
              <a:t>W(T)</a:t>
            </a:r>
          </a:p>
        </p:txBody>
      </p:sp>
      <p:sp>
        <p:nvSpPr>
          <p:cNvPr id="84" name="TextBox 83">
            <a:extLst>
              <a:ext uri="{FF2B5EF4-FFF2-40B4-BE49-F238E27FC236}">
                <a16:creationId xmlns:a16="http://schemas.microsoft.com/office/drawing/2014/main" id="{1A8C160A-24CA-9045-8743-5C67483A6EDA}"/>
              </a:ext>
            </a:extLst>
          </p:cNvPr>
          <p:cNvSpPr txBox="1"/>
          <p:nvPr/>
        </p:nvSpPr>
        <p:spPr>
          <a:xfrm>
            <a:off x="908268" y="4871356"/>
            <a:ext cx="2810964" cy="707886"/>
          </a:xfrm>
          <a:prstGeom prst="rect">
            <a:avLst/>
          </a:prstGeom>
          <a:noFill/>
        </p:spPr>
        <p:txBody>
          <a:bodyPr wrap="square" rtlCol="0">
            <a:spAutoFit/>
          </a:bodyPr>
          <a:lstStyle/>
          <a:p>
            <a:pPr algn="r"/>
            <a:r>
              <a:rPr lang="en-US" sz="2000" i="1" dirty="0">
                <a:solidFill>
                  <a:srgbClr val="FF0000"/>
                </a:solidFill>
              </a:rPr>
              <a:t>Some or all of the writes are not persisted</a:t>
            </a:r>
          </a:p>
        </p:txBody>
      </p:sp>
      <p:sp>
        <p:nvSpPr>
          <p:cNvPr id="50" name="TextBox 49">
            <a:extLst>
              <a:ext uri="{FF2B5EF4-FFF2-40B4-BE49-F238E27FC236}">
                <a16:creationId xmlns:a16="http://schemas.microsoft.com/office/drawing/2014/main" id="{F5D11FD3-BE96-5649-92BD-6DA099401EA4}"/>
              </a:ext>
            </a:extLst>
          </p:cNvPr>
          <p:cNvSpPr txBox="1"/>
          <p:nvPr/>
        </p:nvSpPr>
        <p:spPr>
          <a:xfrm>
            <a:off x="8176188" y="5575393"/>
            <a:ext cx="3166315" cy="400110"/>
          </a:xfrm>
          <a:prstGeom prst="rect">
            <a:avLst/>
          </a:prstGeom>
          <a:noFill/>
        </p:spPr>
        <p:txBody>
          <a:bodyPr wrap="square" rtlCol="0">
            <a:spAutoFit/>
          </a:bodyPr>
          <a:lstStyle/>
          <a:p>
            <a:r>
              <a:rPr lang="en-US" altLang="zh-CN" sz="2000" dirty="0"/>
              <a:t>returns</a:t>
            </a:r>
            <a:r>
              <a:rPr lang="zh-CN" altLang="en-US" sz="2000" dirty="0"/>
              <a:t> </a:t>
            </a:r>
            <a:r>
              <a:rPr lang="en-US" altLang="zh-CN" sz="2000" dirty="0"/>
              <a:t>V</a:t>
            </a:r>
            <a:r>
              <a:rPr lang="zh-CN" altLang="en-US" sz="2000" dirty="0"/>
              <a:t> </a:t>
            </a:r>
            <a:r>
              <a:rPr lang="en-US" altLang="zh-CN" sz="2000" dirty="0">
                <a:solidFill>
                  <a:srgbClr val="FF0000"/>
                </a:solidFill>
              </a:rPr>
              <a:t>(All</a:t>
            </a:r>
            <a:r>
              <a:rPr lang="zh-CN" altLang="en-US" sz="2000" dirty="0">
                <a:solidFill>
                  <a:srgbClr val="FF0000"/>
                </a:solidFill>
              </a:rPr>
              <a:t> </a:t>
            </a:r>
            <a:r>
              <a:rPr lang="en-US" altLang="zh-CN" sz="2000" dirty="0">
                <a:solidFill>
                  <a:srgbClr val="FF0000"/>
                </a:solidFill>
              </a:rPr>
              <a:t>Sematic)</a:t>
            </a:r>
            <a:r>
              <a:rPr lang="zh-CN" altLang="en-US" sz="2000" dirty="0"/>
              <a:t> </a:t>
            </a:r>
            <a:endParaRPr lang="en-US" sz="2000" dirty="0"/>
          </a:p>
        </p:txBody>
      </p:sp>
    </p:spTree>
    <p:extLst>
      <p:ext uri="{BB962C8B-B14F-4D97-AF65-F5344CB8AC3E}">
        <p14:creationId xmlns:p14="http://schemas.microsoft.com/office/powerpoint/2010/main" val="41713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50"/>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animBg="1"/>
      <p:bldP spid="12" grpId="0" animBg="1"/>
      <p:bldP spid="14" grpId="0"/>
      <p:bldP spid="17" grpId="0"/>
      <p:bldP spid="20" grpId="0" animBg="1"/>
      <p:bldP spid="21" grpId="0" animBg="1"/>
      <p:bldP spid="22" grpId="0"/>
      <p:bldP spid="23" grpId="0"/>
      <p:bldP spid="24" grpId="0" animBg="1"/>
      <p:bldP spid="25" grpId="0"/>
      <p:bldP spid="54" grpId="0" animBg="1"/>
      <p:bldP spid="56" grpId="0"/>
      <p:bldP spid="57" grpId="0"/>
      <p:bldP spid="60" grpId="0" animBg="1"/>
      <p:bldP spid="61" grpId="0"/>
      <p:bldP spid="62" grpId="0" animBg="1"/>
      <p:bldP spid="65" grpId="0"/>
      <p:bldP spid="66" grpId="0" animBg="1"/>
      <p:bldP spid="67" grpId="0" animBg="1"/>
      <p:bldP spid="68" grpId="0" animBg="1"/>
      <p:bldP spid="69" grpId="0"/>
      <p:bldP spid="70" grpId="0"/>
      <p:bldP spid="71" grpId="0"/>
      <p:bldP spid="72" grpId="0"/>
      <p:bldP spid="74" grpId="0" animBg="1"/>
      <p:bldP spid="75" grpId="0"/>
      <p:bldP spid="76" grpId="0"/>
      <p:bldP spid="78" grpId="0" animBg="1"/>
      <p:bldP spid="79" grpId="0" animBg="1"/>
      <p:bldP spid="80" grpId="0"/>
      <p:bldP spid="81" grpId="0"/>
      <p:bldP spid="83" grpId="0"/>
      <p:bldP spid="84" grpId="0"/>
      <p:bldP spid="50" grpId="0"/>
      <p:bldP spid="5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Adversarial test for DL3 (Visible-But-Not-Durable) Bug</a:t>
            </a:r>
          </a:p>
        </p:txBody>
      </p:sp>
      <p:sp>
        <p:nvSpPr>
          <p:cNvPr id="67" name="Slide Number Placeholder 3">
            <a:extLst>
              <a:ext uri="{FF2B5EF4-FFF2-40B4-BE49-F238E27FC236}">
                <a16:creationId xmlns:a16="http://schemas.microsoft.com/office/drawing/2014/main" id="{B42A8559-84F6-884E-8707-BCDAE6B892B0}"/>
              </a:ext>
            </a:extLst>
          </p:cNvPr>
          <p:cNvSpPr>
            <a:spLocks noGrp="1"/>
          </p:cNvSpPr>
          <p:nvPr>
            <p:ph type="sldNum" sz="quarter" idx="10"/>
          </p:nvPr>
        </p:nvSpPr>
        <p:spPr/>
        <p:txBody>
          <a:bodyPr/>
          <a:lstStyle/>
          <a:p>
            <a:fld id="{857551B3-D6DC-457C-8811-E5AD463B26DA}" type="slidenum">
              <a:rPr lang="en-US" smtClean="0"/>
              <a:pPr/>
              <a:t>28</a:t>
            </a:fld>
            <a:endParaRPr lang="en-US" dirty="0"/>
          </a:p>
        </p:txBody>
      </p:sp>
      <p:sp>
        <p:nvSpPr>
          <p:cNvPr id="51" name="Oval 50">
            <a:extLst>
              <a:ext uri="{FF2B5EF4-FFF2-40B4-BE49-F238E27FC236}">
                <a16:creationId xmlns:a16="http://schemas.microsoft.com/office/drawing/2014/main" id="{C971FECE-592C-F945-AE0F-19FD896B9DC4}"/>
              </a:ext>
            </a:extLst>
          </p:cNvPr>
          <p:cNvSpPr/>
          <p:nvPr/>
        </p:nvSpPr>
        <p:spPr>
          <a:xfrm>
            <a:off x="556185" y="266434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2" name="Oval 51">
            <a:extLst>
              <a:ext uri="{FF2B5EF4-FFF2-40B4-BE49-F238E27FC236}">
                <a16:creationId xmlns:a16="http://schemas.microsoft.com/office/drawing/2014/main" id="{32EF7B67-3742-8A44-BD09-ACF13EF359AC}"/>
              </a:ext>
            </a:extLst>
          </p:cNvPr>
          <p:cNvSpPr/>
          <p:nvPr/>
        </p:nvSpPr>
        <p:spPr>
          <a:xfrm>
            <a:off x="3274698" y="2664343"/>
            <a:ext cx="182880" cy="18288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 name="TextBox 68">
            <a:extLst>
              <a:ext uri="{FF2B5EF4-FFF2-40B4-BE49-F238E27FC236}">
                <a16:creationId xmlns:a16="http://schemas.microsoft.com/office/drawing/2014/main" id="{EF000E53-8505-7C44-BAFB-EFD28B163FA2}"/>
              </a:ext>
            </a:extLst>
          </p:cNvPr>
          <p:cNvSpPr txBox="1"/>
          <p:nvPr/>
        </p:nvSpPr>
        <p:spPr>
          <a:xfrm>
            <a:off x="782097" y="2555728"/>
            <a:ext cx="2116567" cy="400110"/>
          </a:xfrm>
          <a:prstGeom prst="rect">
            <a:avLst/>
          </a:prstGeom>
          <a:noFill/>
        </p:spPr>
        <p:txBody>
          <a:bodyPr wrap="square">
            <a:spAutoFit/>
          </a:bodyPr>
          <a:lstStyle/>
          <a:p>
            <a:r>
              <a:rPr lang="en-US" sz="2000" dirty="0">
                <a:sym typeface="Wingdings" pitchFamily="2" charset="2"/>
              </a:rPr>
              <a:t>Linearization Point</a:t>
            </a:r>
            <a:endParaRPr lang="en-US" sz="2000" dirty="0"/>
          </a:p>
        </p:txBody>
      </p:sp>
      <p:sp>
        <p:nvSpPr>
          <p:cNvPr id="70" name="TextBox 69">
            <a:extLst>
              <a:ext uri="{FF2B5EF4-FFF2-40B4-BE49-F238E27FC236}">
                <a16:creationId xmlns:a16="http://schemas.microsoft.com/office/drawing/2014/main" id="{22900B56-D8D0-3948-81B8-3DC348CE591B}"/>
              </a:ext>
            </a:extLst>
          </p:cNvPr>
          <p:cNvSpPr txBox="1"/>
          <p:nvPr/>
        </p:nvSpPr>
        <p:spPr>
          <a:xfrm>
            <a:off x="3500609" y="2555728"/>
            <a:ext cx="2116567" cy="400110"/>
          </a:xfrm>
          <a:prstGeom prst="rect">
            <a:avLst/>
          </a:prstGeom>
          <a:noFill/>
        </p:spPr>
        <p:txBody>
          <a:bodyPr wrap="square">
            <a:spAutoFit/>
          </a:bodyPr>
          <a:lstStyle/>
          <a:p>
            <a:r>
              <a:rPr lang="en-US" sz="2000" dirty="0">
                <a:sym typeface="Wingdings" pitchFamily="2" charset="2"/>
              </a:rPr>
              <a:t>Durability Point</a:t>
            </a:r>
            <a:endParaRPr lang="en-US" sz="2000" dirty="0"/>
          </a:p>
        </p:txBody>
      </p:sp>
      <p:sp>
        <p:nvSpPr>
          <p:cNvPr id="71" name="TextBox 70">
            <a:extLst>
              <a:ext uri="{FF2B5EF4-FFF2-40B4-BE49-F238E27FC236}">
                <a16:creationId xmlns:a16="http://schemas.microsoft.com/office/drawing/2014/main" id="{C7B2F9C5-3281-BE43-B575-8D23A656B579}"/>
              </a:ext>
            </a:extLst>
          </p:cNvPr>
          <p:cNvSpPr txBox="1"/>
          <p:nvPr/>
        </p:nvSpPr>
        <p:spPr>
          <a:xfrm>
            <a:off x="1065879" y="939014"/>
            <a:ext cx="9297316" cy="1200329"/>
          </a:xfrm>
          <a:prstGeom prst="rect">
            <a:avLst/>
          </a:prstGeom>
          <a:noFill/>
        </p:spPr>
        <p:txBody>
          <a:bodyPr wrap="square" rtlCol="0">
            <a:spAutoFit/>
          </a:bodyPr>
          <a:lstStyle/>
          <a:p>
            <a:r>
              <a:rPr lang="en-US" sz="2400" b="1" dirty="0">
                <a:sym typeface="Wingdings" pitchFamily="2" charset="2"/>
              </a:rPr>
              <a:t>Correctness condition:</a:t>
            </a:r>
            <a:endParaRPr lang="en-US" sz="2400" b="1" dirty="0">
              <a:solidFill>
                <a:srgbClr val="FF0000"/>
              </a:solidFill>
              <a:sym typeface="Wingdings" pitchFamily="2" charset="2"/>
            </a:endParaRPr>
          </a:p>
          <a:p>
            <a:r>
              <a:rPr lang="en-US" sz="2400" i="1" dirty="0">
                <a:sym typeface="Wingdings" pitchFamily="2" charset="2"/>
              </a:rPr>
              <a:t>A crash between LP and DP, if the effect has been observed before crash,</a:t>
            </a:r>
          </a:p>
          <a:p>
            <a:r>
              <a:rPr lang="en-US" sz="2400" i="1" dirty="0">
                <a:sym typeface="Wingdings" pitchFamily="2" charset="2"/>
              </a:rPr>
              <a:t>the operation should preserve </a:t>
            </a:r>
            <a:r>
              <a:rPr lang="en-US" sz="2400" i="1" dirty="0">
                <a:solidFill>
                  <a:srgbClr val="FF0000"/>
                </a:solidFill>
                <a:sym typeface="Wingdings" pitchFamily="2" charset="2"/>
              </a:rPr>
              <a:t>All Semantic.</a:t>
            </a:r>
            <a:endParaRPr lang="en-US" sz="2400" i="1" dirty="0">
              <a:sym typeface="Wingdings" pitchFamily="2" charset="2"/>
            </a:endParaRPr>
          </a:p>
        </p:txBody>
      </p:sp>
      <p:sp>
        <p:nvSpPr>
          <p:cNvPr id="40" name="Rectangle 39">
            <a:extLst>
              <a:ext uri="{FF2B5EF4-FFF2-40B4-BE49-F238E27FC236}">
                <a16:creationId xmlns:a16="http://schemas.microsoft.com/office/drawing/2014/main" id="{11E2B663-AB9D-AB45-BE9B-A50AA96915A5}"/>
              </a:ext>
            </a:extLst>
          </p:cNvPr>
          <p:cNvSpPr/>
          <p:nvPr/>
        </p:nvSpPr>
        <p:spPr>
          <a:xfrm>
            <a:off x="2179599" y="3045119"/>
            <a:ext cx="1509421" cy="71548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7D88E04C-A38A-B34E-8E92-DEBA44702652}"/>
              </a:ext>
            </a:extLst>
          </p:cNvPr>
          <p:cNvCxnSpPr>
            <a:cxnSpLocks/>
          </p:cNvCxnSpPr>
          <p:nvPr/>
        </p:nvCxnSpPr>
        <p:spPr>
          <a:xfrm flipV="1">
            <a:off x="204873" y="4921009"/>
            <a:ext cx="621792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3724A4C8-E07D-AC4A-820E-B6EC1BFF5551}"/>
              </a:ext>
            </a:extLst>
          </p:cNvPr>
          <p:cNvSpPr txBox="1"/>
          <p:nvPr/>
        </p:nvSpPr>
        <p:spPr>
          <a:xfrm>
            <a:off x="5648178" y="4863409"/>
            <a:ext cx="746449" cy="400110"/>
          </a:xfrm>
          <a:prstGeom prst="rect">
            <a:avLst/>
          </a:prstGeom>
          <a:noFill/>
        </p:spPr>
        <p:txBody>
          <a:bodyPr wrap="square" rtlCol="0">
            <a:spAutoFit/>
          </a:bodyPr>
          <a:lstStyle/>
          <a:p>
            <a:pPr algn="ctr"/>
            <a:r>
              <a:rPr lang="en-US" sz="2000" dirty="0"/>
              <a:t>time</a:t>
            </a:r>
          </a:p>
        </p:txBody>
      </p:sp>
      <p:sp>
        <p:nvSpPr>
          <p:cNvPr id="43" name="TextBox 42">
            <a:extLst>
              <a:ext uri="{FF2B5EF4-FFF2-40B4-BE49-F238E27FC236}">
                <a16:creationId xmlns:a16="http://schemas.microsoft.com/office/drawing/2014/main" id="{9AF18284-7A2C-3B40-8F20-C3F1B108206D}"/>
              </a:ext>
            </a:extLst>
          </p:cNvPr>
          <p:cNvSpPr txBox="1"/>
          <p:nvPr/>
        </p:nvSpPr>
        <p:spPr>
          <a:xfrm>
            <a:off x="212354" y="3080370"/>
            <a:ext cx="1830641" cy="400110"/>
          </a:xfrm>
          <a:prstGeom prst="rect">
            <a:avLst/>
          </a:prstGeom>
          <a:noFill/>
        </p:spPr>
        <p:txBody>
          <a:bodyPr wrap="square" rtlCol="0">
            <a:spAutoFit/>
          </a:bodyPr>
          <a:lstStyle/>
          <a:p>
            <a:pPr algn="ctr"/>
            <a:r>
              <a:rPr lang="en-US" sz="2000" dirty="0"/>
              <a:t>T1: insert (K, V)</a:t>
            </a:r>
          </a:p>
        </p:txBody>
      </p:sp>
      <p:cxnSp>
        <p:nvCxnSpPr>
          <p:cNvPr id="44" name="Straight Arrow Connector 43">
            <a:extLst>
              <a:ext uri="{FF2B5EF4-FFF2-40B4-BE49-F238E27FC236}">
                <a16:creationId xmlns:a16="http://schemas.microsoft.com/office/drawing/2014/main" id="{E96F2AFE-50C8-C044-86F8-B5B1A8AB858B}"/>
              </a:ext>
            </a:extLst>
          </p:cNvPr>
          <p:cNvCxnSpPr>
            <a:cxnSpLocks/>
            <a:endCxn id="46" idx="3"/>
          </p:cNvCxnSpPr>
          <p:nvPr/>
        </p:nvCxnSpPr>
        <p:spPr>
          <a:xfrm>
            <a:off x="2006661" y="3290739"/>
            <a:ext cx="3941316" cy="0"/>
          </a:xfrm>
          <a:prstGeom prst="straightConnector1">
            <a:avLst/>
          </a:prstGeom>
          <a:ln w="28575">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00E34DEE-D4C4-A646-91A6-F05AD5AE6C67}"/>
              </a:ext>
            </a:extLst>
          </p:cNvPr>
          <p:cNvCxnSpPr>
            <a:cxnSpLocks/>
          </p:cNvCxnSpPr>
          <p:nvPr/>
        </p:nvCxnSpPr>
        <p:spPr>
          <a:xfrm>
            <a:off x="5975994" y="3324579"/>
            <a:ext cx="0" cy="1581912"/>
          </a:xfrm>
          <a:prstGeom prst="line">
            <a:avLst/>
          </a:prstGeom>
          <a:ln>
            <a:solidFill>
              <a:srgbClr val="FF0000"/>
            </a:solidFill>
            <a:prstDash val="sysDash"/>
          </a:ln>
        </p:spPr>
        <p:style>
          <a:lnRef idx="3">
            <a:schemeClr val="dk1"/>
          </a:lnRef>
          <a:fillRef idx="0">
            <a:schemeClr val="dk1"/>
          </a:fillRef>
          <a:effectRef idx="2">
            <a:schemeClr val="dk1"/>
          </a:effectRef>
          <a:fontRef idx="minor">
            <a:schemeClr val="tx1"/>
          </a:fontRef>
        </p:style>
      </p:cxnSp>
      <p:sp>
        <p:nvSpPr>
          <p:cNvPr id="46" name="Lightning Bolt 45">
            <a:extLst>
              <a:ext uri="{FF2B5EF4-FFF2-40B4-BE49-F238E27FC236}">
                <a16:creationId xmlns:a16="http://schemas.microsoft.com/office/drawing/2014/main" id="{E7684F63-2F91-4047-9359-C27E68BEBF11}"/>
              </a:ext>
            </a:extLst>
          </p:cNvPr>
          <p:cNvSpPr/>
          <p:nvPr/>
        </p:nvSpPr>
        <p:spPr>
          <a:xfrm>
            <a:off x="5763110" y="3105307"/>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2E89578-21BB-6045-BE6F-F5526163F467}"/>
              </a:ext>
            </a:extLst>
          </p:cNvPr>
          <p:cNvSpPr txBox="1"/>
          <p:nvPr/>
        </p:nvSpPr>
        <p:spPr>
          <a:xfrm>
            <a:off x="5567315" y="2805970"/>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48" name="Oval 47">
            <a:extLst>
              <a:ext uri="{FF2B5EF4-FFF2-40B4-BE49-F238E27FC236}">
                <a16:creationId xmlns:a16="http://schemas.microsoft.com/office/drawing/2014/main" id="{C5D3AE13-EC44-144A-A730-E1910DF987A2}"/>
              </a:ext>
            </a:extLst>
          </p:cNvPr>
          <p:cNvSpPr/>
          <p:nvPr/>
        </p:nvSpPr>
        <p:spPr>
          <a:xfrm>
            <a:off x="3965067" y="319929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5660D48-43DC-2A4C-A800-E243C0D4662C}"/>
              </a:ext>
            </a:extLst>
          </p:cNvPr>
          <p:cNvSpPr/>
          <p:nvPr/>
        </p:nvSpPr>
        <p:spPr>
          <a:xfrm>
            <a:off x="2508583" y="3222159"/>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2C41B67B-30C8-4A4E-83A6-2BAABEF46F2C}"/>
              </a:ext>
            </a:extLst>
          </p:cNvPr>
          <p:cNvSpPr/>
          <p:nvPr/>
        </p:nvSpPr>
        <p:spPr>
          <a:xfrm>
            <a:off x="3202763" y="3222159"/>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B97698DA-39E6-0C42-B912-119AD558EB47}"/>
              </a:ext>
            </a:extLst>
          </p:cNvPr>
          <p:cNvSpPr txBox="1"/>
          <p:nvPr/>
        </p:nvSpPr>
        <p:spPr>
          <a:xfrm>
            <a:off x="2218178" y="3362367"/>
            <a:ext cx="717970" cy="400110"/>
          </a:xfrm>
          <a:prstGeom prst="rect">
            <a:avLst/>
          </a:prstGeom>
          <a:noFill/>
        </p:spPr>
        <p:txBody>
          <a:bodyPr wrap="square" rtlCol="0">
            <a:spAutoFit/>
          </a:bodyPr>
          <a:lstStyle/>
          <a:p>
            <a:pPr algn="ctr"/>
            <a:r>
              <a:rPr lang="en-US" sz="2000" dirty="0"/>
              <a:t>W(K)</a:t>
            </a:r>
          </a:p>
        </p:txBody>
      </p:sp>
      <p:sp>
        <p:nvSpPr>
          <p:cNvPr id="54" name="TextBox 53">
            <a:extLst>
              <a:ext uri="{FF2B5EF4-FFF2-40B4-BE49-F238E27FC236}">
                <a16:creationId xmlns:a16="http://schemas.microsoft.com/office/drawing/2014/main" id="{8A17BE85-B9ED-C04D-B1A4-FF80C98D9715}"/>
              </a:ext>
            </a:extLst>
          </p:cNvPr>
          <p:cNvSpPr txBox="1"/>
          <p:nvPr/>
        </p:nvSpPr>
        <p:spPr>
          <a:xfrm>
            <a:off x="2912358" y="3366254"/>
            <a:ext cx="717970" cy="400110"/>
          </a:xfrm>
          <a:prstGeom prst="rect">
            <a:avLst/>
          </a:prstGeom>
          <a:noFill/>
        </p:spPr>
        <p:txBody>
          <a:bodyPr wrap="square" rtlCol="0">
            <a:spAutoFit/>
          </a:bodyPr>
          <a:lstStyle/>
          <a:p>
            <a:pPr algn="ctr"/>
            <a:r>
              <a:rPr lang="en-US" sz="2000" dirty="0"/>
              <a:t>W(V)</a:t>
            </a:r>
          </a:p>
        </p:txBody>
      </p:sp>
      <p:sp>
        <p:nvSpPr>
          <p:cNvPr id="55" name="TextBox 54">
            <a:extLst>
              <a:ext uri="{FF2B5EF4-FFF2-40B4-BE49-F238E27FC236}">
                <a16:creationId xmlns:a16="http://schemas.microsoft.com/office/drawing/2014/main" id="{BF418701-1E89-0B43-AC2C-108ADDF1251A}"/>
              </a:ext>
            </a:extLst>
          </p:cNvPr>
          <p:cNvSpPr txBox="1"/>
          <p:nvPr/>
        </p:nvSpPr>
        <p:spPr>
          <a:xfrm>
            <a:off x="3768990" y="4564859"/>
            <a:ext cx="2365924" cy="400110"/>
          </a:xfrm>
          <a:prstGeom prst="rect">
            <a:avLst/>
          </a:prstGeom>
          <a:noFill/>
        </p:spPr>
        <p:txBody>
          <a:bodyPr wrap="square" rtlCol="0">
            <a:spAutoFit/>
          </a:bodyPr>
          <a:lstStyle/>
          <a:p>
            <a:pPr algn="ctr"/>
            <a:r>
              <a:rPr lang="en-US" sz="2000" dirty="0"/>
              <a:t>returns V</a:t>
            </a:r>
          </a:p>
        </p:txBody>
      </p:sp>
      <p:cxnSp>
        <p:nvCxnSpPr>
          <p:cNvPr id="56" name="Straight Arrow Connector 55">
            <a:extLst>
              <a:ext uri="{FF2B5EF4-FFF2-40B4-BE49-F238E27FC236}">
                <a16:creationId xmlns:a16="http://schemas.microsoft.com/office/drawing/2014/main" id="{D5B668A4-337E-094E-8873-7627DD07A78F}"/>
              </a:ext>
            </a:extLst>
          </p:cNvPr>
          <p:cNvCxnSpPr>
            <a:cxnSpLocks/>
          </p:cNvCxnSpPr>
          <p:nvPr/>
        </p:nvCxnSpPr>
        <p:spPr>
          <a:xfrm>
            <a:off x="3447889" y="4198523"/>
            <a:ext cx="2409118" cy="0"/>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57" name="Oval 56">
            <a:extLst>
              <a:ext uri="{FF2B5EF4-FFF2-40B4-BE49-F238E27FC236}">
                <a16:creationId xmlns:a16="http://schemas.microsoft.com/office/drawing/2014/main" id="{37FAAAF2-DBD9-0E4C-ACFC-0985521AD006}"/>
              </a:ext>
            </a:extLst>
          </p:cNvPr>
          <p:cNvSpPr/>
          <p:nvPr/>
        </p:nvSpPr>
        <p:spPr>
          <a:xfrm>
            <a:off x="5492288" y="412994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D564BE06-5391-8340-8410-6B44B31546CF}"/>
              </a:ext>
            </a:extLst>
          </p:cNvPr>
          <p:cNvSpPr txBox="1"/>
          <p:nvPr/>
        </p:nvSpPr>
        <p:spPr>
          <a:xfrm>
            <a:off x="4622268" y="4273370"/>
            <a:ext cx="804587" cy="400110"/>
          </a:xfrm>
          <a:prstGeom prst="rect">
            <a:avLst/>
          </a:prstGeom>
          <a:noFill/>
        </p:spPr>
        <p:txBody>
          <a:bodyPr wrap="square" rtlCol="0">
            <a:spAutoFit/>
          </a:bodyPr>
          <a:lstStyle/>
          <a:p>
            <a:pPr algn="ctr"/>
            <a:r>
              <a:rPr lang="en-US" sz="2000" dirty="0"/>
              <a:t>{ R(K)</a:t>
            </a:r>
          </a:p>
        </p:txBody>
      </p:sp>
      <p:sp>
        <p:nvSpPr>
          <p:cNvPr id="59" name="TextBox 58">
            <a:extLst>
              <a:ext uri="{FF2B5EF4-FFF2-40B4-BE49-F238E27FC236}">
                <a16:creationId xmlns:a16="http://schemas.microsoft.com/office/drawing/2014/main" id="{EDDFB588-F2C0-5E4F-AD50-DB5C589D640E}"/>
              </a:ext>
            </a:extLst>
          </p:cNvPr>
          <p:cNvSpPr txBox="1"/>
          <p:nvPr/>
        </p:nvSpPr>
        <p:spPr>
          <a:xfrm>
            <a:off x="1981662" y="4006563"/>
            <a:ext cx="1509421" cy="400110"/>
          </a:xfrm>
          <a:prstGeom prst="rect">
            <a:avLst/>
          </a:prstGeom>
          <a:noFill/>
        </p:spPr>
        <p:txBody>
          <a:bodyPr wrap="square" rtlCol="0">
            <a:spAutoFit/>
          </a:bodyPr>
          <a:lstStyle/>
          <a:p>
            <a:pPr algn="ctr"/>
            <a:r>
              <a:rPr lang="en-US" sz="2000" dirty="0"/>
              <a:t>T2: get (K)</a:t>
            </a:r>
          </a:p>
        </p:txBody>
      </p:sp>
      <p:sp>
        <p:nvSpPr>
          <p:cNvPr id="60" name="Oval 59">
            <a:extLst>
              <a:ext uri="{FF2B5EF4-FFF2-40B4-BE49-F238E27FC236}">
                <a16:creationId xmlns:a16="http://schemas.microsoft.com/office/drawing/2014/main" id="{06ED2071-94F9-7340-A002-036063CD5ED1}"/>
              </a:ext>
            </a:extLst>
          </p:cNvPr>
          <p:cNvSpPr/>
          <p:nvPr/>
        </p:nvSpPr>
        <p:spPr>
          <a:xfrm>
            <a:off x="4257267" y="410708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E7297F0-06E1-A942-A692-B45DB07391AB}"/>
              </a:ext>
            </a:extLst>
          </p:cNvPr>
          <p:cNvSpPr/>
          <p:nvPr/>
        </p:nvSpPr>
        <p:spPr>
          <a:xfrm>
            <a:off x="4923071" y="4129943"/>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3030B1E9-822B-E042-84B7-E85BE412AD83}"/>
              </a:ext>
            </a:extLst>
          </p:cNvPr>
          <p:cNvSpPr txBox="1"/>
          <p:nvPr/>
        </p:nvSpPr>
        <p:spPr>
          <a:xfrm>
            <a:off x="5253665" y="4273370"/>
            <a:ext cx="804583" cy="400110"/>
          </a:xfrm>
          <a:prstGeom prst="rect">
            <a:avLst/>
          </a:prstGeom>
          <a:noFill/>
        </p:spPr>
        <p:txBody>
          <a:bodyPr wrap="square" rtlCol="0">
            <a:spAutoFit/>
          </a:bodyPr>
          <a:lstStyle/>
          <a:p>
            <a:pPr algn="ctr"/>
            <a:r>
              <a:rPr lang="en-US" sz="2000" dirty="0"/>
              <a:t>R(V) }</a:t>
            </a:r>
          </a:p>
        </p:txBody>
      </p:sp>
      <p:sp>
        <p:nvSpPr>
          <p:cNvPr id="63" name="TextBox 62">
            <a:extLst>
              <a:ext uri="{FF2B5EF4-FFF2-40B4-BE49-F238E27FC236}">
                <a16:creationId xmlns:a16="http://schemas.microsoft.com/office/drawing/2014/main" id="{BAE5FC62-A546-1F4D-8B65-1F16F6CA1164}"/>
              </a:ext>
            </a:extLst>
          </p:cNvPr>
          <p:cNvSpPr txBox="1"/>
          <p:nvPr/>
        </p:nvSpPr>
        <p:spPr>
          <a:xfrm>
            <a:off x="3696650" y="4273370"/>
            <a:ext cx="1143095" cy="400110"/>
          </a:xfrm>
          <a:prstGeom prst="rect">
            <a:avLst/>
          </a:prstGeom>
          <a:noFill/>
        </p:spPr>
        <p:txBody>
          <a:bodyPr wrap="square" rtlCol="0">
            <a:spAutoFit/>
          </a:bodyPr>
          <a:lstStyle/>
          <a:p>
            <a:pPr algn="ctr"/>
            <a:r>
              <a:rPr lang="en-US" sz="2000" dirty="0"/>
              <a:t>if (R(T))</a:t>
            </a:r>
          </a:p>
        </p:txBody>
      </p:sp>
      <p:cxnSp>
        <p:nvCxnSpPr>
          <p:cNvPr id="64" name="Straight Arrow Connector 63">
            <a:extLst>
              <a:ext uri="{FF2B5EF4-FFF2-40B4-BE49-F238E27FC236}">
                <a16:creationId xmlns:a16="http://schemas.microsoft.com/office/drawing/2014/main" id="{E7AA84AA-DDC0-9344-A136-5A426F49B64F}"/>
              </a:ext>
            </a:extLst>
          </p:cNvPr>
          <p:cNvCxnSpPr>
            <a:cxnSpLocks/>
            <a:stCxn id="48" idx="5"/>
            <a:endCxn id="60" idx="0"/>
          </p:cNvCxnSpPr>
          <p:nvPr/>
        </p:nvCxnSpPr>
        <p:spPr>
          <a:xfrm>
            <a:off x="4121165" y="3355397"/>
            <a:ext cx="227542" cy="7516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57E4B80-E75B-BC4D-850A-2CA910AD4536}"/>
              </a:ext>
            </a:extLst>
          </p:cNvPr>
          <p:cNvSpPr txBox="1"/>
          <p:nvPr/>
        </p:nvSpPr>
        <p:spPr>
          <a:xfrm>
            <a:off x="3605530" y="3356275"/>
            <a:ext cx="901955" cy="400110"/>
          </a:xfrm>
          <a:prstGeom prst="rect">
            <a:avLst/>
          </a:prstGeom>
          <a:noFill/>
        </p:spPr>
        <p:txBody>
          <a:bodyPr wrap="square" rtlCol="0">
            <a:spAutoFit/>
          </a:bodyPr>
          <a:lstStyle/>
          <a:p>
            <a:pPr algn="ctr"/>
            <a:r>
              <a:rPr lang="en-US" sz="2000" dirty="0"/>
              <a:t>W(T)</a:t>
            </a:r>
          </a:p>
        </p:txBody>
      </p:sp>
      <p:graphicFrame>
        <p:nvGraphicFramePr>
          <p:cNvPr id="38" name="Table 4">
            <a:extLst>
              <a:ext uri="{FF2B5EF4-FFF2-40B4-BE49-F238E27FC236}">
                <a16:creationId xmlns:a16="http://schemas.microsoft.com/office/drawing/2014/main" id="{0508916B-5CC1-384D-B9DE-395EF2B49D59}"/>
              </a:ext>
            </a:extLst>
          </p:cNvPr>
          <p:cNvGraphicFramePr>
            <a:graphicFrameLocks noGrp="1"/>
          </p:cNvGraphicFramePr>
          <p:nvPr>
            <p:extLst>
              <p:ext uri="{D42A27DB-BD31-4B8C-83A1-F6EECF244321}">
                <p14:modId xmlns:p14="http://schemas.microsoft.com/office/powerpoint/2010/main" val="4085467378"/>
              </p:ext>
            </p:extLst>
          </p:nvPr>
        </p:nvGraphicFramePr>
        <p:xfrm>
          <a:off x="7275833" y="3121297"/>
          <a:ext cx="3084305" cy="1981200"/>
        </p:xfrm>
        <a:graphic>
          <a:graphicData uri="http://schemas.openxmlformats.org/drawingml/2006/table">
            <a:tbl>
              <a:tblPr firstRow="1" bandRow="1">
                <a:tableStyleId>{073A0DAA-6AF3-43AB-8588-CEC1D06C72B9}</a:tableStyleId>
              </a:tblPr>
              <a:tblGrid>
                <a:gridCol w="1491282">
                  <a:extLst>
                    <a:ext uri="{9D8B030D-6E8A-4147-A177-3AD203B41FA5}">
                      <a16:colId xmlns:a16="http://schemas.microsoft.com/office/drawing/2014/main" val="3744288925"/>
                    </a:ext>
                  </a:extLst>
                </a:gridCol>
                <a:gridCol w="1593023">
                  <a:extLst>
                    <a:ext uri="{9D8B030D-6E8A-4147-A177-3AD203B41FA5}">
                      <a16:colId xmlns:a16="http://schemas.microsoft.com/office/drawing/2014/main" val="2099801455"/>
                    </a:ext>
                  </a:extLst>
                </a:gridCol>
              </a:tblGrid>
              <a:tr h="182880">
                <a:tc>
                  <a:txBody>
                    <a:bodyPr/>
                    <a:lstStyle/>
                    <a:p>
                      <a:pPr algn="ctr"/>
                      <a:r>
                        <a:rPr lang="en-US" sz="2000" dirty="0"/>
                        <a:t>K</a:t>
                      </a:r>
                    </a:p>
                  </a:txBody>
                  <a:tcPr/>
                </a:tc>
                <a:tc>
                  <a:txBody>
                    <a:bodyPr/>
                    <a:lstStyle/>
                    <a:p>
                      <a:pPr algn="ctr"/>
                      <a:r>
                        <a:rPr lang="en-US" sz="2000" dirty="0"/>
                        <a:t>V</a:t>
                      </a:r>
                    </a:p>
                  </a:txBody>
                  <a:tcPr/>
                </a:tc>
                <a:extLst>
                  <a:ext uri="{0D108BD9-81ED-4DB2-BD59-A6C34878D82A}">
                    <a16:rowId xmlns:a16="http://schemas.microsoft.com/office/drawing/2014/main" val="1061366712"/>
                  </a:ext>
                </a:extLst>
              </a:tr>
              <a:tr h="182880">
                <a:tc>
                  <a:txBody>
                    <a:bodyPr/>
                    <a:lstStyle/>
                    <a:p>
                      <a:pPr algn="ctr"/>
                      <a:r>
                        <a:rPr lang="en-US" sz="2000" dirty="0"/>
                        <a:t>Persisted</a:t>
                      </a:r>
                    </a:p>
                  </a:txBody>
                  <a:tcPr/>
                </a:tc>
                <a:tc>
                  <a:txBody>
                    <a:bodyPr/>
                    <a:lstStyle/>
                    <a:p>
                      <a:pPr algn="ctr"/>
                      <a:r>
                        <a:rPr lang="en-US" sz="2000" dirty="0"/>
                        <a:t>Persisted</a:t>
                      </a:r>
                    </a:p>
                  </a:txBody>
                  <a:tcPr/>
                </a:tc>
                <a:extLst>
                  <a:ext uri="{0D108BD9-81ED-4DB2-BD59-A6C34878D82A}">
                    <a16:rowId xmlns:a16="http://schemas.microsoft.com/office/drawing/2014/main" val="2827513691"/>
                  </a:ext>
                </a:extLst>
              </a:tr>
              <a:tr h="182880">
                <a:tc>
                  <a:txBody>
                    <a:bodyPr/>
                    <a:lstStyle/>
                    <a:p>
                      <a:pPr algn="ctr"/>
                      <a:r>
                        <a:rPr lang="en-US" sz="2000" dirty="0"/>
                        <a:t>Persisted</a:t>
                      </a:r>
                    </a:p>
                  </a:txBody>
                  <a:tcPr/>
                </a:tc>
                <a:tc>
                  <a:txBody>
                    <a:bodyPr/>
                    <a:lstStyle/>
                    <a:p>
                      <a:pPr algn="ctr"/>
                      <a:r>
                        <a:rPr lang="en-US" sz="2000" dirty="0" err="1"/>
                        <a:t>Unpersisted</a:t>
                      </a:r>
                      <a:endParaRPr lang="en-US" sz="2000" dirty="0"/>
                    </a:p>
                  </a:txBody>
                  <a:tcPr/>
                </a:tc>
                <a:extLst>
                  <a:ext uri="{0D108BD9-81ED-4DB2-BD59-A6C34878D82A}">
                    <a16:rowId xmlns:a16="http://schemas.microsoft.com/office/drawing/2014/main" val="2208270742"/>
                  </a:ext>
                </a:extLst>
              </a:tr>
              <a:tr h="182880">
                <a:tc>
                  <a:txBody>
                    <a:bodyPr/>
                    <a:lstStyle/>
                    <a:p>
                      <a:pPr algn="ctr"/>
                      <a:r>
                        <a:rPr lang="en-US" sz="2000" dirty="0" err="1"/>
                        <a:t>Unpersisted</a:t>
                      </a:r>
                      <a:endParaRPr lang="en-US" sz="2000" dirty="0"/>
                    </a:p>
                  </a:txBody>
                  <a:tcPr/>
                </a:tc>
                <a:tc>
                  <a:txBody>
                    <a:bodyPr/>
                    <a:lstStyle/>
                    <a:p>
                      <a:pPr algn="ctr"/>
                      <a:r>
                        <a:rPr lang="en-US" sz="2000" dirty="0"/>
                        <a:t>Persisted</a:t>
                      </a:r>
                    </a:p>
                  </a:txBody>
                  <a:tcPr/>
                </a:tc>
                <a:extLst>
                  <a:ext uri="{0D108BD9-81ED-4DB2-BD59-A6C34878D82A}">
                    <a16:rowId xmlns:a16="http://schemas.microsoft.com/office/drawing/2014/main" val="2955990409"/>
                  </a:ext>
                </a:extLst>
              </a:tr>
              <a:tr h="182880">
                <a:tc>
                  <a:txBody>
                    <a:bodyPr/>
                    <a:lstStyle/>
                    <a:p>
                      <a:pPr algn="ctr"/>
                      <a:r>
                        <a:rPr lang="en-US" sz="2000" dirty="0" err="1"/>
                        <a:t>Unpersisted</a:t>
                      </a:r>
                      <a:endParaRPr lang="en-US" sz="2000" dirty="0"/>
                    </a:p>
                  </a:txBody>
                  <a:tcPr/>
                </a:tc>
                <a:tc>
                  <a:txBody>
                    <a:bodyPr/>
                    <a:lstStyle/>
                    <a:p>
                      <a:pPr algn="ctr"/>
                      <a:r>
                        <a:rPr lang="en-US" sz="2000" dirty="0" err="1"/>
                        <a:t>Unpersisted</a:t>
                      </a:r>
                      <a:endParaRPr lang="en-US" sz="2000" dirty="0"/>
                    </a:p>
                  </a:txBody>
                  <a:tcPr/>
                </a:tc>
                <a:extLst>
                  <a:ext uri="{0D108BD9-81ED-4DB2-BD59-A6C34878D82A}">
                    <a16:rowId xmlns:a16="http://schemas.microsoft.com/office/drawing/2014/main" val="949925096"/>
                  </a:ext>
                </a:extLst>
              </a:tr>
            </a:tbl>
          </a:graphicData>
        </a:graphic>
      </p:graphicFrame>
      <p:sp>
        <p:nvSpPr>
          <p:cNvPr id="39" name="TextBox 38">
            <a:extLst>
              <a:ext uri="{FF2B5EF4-FFF2-40B4-BE49-F238E27FC236}">
                <a16:creationId xmlns:a16="http://schemas.microsoft.com/office/drawing/2014/main" id="{13D77430-9FD8-7D49-BCB7-179F20E50558}"/>
              </a:ext>
            </a:extLst>
          </p:cNvPr>
          <p:cNvSpPr txBox="1"/>
          <p:nvPr/>
        </p:nvSpPr>
        <p:spPr>
          <a:xfrm>
            <a:off x="7450301" y="2632969"/>
            <a:ext cx="2515354" cy="400110"/>
          </a:xfrm>
          <a:prstGeom prst="rect">
            <a:avLst/>
          </a:prstGeom>
          <a:noFill/>
        </p:spPr>
        <p:txBody>
          <a:bodyPr wrap="square">
            <a:spAutoFit/>
          </a:bodyPr>
          <a:lstStyle/>
          <a:p>
            <a:pPr algn="ctr"/>
            <a:r>
              <a:rPr lang="en-US" sz="2000" b="1" dirty="0">
                <a:sym typeface="Wingdings" pitchFamily="2" charset="2"/>
              </a:rPr>
              <a:t>All legal crash states</a:t>
            </a:r>
            <a:endParaRPr lang="en-US" sz="2000" b="1" dirty="0"/>
          </a:p>
        </p:txBody>
      </p:sp>
      <p:sp>
        <p:nvSpPr>
          <p:cNvPr id="72" name="Rectangle 71">
            <a:extLst>
              <a:ext uri="{FF2B5EF4-FFF2-40B4-BE49-F238E27FC236}">
                <a16:creationId xmlns:a16="http://schemas.microsoft.com/office/drawing/2014/main" id="{A2BA7BC5-2303-1C4F-A201-288A2352EAAE}"/>
              </a:ext>
            </a:extLst>
          </p:cNvPr>
          <p:cNvSpPr/>
          <p:nvPr/>
        </p:nvSpPr>
        <p:spPr>
          <a:xfrm>
            <a:off x="7275833" y="4696618"/>
            <a:ext cx="4402002" cy="400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1748C14-6691-8A41-AD83-391F86483D8A}"/>
              </a:ext>
            </a:extLst>
          </p:cNvPr>
          <p:cNvSpPr txBox="1"/>
          <p:nvPr/>
        </p:nvSpPr>
        <p:spPr>
          <a:xfrm>
            <a:off x="10252467" y="4705272"/>
            <a:ext cx="1425368" cy="400110"/>
          </a:xfrm>
          <a:prstGeom prst="rect">
            <a:avLst/>
          </a:prstGeom>
          <a:noFill/>
        </p:spPr>
        <p:txBody>
          <a:bodyPr wrap="square" rtlCol="0">
            <a:spAutoFit/>
          </a:bodyPr>
          <a:lstStyle/>
          <a:p>
            <a:pPr algn="ctr"/>
            <a:r>
              <a:rPr lang="en-US" sz="2000" i="1" dirty="0">
                <a:solidFill>
                  <a:srgbClr val="FF0000"/>
                </a:solidFill>
              </a:rPr>
              <a:t>Worst case</a:t>
            </a:r>
          </a:p>
        </p:txBody>
      </p:sp>
      <p:sp>
        <p:nvSpPr>
          <p:cNvPr id="74" name="Rectangle 73">
            <a:extLst>
              <a:ext uri="{FF2B5EF4-FFF2-40B4-BE49-F238E27FC236}">
                <a16:creationId xmlns:a16="http://schemas.microsoft.com/office/drawing/2014/main" id="{B44EF56E-FCB5-834F-892C-4541ABDEC619}"/>
              </a:ext>
            </a:extLst>
          </p:cNvPr>
          <p:cNvSpPr/>
          <p:nvPr/>
        </p:nvSpPr>
        <p:spPr>
          <a:xfrm>
            <a:off x="4856653" y="1712349"/>
            <a:ext cx="1715767" cy="4269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BED6D7E9-0E7C-B34F-BF12-BDFD209CAFCF}"/>
              </a:ext>
            </a:extLst>
          </p:cNvPr>
          <p:cNvSpPr/>
          <p:nvPr/>
        </p:nvSpPr>
        <p:spPr>
          <a:xfrm>
            <a:off x="3767918" y="2885500"/>
            <a:ext cx="883282" cy="2378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F86580B2-A46B-F04F-9920-2C03DAA0308A}"/>
              </a:ext>
            </a:extLst>
          </p:cNvPr>
          <p:cNvSpPr txBox="1"/>
          <p:nvPr/>
        </p:nvSpPr>
        <p:spPr>
          <a:xfrm>
            <a:off x="3702239" y="5377393"/>
            <a:ext cx="430953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FF0000"/>
                </a:solidFill>
              </a:rPr>
              <a:t>A pair of racy operations</a:t>
            </a:r>
          </a:p>
          <a:p>
            <a:pPr marL="342900" indent="-342900">
              <a:buFont typeface="Arial" panose="020B0604020202020204" pitchFamily="34" charset="0"/>
              <a:buChar char="•"/>
            </a:pPr>
            <a:r>
              <a:rPr lang="en-US" sz="2400" dirty="0">
                <a:solidFill>
                  <a:srgbClr val="FF0000"/>
                </a:solidFill>
              </a:rPr>
              <a:t>A specific thread interleaving</a:t>
            </a:r>
          </a:p>
        </p:txBody>
      </p:sp>
    </p:spTree>
    <p:extLst>
      <p:ext uri="{BB962C8B-B14F-4D97-AF65-F5344CB8AC3E}">
        <p14:creationId xmlns:p14="http://schemas.microsoft.com/office/powerpoint/2010/main" val="225941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69" grpId="0"/>
      <p:bldP spid="70" grpId="0"/>
      <p:bldP spid="71" grpId="0"/>
      <p:bldP spid="40" grpId="0" animBg="1"/>
      <p:bldP spid="42" grpId="0"/>
      <p:bldP spid="43" grpId="0"/>
      <p:bldP spid="46" grpId="0" animBg="1"/>
      <p:bldP spid="47" grpId="0"/>
      <p:bldP spid="48" grpId="0" animBg="1"/>
      <p:bldP spid="49" grpId="0" animBg="1"/>
      <p:bldP spid="50" grpId="0" animBg="1"/>
      <p:bldP spid="53" grpId="0"/>
      <p:bldP spid="54" grpId="0"/>
      <p:bldP spid="55" grpId="0"/>
      <p:bldP spid="57" grpId="0" animBg="1"/>
      <p:bldP spid="58" grpId="0"/>
      <p:bldP spid="59" grpId="0"/>
      <p:bldP spid="60" grpId="0" animBg="1"/>
      <p:bldP spid="61" grpId="0" animBg="1"/>
      <p:bldP spid="62" grpId="0"/>
      <p:bldP spid="63" grpId="0"/>
      <p:bldP spid="65" grpId="0"/>
      <p:bldP spid="39" grpId="0"/>
      <p:bldP spid="72" grpId="0" animBg="1"/>
      <p:bldP spid="73" grpId="0"/>
      <p:bldP spid="74" grpId="0" animBg="1"/>
      <p:bldP spid="75" grpId="0" animBg="1"/>
      <p:bldP spid="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9AB6820E-3376-3B43-9016-6212C7FAFF54}"/>
              </a:ext>
            </a:extLst>
          </p:cNvPr>
          <p:cNvSpPr txBox="1"/>
          <p:nvPr/>
        </p:nvSpPr>
        <p:spPr>
          <a:xfrm>
            <a:off x="7399590" y="1878814"/>
            <a:ext cx="1357615" cy="1200329"/>
          </a:xfrm>
          <a:prstGeom prst="rect">
            <a:avLst/>
          </a:prstGeom>
          <a:noFill/>
          <a:ln w="12700">
            <a:solidFill>
              <a:schemeClr val="tx1"/>
            </a:solidFill>
          </a:ln>
        </p:spPr>
        <p:txBody>
          <a:bodyPr wrap="square" rtlCol="0">
            <a:spAutoFit/>
          </a:bodyPr>
          <a:lstStyle/>
          <a:p>
            <a:r>
              <a:rPr lang="en-US" dirty="0"/>
              <a:t>insert  (…)</a:t>
            </a:r>
          </a:p>
          <a:p>
            <a:r>
              <a:rPr lang="en-US" dirty="0"/>
              <a:t>insert  (…)</a:t>
            </a:r>
          </a:p>
          <a:p>
            <a:r>
              <a:rPr lang="en-US" dirty="0"/>
              <a:t>delete (…)</a:t>
            </a:r>
          </a:p>
          <a:p>
            <a:r>
              <a:rPr lang="en-US" dirty="0"/>
              <a:t>insert. (…)</a:t>
            </a:r>
          </a:p>
        </p:txBody>
      </p:sp>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7" y="362605"/>
            <a:ext cx="11446463" cy="510541"/>
          </a:xfrm>
        </p:spPr>
        <p:txBody>
          <a:bodyPr>
            <a:normAutofit fontScale="90000"/>
          </a:bodyPr>
          <a:lstStyle/>
          <a:p>
            <a:r>
              <a:rPr lang="en-US" dirty="0"/>
              <a:t>Adversarial test for DL3 Bug</a:t>
            </a:r>
          </a:p>
        </p:txBody>
      </p:sp>
      <p:sp>
        <p:nvSpPr>
          <p:cNvPr id="80" name="Slide Number Placeholder 3">
            <a:extLst>
              <a:ext uri="{FF2B5EF4-FFF2-40B4-BE49-F238E27FC236}">
                <a16:creationId xmlns:a16="http://schemas.microsoft.com/office/drawing/2014/main" id="{FD5909DD-BF85-7040-8FE0-2529594628E3}"/>
              </a:ext>
            </a:extLst>
          </p:cNvPr>
          <p:cNvSpPr>
            <a:spLocks noGrp="1"/>
          </p:cNvSpPr>
          <p:nvPr>
            <p:ph type="sldNum" sz="quarter" idx="10"/>
          </p:nvPr>
        </p:nvSpPr>
        <p:spPr/>
        <p:txBody>
          <a:bodyPr/>
          <a:lstStyle/>
          <a:p>
            <a:fld id="{857551B3-D6DC-457C-8811-E5AD463B26DA}" type="slidenum">
              <a:rPr lang="en-US" smtClean="0"/>
              <a:pPr/>
              <a:t>29</a:t>
            </a:fld>
            <a:endParaRPr lang="en-US" dirty="0"/>
          </a:p>
        </p:txBody>
      </p:sp>
      <p:sp>
        <p:nvSpPr>
          <p:cNvPr id="99" name="TextBox 98">
            <a:extLst>
              <a:ext uri="{FF2B5EF4-FFF2-40B4-BE49-F238E27FC236}">
                <a16:creationId xmlns:a16="http://schemas.microsoft.com/office/drawing/2014/main" id="{6ECD1408-B63D-1A40-8CAD-66CA87A15CBA}"/>
              </a:ext>
            </a:extLst>
          </p:cNvPr>
          <p:cNvSpPr txBox="1"/>
          <p:nvPr/>
        </p:nvSpPr>
        <p:spPr>
          <a:xfrm>
            <a:off x="2537454" y="1784020"/>
            <a:ext cx="1357615" cy="1200329"/>
          </a:xfrm>
          <a:prstGeom prst="rect">
            <a:avLst/>
          </a:prstGeom>
          <a:noFill/>
          <a:ln w="12700">
            <a:solidFill>
              <a:schemeClr val="tx1"/>
            </a:solidFill>
          </a:ln>
        </p:spPr>
        <p:txBody>
          <a:bodyPr wrap="square" rtlCol="0">
            <a:spAutoFit/>
          </a:bodyPr>
          <a:lstStyle/>
          <a:p>
            <a:r>
              <a:rPr lang="en-US" dirty="0"/>
              <a:t>insert  (…)</a:t>
            </a:r>
          </a:p>
          <a:p>
            <a:r>
              <a:rPr lang="en-US" dirty="0"/>
              <a:t>insert  (…)</a:t>
            </a:r>
          </a:p>
          <a:p>
            <a:r>
              <a:rPr lang="en-US" dirty="0"/>
              <a:t>delete (…)</a:t>
            </a:r>
          </a:p>
          <a:p>
            <a:r>
              <a:rPr lang="en-US" dirty="0"/>
              <a:t>insert. (…)</a:t>
            </a:r>
          </a:p>
        </p:txBody>
      </p:sp>
      <p:grpSp>
        <p:nvGrpSpPr>
          <p:cNvPr id="110" name="Group 109">
            <a:extLst>
              <a:ext uri="{FF2B5EF4-FFF2-40B4-BE49-F238E27FC236}">
                <a16:creationId xmlns:a16="http://schemas.microsoft.com/office/drawing/2014/main" id="{F2E16C09-0D66-B944-839A-65C39EC5291B}"/>
              </a:ext>
            </a:extLst>
          </p:cNvPr>
          <p:cNvGrpSpPr/>
          <p:nvPr/>
        </p:nvGrpSpPr>
        <p:grpSpPr>
          <a:xfrm>
            <a:off x="2537453" y="3005473"/>
            <a:ext cx="1357616" cy="1477328"/>
            <a:chOff x="1139232" y="2512412"/>
            <a:chExt cx="1357616" cy="1477328"/>
          </a:xfrm>
        </p:grpSpPr>
        <p:sp>
          <p:nvSpPr>
            <p:cNvPr id="111" name="TextBox 110">
              <a:extLst>
                <a:ext uri="{FF2B5EF4-FFF2-40B4-BE49-F238E27FC236}">
                  <a16:creationId xmlns:a16="http://schemas.microsoft.com/office/drawing/2014/main" id="{E0B9B97D-4D21-8740-9420-43365961A97A}"/>
                </a:ext>
              </a:extLst>
            </p:cNvPr>
            <p:cNvSpPr txBox="1"/>
            <p:nvPr/>
          </p:nvSpPr>
          <p:spPr>
            <a:xfrm>
              <a:off x="1139232" y="2512412"/>
              <a:ext cx="1357616" cy="1477328"/>
            </a:xfrm>
            <a:prstGeom prst="rect">
              <a:avLst/>
            </a:prstGeom>
            <a:noFill/>
            <a:ln w="12700">
              <a:solidFill>
                <a:schemeClr val="tx1"/>
              </a:solidFill>
            </a:ln>
          </p:spPr>
          <p:txBody>
            <a:bodyPr wrap="square" rtlCol="0">
              <a:spAutoFit/>
            </a:bodyPr>
            <a:lstStyle/>
            <a:p>
              <a:r>
                <a:rPr lang="en-US" dirty="0"/>
                <a:t>insert (K, V):   </a:t>
              </a:r>
            </a:p>
            <a:p>
              <a:r>
                <a:rPr lang="en-US" dirty="0"/>
                <a:t>    W (K)</a:t>
              </a:r>
            </a:p>
            <a:p>
              <a:r>
                <a:rPr lang="en-US" dirty="0"/>
                <a:t>    W (V)</a:t>
              </a:r>
            </a:p>
            <a:p>
              <a:r>
                <a:rPr lang="en-US" dirty="0"/>
                <a:t>    </a:t>
              </a:r>
              <a:r>
                <a:rPr lang="en-US" dirty="0">
                  <a:solidFill>
                    <a:srgbClr val="FF0000"/>
                  </a:solidFill>
                </a:rPr>
                <a:t>W (T)</a:t>
              </a:r>
            </a:p>
            <a:p>
              <a:r>
                <a:rPr lang="en-US" dirty="0"/>
                <a:t>    …… </a:t>
              </a:r>
            </a:p>
          </p:txBody>
        </p:sp>
        <p:sp>
          <p:nvSpPr>
            <p:cNvPr id="112" name="Oval 111">
              <a:extLst>
                <a:ext uri="{FF2B5EF4-FFF2-40B4-BE49-F238E27FC236}">
                  <a16:creationId xmlns:a16="http://schemas.microsoft.com/office/drawing/2014/main" id="{CCB5161F-B376-9742-9E72-F6F98AE48EFC}"/>
                </a:ext>
              </a:extLst>
            </p:cNvPr>
            <p:cNvSpPr/>
            <p:nvPr/>
          </p:nvSpPr>
          <p:spPr>
            <a:xfrm>
              <a:off x="1224771" y="341936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3AA4187D-BB20-B640-AD77-ACDE0A25DF92}"/>
              </a:ext>
            </a:extLst>
          </p:cNvPr>
          <p:cNvGrpSpPr/>
          <p:nvPr/>
        </p:nvGrpSpPr>
        <p:grpSpPr>
          <a:xfrm>
            <a:off x="2537453" y="4483672"/>
            <a:ext cx="1357616" cy="1200329"/>
            <a:chOff x="1139232" y="4636071"/>
            <a:chExt cx="1357616" cy="1200329"/>
          </a:xfrm>
        </p:grpSpPr>
        <p:sp>
          <p:nvSpPr>
            <p:cNvPr id="114" name="TextBox 113">
              <a:extLst>
                <a:ext uri="{FF2B5EF4-FFF2-40B4-BE49-F238E27FC236}">
                  <a16:creationId xmlns:a16="http://schemas.microsoft.com/office/drawing/2014/main" id="{CE37F491-9801-2B4F-87F1-32A3CA8B275A}"/>
                </a:ext>
              </a:extLst>
            </p:cNvPr>
            <p:cNvSpPr txBox="1"/>
            <p:nvPr/>
          </p:nvSpPr>
          <p:spPr>
            <a:xfrm>
              <a:off x="1139232" y="4636071"/>
              <a:ext cx="1357616" cy="1200329"/>
            </a:xfrm>
            <a:prstGeom prst="rect">
              <a:avLst/>
            </a:prstGeom>
            <a:noFill/>
            <a:ln w="12700">
              <a:solidFill>
                <a:schemeClr val="tx1"/>
              </a:solidFill>
            </a:ln>
          </p:spPr>
          <p:txBody>
            <a:bodyPr wrap="square" rtlCol="0">
              <a:spAutoFit/>
            </a:bodyPr>
            <a:lstStyle/>
            <a:p>
              <a:r>
                <a:rPr lang="en-US" dirty="0"/>
                <a:t>get (K):   </a:t>
              </a:r>
            </a:p>
            <a:p>
              <a:r>
                <a:rPr lang="en-US" dirty="0">
                  <a:solidFill>
                    <a:srgbClr val="FF0000"/>
                  </a:solidFill>
                </a:rPr>
                <a:t>    if ( R (T) )</a:t>
              </a:r>
            </a:p>
            <a:p>
              <a:r>
                <a:rPr lang="en-US" dirty="0"/>
                <a:t>    	 R (K)</a:t>
              </a:r>
            </a:p>
            <a:p>
              <a:r>
                <a:rPr lang="en-US" dirty="0"/>
                <a:t>    	 R (V)</a:t>
              </a:r>
            </a:p>
          </p:txBody>
        </p:sp>
        <p:sp>
          <p:nvSpPr>
            <p:cNvPr id="115" name="Oval 114">
              <a:extLst>
                <a:ext uri="{FF2B5EF4-FFF2-40B4-BE49-F238E27FC236}">
                  <a16:creationId xmlns:a16="http://schemas.microsoft.com/office/drawing/2014/main" id="{85A30EB4-ED11-604C-A74D-C6DCCDD3EF45}"/>
                </a:ext>
              </a:extLst>
            </p:cNvPr>
            <p:cNvSpPr/>
            <p:nvPr/>
          </p:nvSpPr>
          <p:spPr>
            <a:xfrm>
              <a:off x="1224771" y="499643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TextBox 116">
            <a:extLst>
              <a:ext uri="{FF2B5EF4-FFF2-40B4-BE49-F238E27FC236}">
                <a16:creationId xmlns:a16="http://schemas.microsoft.com/office/drawing/2014/main" id="{1A853586-F594-854A-BB21-7055360304C7}"/>
              </a:ext>
            </a:extLst>
          </p:cNvPr>
          <p:cNvSpPr txBox="1"/>
          <p:nvPr/>
        </p:nvSpPr>
        <p:spPr>
          <a:xfrm>
            <a:off x="7294496" y="1488284"/>
            <a:ext cx="1541128" cy="400110"/>
          </a:xfrm>
          <a:prstGeom prst="rect">
            <a:avLst/>
          </a:prstGeom>
          <a:noFill/>
        </p:spPr>
        <p:txBody>
          <a:bodyPr wrap="none" rtlCol="0">
            <a:spAutoFit/>
          </a:bodyPr>
          <a:lstStyle/>
          <a:p>
            <a:pPr algn="ctr"/>
            <a:r>
              <a:rPr lang="en-US" sz="2000" dirty="0"/>
              <a:t>Main Thread</a:t>
            </a:r>
          </a:p>
        </p:txBody>
      </p:sp>
      <p:sp>
        <p:nvSpPr>
          <p:cNvPr id="118" name="TextBox 117">
            <a:extLst>
              <a:ext uri="{FF2B5EF4-FFF2-40B4-BE49-F238E27FC236}">
                <a16:creationId xmlns:a16="http://schemas.microsoft.com/office/drawing/2014/main" id="{559DE82F-15A2-A34A-A527-7C19A5EA625A}"/>
              </a:ext>
            </a:extLst>
          </p:cNvPr>
          <p:cNvSpPr txBox="1"/>
          <p:nvPr/>
        </p:nvSpPr>
        <p:spPr>
          <a:xfrm>
            <a:off x="6537401" y="3116065"/>
            <a:ext cx="1104598" cy="400110"/>
          </a:xfrm>
          <a:prstGeom prst="rect">
            <a:avLst/>
          </a:prstGeom>
          <a:noFill/>
        </p:spPr>
        <p:txBody>
          <a:bodyPr wrap="none" rtlCol="0">
            <a:spAutoFit/>
          </a:bodyPr>
          <a:lstStyle/>
          <a:p>
            <a:pPr algn="ctr"/>
            <a:r>
              <a:rPr lang="en-US" sz="2000" dirty="0"/>
              <a:t>Thread 1</a:t>
            </a:r>
          </a:p>
        </p:txBody>
      </p:sp>
      <p:sp>
        <p:nvSpPr>
          <p:cNvPr id="119" name="TextBox 118">
            <a:extLst>
              <a:ext uri="{FF2B5EF4-FFF2-40B4-BE49-F238E27FC236}">
                <a16:creationId xmlns:a16="http://schemas.microsoft.com/office/drawing/2014/main" id="{AC7C406E-7A49-DF45-9BC2-4FF211A0F257}"/>
              </a:ext>
            </a:extLst>
          </p:cNvPr>
          <p:cNvSpPr txBox="1"/>
          <p:nvPr/>
        </p:nvSpPr>
        <p:spPr>
          <a:xfrm>
            <a:off x="8551228" y="3111120"/>
            <a:ext cx="1104598" cy="400110"/>
          </a:xfrm>
          <a:prstGeom prst="rect">
            <a:avLst/>
          </a:prstGeom>
          <a:noFill/>
        </p:spPr>
        <p:txBody>
          <a:bodyPr wrap="none" rtlCol="0">
            <a:spAutoFit/>
          </a:bodyPr>
          <a:lstStyle/>
          <a:p>
            <a:pPr algn="ctr"/>
            <a:r>
              <a:rPr lang="en-US" sz="2000" dirty="0"/>
              <a:t>Thread 2</a:t>
            </a:r>
          </a:p>
        </p:txBody>
      </p:sp>
      <p:grpSp>
        <p:nvGrpSpPr>
          <p:cNvPr id="144" name="Group 143">
            <a:extLst>
              <a:ext uri="{FF2B5EF4-FFF2-40B4-BE49-F238E27FC236}">
                <a16:creationId xmlns:a16="http://schemas.microsoft.com/office/drawing/2014/main" id="{563E9CB8-3BD0-4D44-9890-B0F2FD2CFC23}"/>
              </a:ext>
            </a:extLst>
          </p:cNvPr>
          <p:cNvGrpSpPr/>
          <p:nvPr/>
        </p:nvGrpSpPr>
        <p:grpSpPr>
          <a:xfrm>
            <a:off x="8481349" y="2014355"/>
            <a:ext cx="200453" cy="943646"/>
            <a:chOff x="7243997" y="2398848"/>
            <a:chExt cx="200453" cy="943646"/>
          </a:xfrm>
        </p:grpSpPr>
        <p:cxnSp>
          <p:nvCxnSpPr>
            <p:cNvPr id="145" name="Straight Arrow Connector 144">
              <a:extLst>
                <a:ext uri="{FF2B5EF4-FFF2-40B4-BE49-F238E27FC236}">
                  <a16:creationId xmlns:a16="http://schemas.microsoft.com/office/drawing/2014/main" id="{37BEA67A-0307-1A4F-B6E2-DB1D28B8D09D}"/>
                </a:ext>
              </a:extLst>
            </p:cNvPr>
            <p:cNvCxnSpPr>
              <a:cxnSpLocks/>
            </p:cNvCxnSpPr>
            <p:nvPr/>
          </p:nvCxnSpPr>
          <p:spPr>
            <a:xfrm>
              <a:off x="7243999" y="2398848"/>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2" name="Straight Arrow Connector 151">
              <a:extLst>
                <a:ext uri="{FF2B5EF4-FFF2-40B4-BE49-F238E27FC236}">
                  <a16:creationId xmlns:a16="http://schemas.microsoft.com/office/drawing/2014/main" id="{B21752A2-6043-FF40-A6C7-7B8E1B5BE72E}"/>
                </a:ext>
              </a:extLst>
            </p:cNvPr>
            <p:cNvCxnSpPr>
              <a:cxnSpLocks/>
            </p:cNvCxnSpPr>
            <p:nvPr/>
          </p:nvCxnSpPr>
          <p:spPr>
            <a:xfrm flipV="1">
              <a:off x="7243998" y="2536348"/>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F7333C60-554A-EB42-97EC-1682B8F95112}"/>
                </a:ext>
              </a:extLst>
            </p:cNvPr>
            <p:cNvCxnSpPr>
              <a:cxnSpLocks/>
            </p:cNvCxnSpPr>
            <p:nvPr/>
          </p:nvCxnSpPr>
          <p:spPr>
            <a:xfrm>
              <a:off x="7243999" y="2671851"/>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5A3A1DC6-B214-8E41-B653-D9707A899576}"/>
                </a:ext>
              </a:extLst>
            </p:cNvPr>
            <p:cNvCxnSpPr>
              <a:cxnSpLocks/>
            </p:cNvCxnSpPr>
            <p:nvPr/>
          </p:nvCxnSpPr>
          <p:spPr>
            <a:xfrm flipV="1">
              <a:off x="7243998" y="2807937"/>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9" name="Straight Arrow Connector 158">
              <a:extLst>
                <a:ext uri="{FF2B5EF4-FFF2-40B4-BE49-F238E27FC236}">
                  <a16:creationId xmlns:a16="http://schemas.microsoft.com/office/drawing/2014/main" id="{D8151AEA-1647-3B40-8EEE-608F85715A9A}"/>
                </a:ext>
              </a:extLst>
            </p:cNvPr>
            <p:cNvCxnSpPr>
              <a:cxnSpLocks/>
            </p:cNvCxnSpPr>
            <p:nvPr/>
          </p:nvCxnSpPr>
          <p:spPr>
            <a:xfrm>
              <a:off x="7243999" y="2940612"/>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69E78853-4D12-7640-ACEF-95EA2CC70107}"/>
                </a:ext>
              </a:extLst>
            </p:cNvPr>
            <p:cNvCxnSpPr>
              <a:cxnSpLocks/>
            </p:cNvCxnSpPr>
            <p:nvPr/>
          </p:nvCxnSpPr>
          <p:spPr>
            <a:xfrm flipV="1">
              <a:off x="7243998" y="3072400"/>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1" name="Straight Arrow Connector 160">
              <a:extLst>
                <a:ext uri="{FF2B5EF4-FFF2-40B4-BE49-F238E27FC236}">
                  <a16:creationId xmlns:a16="http://schemas.microsoft.com/office/drawing/2014/main" id="{76B89209-03C4-8442-9AD9-E1BDDA842E1D}"/>
                </a:ext>
              </a:extLst>
            </p:cNvPr>
            <p:cNvCxnSpPr>
              <a:cxnSpLocks/>
            </p:cNvCxnSpPr>
            <p:nvPr/>
          </p:nvCxnSpPr>
          <p:spPr>
            <a:xfrm>
              <a:off x="7243997" y="3204994"/>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63" name="TextBox 162">
            <a:extLst>
              <a:ext uri="{FF2B5EF4-FFF2-40B4-BE49-F238E27FC236}">
                <a16:creationId xmlns:a16="http://schemas.microsoft.com/office/drawing/2014/main" id="{5F9BF140-CEA7-A94A-B856-30C4660E978C}"/>
              </a:ext>
            </a:extLst>
          </p:cNvPr>
          <p:cNvSpPr txBox="1"/>
          <p:nvPr/>
        </p:nvSpPr>
        <p:spPr>
          <a:xfrm>
            <a:off x="6410892" y="3459768"/>
            <a:ext cx="1357616" cy="2308324"/>
          </a:xfrm>
          <a:prstGeom prst="rect">
            <a:avLst/>
          </a:prstGeom>
          <a:noFill/>
          <a:ln w="12700">
            <a:solidFill>
              <a:schemeClr val="tx1"/>
            </a:solidFill>
          </a:ln>
        </p:spPr>
        <p:txBody>
          <a:bodyPr wrap="square" rtlCol="0">
            <a:spAutoFit/>
          </a:bodyPr>
          <a:lstStyle/>
          <a:p>
            <a:r>
              <a:rPr lang="en-US" dirty="0"/>
              <a:t>insert (K, V):   </a:t>
            </a:r>
          </a:p>
          <a:p>
            <a:r>
              <a:rPr lang="en-US" dirty="0"/>
              <a:t>    W (K)</a:t>
            </a:r>
          </a:p>
          <a:p>
            <a:r>
              <a:rPr lang="en-US" dirty="0"/>
              <a:t>    W (V)</a:t>
            </a:r>
          </a:p>
          <a:p>
            <a:r>
              <a:rPr lang="en-US" dirty="0"/>
              <a:t>    </a:t>
            </a:r>
            <a:r>
              <a:rPr lang="en-US" dirty="0">
                <a:solidFill>
                  <a:srgbClr val="FF0000"/>
                </a:solidFill>
              </a:rPr>
              <a:t>W (T)</a:t>
            </a:r>
          </a:p>
          <a:p>
            <a:r>
              <a:rPr lang="en-US" dirty="0"/>
              <a:t>    </a:t>
            </a:r>
          </a:p>
          <a:p>
            <a:endParaRPr lang="en-US" dirty="0"/>
          </a:p>
          <a:p>
            <a:endParaRPr lang="en-US" dirty="0"/>
          </a:p>
          <a:p>
            <a:endParaRPr lang="en-US" dirty="0"/>
          </a:p>
        </p:txBody>
      </p:sp>
      <p:sp>
        <p:nvSpPr>
          <p:cNvPr id="166" name="TextBox 165">
            <a:extLst>
              <a:ext uri="{FF2B5EF4-FFF2-40B4-BE49-F238E27FC236}">
                <a16:creationId xmlns:a16="http://schemas.microsoft.com/office/drawing/2014/main" id="{399B814C-6731-AA43-9257-5009D1F8C97B}"/>
              </a:ext>
            </a:extLst>
          </p:cNvPr>
          <p:cNvSpPr txBox="1"/>
          <p:nvPr/>
        </p:nvSpPr>
        <p:spPr>
          <a:xfrm>
            <a:off x="8436642" y="4253663"/>
            <a:ext cx="1250663" cy="1200329"/>
          </a:xfrm>
          <a:prstGeom prst="rect">
            <a:avLst/>
          </a:prstGeom>
          <a:noFill/>
          <a:ln w="12700">
            <a:solidFill>
              <a:schemeClr val="tx1"/>
            </a:solidFill>
          </a:ln>
        </p:spPr>
        <p:txBody>
          <a:bodyPr wrap="none" rtlCol="0">
            <a:spAutoFit/>
          </a:bodyPr>
          <a:lstStyle/>
          <a:p>
            <a:r>
              <a:rPr lang="en-US" dirty="0"/>
              <a:t>get (K):   </a:t>
            </a:r>
          </a:p>
          <a:p>
            <a:r>
              <a:rPr lang="en-US" dirty="0">
                <a:solidFill>
                  <a:srgbClr val="FF0000"/>
                </a:solidFill>
              </a:rPr>
              <a:t>    if ( R (T) )</a:t>
            </a:r>
          </a:p>
          <a:p>
            <a:r>
              <a:rPr lang="en-US" dirty="0"/>
              <a:t>    	 R (K)</a:t>
            </a:r>
          </a:p>
          <a:p>
            <a:r>
              <a:rPr lang="en-US" dirty="0"/>
              <a:t>    	 R (V)</a:t>
            </a:r>
          </a:p>
        </p:txBody>
      </p:sp>
      <p:grpSp>
        <p:nvGrpSpPr>
          <p:cNvPr id="168" name="Group 167">
            <a:extLst>
              <a:ext uri="{FF2B5EF4-FFF2-40B4-BE49-F238E27FC236}">
                <a16:creationId xmlns:a16="http://schemas.microsoft.com/office/drawing/2014/main" id="{9BBEF5D9-4F8B-3747-9745-F7F3D3505E9B}"/>
              </a:ext>
            </a:extLst>
          </p:cNvPr>
          <p:cNvGrpSpPr/>
          <p:nvPr/>
        </p:nvGrpSpPr>
        <p:grpSpPr>
          <a:xfrm>
            <a:off x="7294497" y="3787205"/>
            <a:ext cx="200452" cy="679264"/>
            <a:chOff x="8828914" y="3707057"/>
            <a:chExt cx="200452" cy="679264"/>
          </a:xfrm>
        </p:grpSpPr>
        <p:cxnSp>
          <p:nvCxnSpPr>
            <p:cNvPr id="169" name="Straight Arrow Connector 168">
              <a:extLst>
                <a:ext uri="{FF2B5EF4-FFF2-40B4-BE49-F238E27FC236}">
                  <a16:creationId xmlns:a16="http://schemas.microsoft.com/office/drawing/2014/main" id="{447C215A-E665-0D47-B8E9-4F53243F1905}"/>
                </a:ext>
              </a:extLst>
            </p:cNvPr>
            <p:cNvCxnSpPr>
              <a:cxnSpLocks/>
            </p:cNvCxnSpPr>
            <p:nvPr/>
          </p:nvCxnSpPr>
          <p:spPr>
            <a:xfrm>
              <a:off x="8828915" y="3707057"/>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0" name="Straight Arrow Connector 169">
              <a:extLst>
                <a:ext uri="{FF2B5EF4-FFF2-40B4-BE49-F238E27FC236}">
                  <a16:creationId xmlns:a16="http://schemas.microsoft.com/office/drawing/2014/main" id="{EE8BE853-E594-8C41-AE65-E03A0F6E2D57}"/>
                </a:ext>
              </a:extLst>
            </p:cNvPr>
            <p:cNvCxnSpPr>
              <a:cxnSpLocks/>
            </p:cNvCxnSpPr>
            <p:nvPr/>
          </p:nvCxnSpPr>
          <p:spPr>
            <a:xfrm flipV="1">
              <a:off x="8828914" y="3844557"/>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1" name="Straight Arrow Connector 170">
              <a:extLst>
                <a:ext uri="{FF2B5EF4-FFF2-40B4-BE49-F238E27FC236}">
                  <a16:creationId xmlns:a16="http://schemas.microsoft.com/office/drawing/2014/main" id="{84E59EB1-6683-3846-B4EB-BCF48E323E6A}"/>
                </a:ext>
              </a:extLst>
            </p:cNvPr>
            <p:cNvCxnSpPr>
              <a:cxnSpLocks/>
            </p:cNvCxnSpPr>
            <p:nvPr/>
          </p:nvCxnSpPr>
          <p:spPr>
            <a:xfrm>
              <a:off x="8828915" y="3980060"/>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2" name="Straight Arrow Connector 171">
              <a:extLst>
                <a:ext uri="{FF2B5EF4-FFF2-40B4-BE49-F238E27FC236}">
                  <a16:creationId xmlns:a16="http://schemas.microsoft.com/office/drawing/2014/main" id="{A0633173-C878-324F-A864-07E9D6E603B2}"/>
                </a:ext>
              </a:extLst>
            </p:cNvPr>
            <p:cNvCxnSpPr>
              <a:cxnSpLocks/>
            </p:cNvCxnSpPr>
            <p:nvPr/>
          </p:nvCxnSpPr>
          <p:spPr>
            <a:xfrm flipV="1">
              <a:off x="8828914" y="4116146"/>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3" name="Straight Arrow Connector 172">
              <a:extLst>
                <a:ext uri="{FF2B5EF4-FFF2-40B4-BE49-F238E27FC236}">
                  <a16:creationId xmlns:a16="http://schemas.microsoft.com/office/drawing/2014/main" id="{5727F7CB-B88C-9B48-904A-48E18BDAEF70}"/>
                </a:ext>
              </a:extLst>
            </p:cNvPr>
            <p:cNvCxnSpPr>
              <a:cxnSpLocks/>
            </p:cNvCxnSpPr>
            <p:nvPr/>
          </p:nvCxnSpPr>
          <p:spPr>
            <a:xfrm>
              <a:off x="8828915" y="4248821"/>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74" name="Oval 173">
            <a:extLst>
              <a:ext uri="{FF2B5EF4-FFF2-40B4-BE49-F238E27FC236}">
                <a16:creationId xmlns:a16="http://schemas.microsoft.com/office/drawing/2014/main" id="{BFFECB2E-23FC-4048-8692-32D5F1A18AC6}"/>
              </a:ext>
            </a:extLst>
          </p:cNvPr>
          <p:cNvSpPr/>
          <p:nvPr/>
        </p:nvSpPr>
        <p:spPr>
          <a:xfrm>
            <a:off x="7352585" y="439586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2194897-79C2-4D4B-98DC-848450684BA3}"/>
              </a:ext>
            </a:extLst>
          </p:cNvPr>
          <p:cNvGrpSpPr/>
          <p:nvPr/>
        </p:nvGrpSpPr>
        <p:grpSpPr>
          <a:xfrm>
            <a:off x="8486437" y="4737737"/>
            <a:ext cx="200452" cy="592896"/>
            <a:chOff x="9344684" y="5516852"/>
            <a:chExt cx="200452" cy="592896"/>
          </a:xfrm>
        </p:grpSpPr>
        <p:cxnSp>
          <p:nvCxnSpPr>
            <p:cNvPr id="177" name="Straight Arrow Connector 176">
              <a:extLst>
                <a:ext uri="{FF2B5EF4-FFF2-40B4-BE49-F238E27FC236}">
                  <a16:creationId xmlns:a16="http://schemas.microsoft.com/office/drawing/2014/main" id="{7B9EE869-3173-294D-9214-C5CA8F65E96A}"/>
                </a:ext>
              </a:extLst>
            </p:cNvPr>
            <p:cNvCxnSpPr>
              <a:cxnSpLocks/>
            </p:cNvCxnSpPr>
            <p:nvPr/>
          </p:nvCxnSpPr>
          <p:spPr>
            <a:xfrm flipV="1">
              <a:off x="9344684" y="5516852"/>
              <a:ext cx="100226" cy="59914"/>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0D6CBD4A-8E75-1E4C-BF3A-75EADF066C27}"/>
                </a:ext>
              </a:extLst>
            </p:cNvPr>
            <p:cNvCxnSpPr>
              <a:cxnSpLocks/>
            </p:cNvCxnSpPr>
            <p:nvPr/>
          </p:nvCxnSpPr>
          <p:spPr>
            <a:xfrm>
              <a:off x="9344685" y="5575110"/>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1C4F7AE9-B70C-2242-A71F-FBFEBE99E7EC}"/>
                </a:ext>
              </a:extLst>
            </p:cNvPr>
            <p:cNvCxnSpPr>
              <a:cxnSpLocks/>
            </p:cNvCxnSpPr>
            <p:nvPr/>
          </p:nvCxnSpPr>
          <p:spPr>
            <a:xfrm flipV="1">
              <a:off x="9344684" y="5711196"/>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4049F96F-6236-8346-BE8A-8B60BFA0462A}"/>
                </a:ext>
              </a:extLst>
            </p:cNvPr>
            <p:cNvCxnSpPr>
              <a:cxnSpLocks/>
            </p:cNvCxnSpPr>
            <p:nvPr/>
          </p:nvCxnSpPr>
          <p:spPr>
            <a:xfrm>
              <a:off x="9344685" y="5843871"/>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81" name="Straight Arrow Connector 180">
              <a:extLst>
                <a:ext uri="{FF2B5EF4-FFF2-40B4-BE49-F238E27FC236}">
                  <a16:creationId xmlns:a16="http://schemas.microsoft.com/office/drawing/2014/main" id="{AFEC8748-4E43-0447-AFFF-1CBF3CD906B1}"/>
                </a:ext>
              </a:extLst>
            </p:cNvPr>
            <p:cNvCxnSpPr>
              <a:cxnSpLocks/>
            </p:cNvCxnSpPr>
            <p:nvPr/>
          </p:nvCxnSpPr>
          <p:spPr>
            <a:xfrm flipV="1">
              <a:off x="9344684" y="5975659"/>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67" name="Oval 166">
            <a:extLst>
              <a:ext uri="{FF2B5EF4-FFF2-40B4-BE49-F238E27FC236}">
                <a16:creationId xmlns:a16="http://schemas.microsoft.com/office/drawing/2014/main" id="{7096E102-1AA1-1746-950D-060F77B0BDFA}"/>
              </a:ext>
            </a:extLst>
          </p:cNvPr>
          <p:cNvSpPr/>
          <p:nvPr/>
        </p:nvSpPr>
        <p:spPr>
          <a:xfrm>
            <a:off x="8522181" y="461402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Arrow Connector 181">
            <a:extLst>
              <a:ext uri="{FF2B5EF4-FFF2-40B4-BE49-F238E27FC236}">
                <a16:creationId xmlns:a16="http://schemas.microsoft.com/office/drawing/2014/main" id="{496338E1-3EFE-6B44-8641-81D962570988}"/>
              </a:ext>
            </a:extLst>
          </p:cNvPr>
          <p:cNvCxnSpPr>
            <a:cxnSpLocks/>
            <a:stCxn id="174" idx="5"/>
            <a:endCxn id="167" idx="2"/>
          </p:cNvCxnSpPr>
          <p:nvPr/>
        </p:nvCxnSpPr>
        <p:spPr>
          <a:xfrm>
            <a:off x="7508683" y="4551967"/>
            <a:ext cx="1013498" cy="153496"/>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85" name="Straight Arrow Connector 184">
            <a:extLst>
              <a:ext uri="{FF2B5EF4-FFF2-40B4-BE49-F238E27FC236}">
                <a16:creationId xmlns:a16="http://schemas.microsoft.com/office/drawing/2014/main" id="{19CDDD9F-96BA-4548-B23F-46E552B46A46}"/>
              </a:ext>
            </a:extLst>
          </p:cNvPr>
          <p:cNvCxnSpPr>
            <a:cxnSpLocks/>
          </p:cNvCxnSpPr>
          <p:nvPr/>
        </p:nvCxnSpPr>
        <p:spPr>
          <a:xfrm>
            <a:off x="6460125" y="5583943"/>
            <a:ext cx="3484491" cy="0"/>
          </a:xfrm>
          <a:prstGeom prst="straightConnector1">
            <a:avLst/>
          </a:prstGeom>
          <a:ln w="28575">
            <a:solidFill>
              <a:srgbClr val="FF0000"/>
            </a:solidFill>
            <a:prstDash val="dash"/>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86" name="Lightning Bolt 185">
            <a:extLst>
              <a:ext uri="{FF2B5EF4-FFF2-40B4-BE49-F238E27FC236}">
                <a16:creationId xmlns:a16="http://schemas.microsoft.com/office/drawing/2014/main" id="{81D1716E-F186-FA4D-B0C6-0DDC3204CBF2}"/>
              </a:ext>
            </a:extLst>
          </p:cNvPr>
          <p:cNvSpPr/>
          <p:nvPr/>
        </p:nvSpPr>
        <p:spPr>
          <a:xfrm>
            <a:off x="7916031" y="5397395"/>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a:extLst>
              <a:ext uri="{FF2B5EF4-FFF2-40B4-BE49-F238E27FC236}">
                <a16:creationId xmlns:a16="http://schemas.microsoft.com/office/drawing/2014/main" id="{64D1704D-C0C4-8440-A826-D26FEABFA440}"/>
              </a:ext>
            </a:extLst>
          </p:cNvPr>
          <p:cNvSpPr txBox="1"/>
          <p:nvPr/>
        </p:nvSpPr>
        <p:spPr>
          <a:xfrm>
            <a:off x="7720236" y="5098058"/>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63" name="TextBox 62">
            <a:extLst>
              <a:ext uri="{FF2B5EF4-FFF2-40B4-BE49-F238E27FC236}">
                <a16:creationId xmlns:a16="http://schemas.microsoft.com/office/drawing/2014/main" id="{34AC664E-E2B8-D84A-983D-90BAD2848952}"/>
              </a:ext>
            </a:extLst>
          </p:cNvPr>
          <p:cNvSpPr txBox="1"/>
          <p:nvPr/>
        </p:nvSpPr>
        <p:spPr>
          <a:xfrm>
            <a:off x="1555209" y="4272435"/>
            <a:ext cx="689693" cy="400110"/>
          </a:xfrm>
          <a:prstGeom prst="rect">
            <a:avLst/>
          </a:prstGeom>
          <a:noFill/>
        </p:spPr>
        <p:txBody>
          <a:bodyPr wrap="square" rtlCol="0">
            <a:spAutoFit/>
          </a:bodyPr>
          <a:lstStyle/>
          <a:p>
            <a:pPr algn="ctr"/>
            <a:r>
              <a:rPr lang="en-US" sz="2000" dirty="0">
                <a:solidFill>
                  <a:srgbClr val="FF0000"/>
                </a:solidFill>
              </a:rPr>
              <a:t>Race</a:t>
            </a:r>
          </a:p>
        </p:txBody>
      </p:sp>
      <p:sp>
        <p:nvSpPr>
          <p:cNvPr id="64" name="TextBox 63">
            <a:extLst>
              <a:ext uri="{FF2B5EF4-FFF2-40B4-BE49-F238E27FC236}">
                <a16:creationId xmlns:a16="http://schemas.microsoft.com/office/drawing/2014/main" id="{A1E18F66-E352-8244-A017-CBA8BB59C112}"/>
              </a:ext>
            </a:extLst>
          </p:cNvPr>
          <p:cNvSpPr txBox="1"/>
          <p:nvPr/>
        </p:nvSpPr>
        <p:spPr>
          <a:xfrm>
            <a:off x="2011764" y="1322696"/>
            <a:ext cx="2408993" cy="400110"/>
          </a:xfrm>
          <a:prstGeom prst="rect">
            <a:avLst/>
          </a:prstGeom>
          <a:noFill/>
        </p:spPr>
        <p:txBody>
          <a:bodyPr wrap="none" rtlCol="0">
            <a:spAutoFit/>
          </a:bodyPr>
          <a:lstStyle/>
          <a:p>
            <a:pPr algn="ctr"/>
            <a:r>
              <a:rPr lang="en-US" sz="2000" dirty="0"/>
              <a:t>Single-threaded trace</a:t>
            </a:r>
          </a:p>
        </p:txBody>
      </p:sp>
      <p:cxnSp>
        <p:nvCxnSpPr>
          <p:cNvPr id="7" name="Straight Connector 6">
            <a:extLst>
              <a:ext uri="{FF2B5EF4-FFF2-40B4-BE49-F238E27FC236}">
                <a16:creationId xmlns:a16="http://schemas.microsoft.com/office/drawing/2014/main" id="{EA462005-42EE-244A-95C9-48B676178D22}"/>
              </a:ext>
            </a:extLst>
          </p:cNvPr>
          <p:cNvCxnSpPr>
            <a:cxnSpLocks/>
            <a:stCxn id="63" idx="3"/>
            <a:endCxn id="112" idx="2"/>
          </p:cNvCxnSpPr>
          <p:nvPr/>
        </p:nvCxnSpPr>
        <p:spPr>
          <a:xfrm flipV="1">
            <a:off x="2244902" y="4003864"/>
            <a:ext cx="378090" cy="4686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85BF33B-B1D9-7348-B6CA-672335F3994D}"/>
              </a:ext>
            </a:extLst>
          </p:cNvPr>
          <p:cNvCxnSpPr>
            <a:cxnSpLocks/>
            <a:stCxn id="63" idx="3"/>
            <a:endCxn id="115" idx="2"/>
          </p:cNvCxnSpPr>
          <p:nvPr/>
        </p:nvCxnSpPr>
        <p:spPr>
          <a:xfrm>
            <a:off x="2244902" y="4472490"/>
            <a:ext cx="378090" cy="4629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Right Arrow 71">
            <a:extLst>
              <a:ext uri="{FF2B5EF4-FFF2-40B4-BE49-F238E27FC236}">
                <a16:creationId xmlns:a16="http://schemas.microsoft.com/office/drawing/2014/main" id="{567C2240-F012-2E42-AB04-5AF83EB0028A}"/>
              </a:ext>
            </a:extLst>
          </p:cNvPr>
          <p:cNvSpPr/>
          <p:nvPr/>
        </p:nvSpPr>
        <p:spPr>
          <a:xfrm>
            <a:off x="5008858" y="3371741"/>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26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99" grpId="0" animBg="1"/>
      <p:bldP spid="117" grpId="0"/>
      <p:bldP spid="118" grpId="0"/>
      <p:bldP spid="119" grpId="0"/>
      <p:bldP spid="163" grpId="0" animBg="1"/>
      <p:bldP spid="166" grpId="0" animBg="1"/>
      <p:bldP spid="174" grpId="0" animBg="1"/>
      <p:bldP spid="167" grpId="0" animBg="1"/>
      <p:bldP spid="186" grpId="0" animBg="1"/>
      <p:bldP spid="187" grpId="0"/>
      <p:bldP spid="63" grpId="0"/>
      <p:bldP spid="64" grpId="0"/>
      <p:bldP spid="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p:txBody>
          <a:bodyPr>
            <a:normAutofit fontScale="90000"/>
          </a:bodyPr>
          <a:lstStyle/>
          <a:p>
            <a:r>
              <a:rPr lang="en-US" dirty="0"/>
              <a:t>Outline</a:t>
            </a:r>
          </a:p>
        </p:txBody>
      </p:sp>
      <p:sp>
        <p:nvSpPr>
          <p:cNvPr id="3" name="Slide Number Placeholder 2">
            <a:extLst>
              <a:ext uri="{FF2B5EF4-FFF2-40B4-BE49-F238E27FC236}">
                <a16:creationId xmlns:a16="http://schemas.microsoft.com/office/drawing/2014/main" id="{BC2A7882-8D87-1641-B1B9-22D9D8DCCDE8}"/>
              </a:ext>
            </a:extLst>
          </p:cNvPr>
          <p:cNvSpPr>
            <a:spLocks noGrp="1"/>
          </p:cNvSpPr>
          <p:nvPr>
            <p:ph type="sldNum" sz="quarter" idx="10"/>
          </p:nvPr>
        </p:nvSpPr>
        <p:spPr/>
        <p:txBody>
          <a:bodyPr/>
          <a:lstStyle/>
          <a:p>
            <a:fld id="{857551B3-D6DC-457C-8811-E5AD463B26DA}" type="slidenum">
              <a:rPr lang="en-US" smtClean="0"/>
              <a:pPr/>
              <a:t>3</a:t>
            </a:fld>
            <a:endParaRPr lang="en-US" dirty="0"/>
          </a:p>
        </p:txBody>
      </p:sp>
      <p:sp>
        <p:nvSpPr>
          <p:cNvPr id="4" name="Rectangle 3">
            <a:extLst>
              <a:ext uri="{FF2B5EF4-FFF2-40B4-BE49-F238E27FC236}">
                <a16:creationId xmlns:a16="http://schemas.microsoft.com/office/drawing/2014/main" id="{A573C5BE-883F-974D-B8C8-B9CC4979C815}"/>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1DDF34-3F33-284E-92B2-686B6C8C2342}"/>
              </a:ext>
            </a:extLst>
          </p:cNvPr>
          <p:cNvSpPr txBox="1"/>
          <p:nvPr/>
        </p:nvSpPr>
        <p:spPr>
          <a:xfrm>
            <a:off x="502508" y="1154034"/>
            <a:ext cx="7591758" cy="4594463"/>
          </a:xfrm>
          <a:prstGeom prst="rect">
            <a:avLst/>
          </a:prstGeom>
          <a:noFill/>
        </p:spPr>
        <p:txBody>
          <a:bodyPr wrap="none" rtlCol="0" anchor="ctr">
            <a:spAutoFit/>
          </a:bodyPr>
          <a:lstStyle/>
          <a:p>
            <a:pPr marL="342900" indent="-342900">
              <a:lnSpc>
                <a:spcPct val="200000"/>
              </a:lnSpc>
              <a:buFont typeface="Arial" panose="020B0604020202020204" pitchFamily="34" charset="0"/>
              <a:buChar char="•"/>
            </a:pPr>
            <a:r>
              <a:rPr lang="en-US" sz="2300" dirty="0"/>
              <a:t>Introduction and Problem Statement</a:t>
            </a:r>
          </a:p>
          <a:p>
            <a:pPr marL="1257300" lvl="2" indent="-342900">
              <a:buFont typeface="Arial" panose="020B0604020202020204" pitchFamily="34" charset="0"/>
              <a:buChar char="•"/>
            </a:pPr>
            <a:r>
              <a:rPr lang="en-US" sz="2300" b="1" i="1" u="sng" dirty="0">
                <a:solidFill>
                  <a:srgbClr val="FF0000"/>
                </a:solidFill>
              </a:rPr>
              <a:t>NVM Background</a:t>
            </a:r>
          </a:p>
          <a:p>
            <a:pPr marL="1257300" lvl="2" indent="-342900">
              <a:buFont typeface="Arial" panose="020B0604020202020204" pitchFamily="34" charset="0"/>
              <a:buChar char="•"/>
            </a:pPr>
            <a:r>
              <a:rPr lang="en-US" sz="2300" dirty="0"/>
              <a:t>NVM Correctness Condition: Durable Linearizability</a:t>
            </a:r>
          </a:p>
          <a:p>
            <a:pPr marL="1257300" lvl="2" indent="-342900">
              <a:buFont typeface="Arial" panose="020B0604020202020204" pitchFamily="34" charset="0"/>
              <a:buChar char="•"/>
            </a:pPr>
            <a:r>
              <a:rPr lang="en-US" sz="2300" dirty="0"/>
              <a:t>Problem Statement</a:t>
            </a:r>
            <a:endParaRPr lang="en-US" sz="2300" b="1" i="1" u="sng" dirty="0">
              <a:solidFill>
                <a:srgbClr val="FF0000"/>
              </a:solidFill>
            </a:endParaRPr>
          </a:p>
          <a:p>
            <a:pPr marL="342900" indent="-342900">
              <a:lnSpc>
                <a:spcPct val="200000"/>
              </a:lnSpc>
              <a:buFont typeface="Arial" panose="020B0604020202020204" pitchFamily="34" charset="0"/>
              <a:buChar char="•"/>
            </a:pPr>
            <a:r>
              <a:rPr lang="en-US" sz="2300" dirty="0"/>
              <a:t>Proposed Solutions:</a:t>
            </a:r>
          </a:p>
          <a:p>
            <a:pPr marL="800100" lvl="1" indent="-342900">
              <a:lnSpc>
                <a:spcPct val="200000"/>
              </a:lnSpc>
              <a:buFont typeface="Arial" panose="020B0604020202020204" pitchFamily="34" charset="0"/>
              <a:buChar char="•"/>
            </a:pPr>
            <a:r>
              <a:rPr lang="en-US" sz="2300" dirty="0"/>
              <a:t>Witcher: Likely-ordering Condition Inference</a:t>
            </a:r>
          </a:p>
          <a:p>
            <a:pPr marL="800100" lvl="1" indent="-342900">
              <a:lnSpc>
                <a:spcPct val="200000"/>
              </a:lnSpc>
              <a:buFont typeface="Arial" panose="020B0604020202020204" pitchFamily="34" charset="0"/>
              <a:buChar char="•"/>
            </a:pPr>
            <a:r>
              <a:rPr lang="en-US" sz="2300" dirty="0" err="1"/>
              <a:t>Durinn</a:t>
            </a:r>
            <a:r>
              <a:rPr lang="en-US" sz="2300" dirty="0"/>
              <a:t>: 	 Likely-linearization Point Inference</a:t>
            </a:r>
          </a:p>
          <a:p>
            <a:pPr marL="342900" indent="-342900">
              <a:lnSpc>
                <a:spcPct val="200000"/>
              </a:lnSpc>
              <a:buFont typeface="Arial" panose="020B0604020202020204" pitchFamily="34" charset="0"/>
              <a:buChar char="•"/>
            </a:pPr>
            <a:r>
              <a:rPr lang="en-US" sz="2300" dirty="0"/>
              <a:t>Conclusion and Future Work</a:t>
            </a:r>
          </a:p>
        </p:txBody>
      </p:sp>
    </p:spTree>
    <p:extLst>
      <p:ext uri="{BB962C8B-B14F-4D97-AF65-F5344CB8AC3E}">
        <p14:creationId xmlns:p14="http://schemas.microsoft.com/office/powerpoint/2010/main" val="3840371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p:txBody>
          <a:bodyPr>
            <a:normAutofit fontScale="90000"/>
          </a:bodyPr>
          <a:lstStyle/>
          <a:p>
            <a:r>
              <a:rPr lang="en-US" dirty="0"/>
              <a:t>Outline</a:t>
            </a:r>
          </a:p>
        </p:txBody>
      </p:sp>
      <p:sp>
        <p:nvSpPr>
          <p:cNvPr id="3" name="Slide Number Placeholder 2">
            <a:extLst>
              <a:ext uri="{FF2B5EF4-FFF2-40B4-BE49-F238E27FC236}">
                <a16:creationId xmlns:a16="http://schemas.microsoft.com/office/drawing/2014/main" id="{BC2A7882-8D87-1641-B1B9-22D9D8DCCDE8}"/>
              </a:ext>
            </a:extLst>
          </p:cNvPr>
          <p:cNvSpPr>
            <a:spLocks noGrp="1"/>
          </p:cNvSpPr>
          <p:nvPr>
            <p:ph type="sldNum" sz="quarter" idx="10"/>
          </p:nvPr>
        </p:nvSpPr>
        <p:spPr/>
        <p:txBody>
          <a:bodyPr/>
          <a:lstStyle/>
          <a:p>
            <a:fld id="{857551B3-D6DC-457C-8811-E5AD463B26DA}" type="slidenum">
              <a:rPr lang="en-US" smtClean="0"/>
              <a:pPr/>
              <a:t>30</a:t>
            </a:fld>
            <a:endParaRPr lang="en-US"/>
          </a:p>
        </p:txBody>
      </p:sp>
      <p:sp>
        <p:nvSpPr>
          <p:cNvPr id="4" name="Rectangle 3">
            <a:extLst>
              <a:ext uri="{FF2B5EF4-FFF2-40B4-BE49-F238E27FC236}">
                <a16:creationId xmlns:a16="http://schemas.microsoft.com/office/drawing/2014/main" id="{A573C5BE-883F-974D-B8C8-B9CC4979C815}"/>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750755C-9D5E-1846-9B06-2D34841856A7}"/>
              </a:ext>
            </a:extLst>
          </p:cNvPr>
          <p:cNvSpPr txBox="1"/>
          <p:nvPr/>
        </p:nvSpPr>
        <p:spPr>
          <a:xfrm>
            <a:off x="502508" y="1331004"/>
            <a:ext cx="7797647" cy="4240520"/>
          </a:xfrm>
          <a:prstGeom prst="rect">
            <a:avLst/>
          </a:prstGeom>
          <a:noFill/>
        </p:spPr>
        <p:txBody>
          <a:bodyPr wrap="none" rtlCol="0" anchor="ctr">
            <a:spAutoFit/>
          </a:bodyPr>
          <a:lstStyle/>
          <a:p>
            <a:pPr marL="342900" indent="-342900">
              <a:lnSpc>
                <a:spcPct val="200000"/>
              </a:lnSpc>
              <a:buFont typeface="Arial" panose="020B0604020202020204" pitchFamily="34" charset="0"/>
              <a:buChar char="•"/>
            </a:pPr>
            <a:r>
              <a:rPr lang="en-US" sz="2300" dirty="0"/>
              <a:t>Introduction and Problem Statement</a:t>
            </a:r>
          </a:p>
          <a:p>
            <a:pPr marL="342900" indent="-342900">
              <a:lnSpc>
                <a:spcPct val="200000"/>
              </a:lnSpc>
              <a:buFont typeface="Arial" panose="020B0604020202020204" pitchFamily="34" charset="0"/>
              <a:buChar char="•"/>
            </a:pPr>
            <a:r>
              <a:rPr lang="en-US" sz="2300" dirty="0"/>
              <a:t>Contributions</a:t>
            </a:r>
          </a:p>
          <a:p>
            <a:pPr marL="800100" lvl="1" indent="-342900">
              <a:lnSpc>
                <a:spcPct val="200000"/>
              </a:lnSpc>
              <a:buFont typeface="Arial" panose="020B0604020202020204" pitchFamily="34" charset="0"/>
              <a:buChar char="•"/>
            </a:pPr>
            <a:r>
              <a:rPr lang="en-US" sz="2300" dirty="0"/>
              <a:t>Witcher</a:t>
            </a:r>
            <a:r>
              <a:rPr lang="en-US" altLang="zh-CN" sz="2300" dirty="0"/>
              <a:t>:</a:t>
            </a:r>
            <a:r>
              <a:rPr lang="zh-CN" altLang="en-US" sz="2300" dirty="0"/>
              <a:t> </a:t>
            </a:r>
            <a:r>
              <a:rPr lang="en-US" sz="2300" dirty="0"/>
              <a:t>Likely-ordering Condition Inference</a:t>
            </a:r>
          </a:p>
          <a:p>
            <a:pPr marL="800100" lvl="1" indent="-342900">
              <a:buFont typeface="Arial" panose="020B0604020202020204" pitchFamily="34" charset="0"/>
              <a:buChar char="•"/>
            </a:pPr>
            <a:r>
              <a:rPr lang="en-US" sz="2300" dirty="0" err="1"/>
              <a:t>Durinn</a:t>
            </a:r>
            <a:r>
              <a:rPr lang="en-US" altLang="zh-CN" sz="2300" dirty="0"/>
              <a:t>:</a:t>
            </a:r>
            <a:r>
              <a:rPr lang="zh-CN" altLang="en-US" sz="2300" dirty="0"/>
              <a:t>   </a:t>
            </a:r>
            <a:r>
              <a:rPr lang="en-US" altLang="zh-CN" sz="2300" dirty="0"/>
              <a:t>Likely-linearization Point Inference</a:t>
            </a:r>
            <a:endParaRPr lang="en-US" sz="2300" dirty="0"/>
          </a:p>
          <a:p>
            <a:pPr marL="1257300" lvl="2" indent="-342900">
              <a:buFont typeface="Arial" panose="020B0604020202020204" pitchFamily="34" charset="0"/>
              <a:buChar char="•"/>
            </a:pPr>
            <a:r>
              <a:rPr lang="en-US" sz="2300" dirty="0"/>
              <a:t>Durable Linearizability Bugs and Adversarial Testing</a:t>
            </a:r>
          </a:p>
          <a:p>
            <a:pPr marL="1257300" lvl="2" indent="-342900">
              <a:buFont typeface="Arial" panose="020B0604020202020204" pitchFamily="34" charset="0"/>
              <a:buChar char="•"/>
            </a:pPr>
            <a:r>
              <a:rPr lang="en-US" sz="2300" b="1" i="1" u="sng" dirty="0">
                <a:solidFill>
                  <a:srgbClr val="FF0000"/>
                </a:solidFill>
              </a:rPr>
              <a:t>Likely-Linearization Point Inference</a:t>
            </a:r>
          </a:p>
          <a:p>
            <a:pPr marL="1257300" lvl="2" indent="-342900">
              <a:buFont typeface="Arial" panose="020B0604020202020204" pitchFamily="34" charset="0"/>
              <a:buChar char="•"/>
            </a:pPr>
            <a:r>
              <a:rPr lang="en-US" sz="2300" dirty="0"/>
              <a:t>Evaluation</a:t>
            </a:r>
          </a:p>
          <a:p>
            <a:pPr marL="342900" indent="-342900">
              <a:lnSpc>
                <a:spcPct val="200000"/>
              </a:lnSpc>
              <a:buFont typeface="Arial" panose="020B0604020202020204" pitchFamily="34" charset="0"/>
              <a:buChar char="•"/>
            </a:pPr>
            <a:r>
              <a:rPr lang="en-US" sz="2300" dirty="0"/>
              <a:t>Conclusion and Future Work</a:t>
            </a:r>
          </a:p>
        </p:txBody>
      </p:sp>
    </p:spTree>
    <p:extLst>
      <p:ext uri="{BB962C8B-B14F-4D97-AF65-F5344CB8AC3E}">
        <p14:creationId xmlns:p14="http://schemas.microsoft.com/office/powerpoint/2010/main" val="579049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Likely-Linearization Point Inference</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31</a:t>
            </a:fld>
            <a:endParaRPr lang="en-US" dirty="0"/>
          </a:p>
        </p:txBody>
      </p:sp>
      <p:sp>
        <p:nvSpPr>
          <p:cNvPr id="33" name="TextBox 32">
            <a:extLst>
              <a:ext uri="{FF2B5EF4-FFF2-40B4-BE49-F238E27FC236}">
                <a16:creationId xmlns:a16="http://schemas.microsoft.com/office/drawing/2014/main" id="{B1607C56-30B8-3341-A802-9955652C2CCF}"/>
              </a:ext>
            </a:extLst>
          </p:cNvPr>
          <p:cNvSpPr txBox="1"/>
          <p:nvPr/>
        </p:nvSpPr>
        <p:spPr>
          <a:xfrm>
            <a:off x="100395" y="1220973"/>
            <a:ext cx="2791329" cy="430887"/>
          </a:xfrm>
          <a:prstGeom prst="rect">
            <a:avLst/>
          </a:prstGeom>
          <a:noFill/>
        </p:spPr>
        <p:txBody>
          <a:bodyPr wrap="square" rtlCol="0">
            <a:spAutoFit/>
          </a:bodyPr>
          <a:lstStyle/>
          <a:p>
            <a:r>
              <a:rPr lang="en-US" sz="2200" b="1" dirty="0">
                <a:sym typeface="Wingdings" pitchFamily="2" charset="2"/>
              </a:rPr>
              <a:t>(1)  Atomic Instruction</a:t>
            </a:r>
          </a:p>
        </p:txBody>
      </p:sp>
      <p:sp>
        <p:nvSpPr>
          <p:cNvPr id="34" name="TextBox 33">
            <a:extLst>
              <a:ext uri="{FF2B5EF4-FFF2-40B4-BE49-F238E27FC236}">
                <a16:creationId xmlns:a16="http://schemas.microsoft.com/office/drawing/2014/main" id="{6B6AABFD-5843-B345-94E2-9DD654C14CFE}"/>
              </a:ext>
            </a:extLst>
          </p:cNvPr>
          <p:cNvSpPr txBox="1"/>
          <p:nvPr/>
        </p:nvSpPr>
        <p:spPr>
          <a:xfrm>
            <a:off x="3659666" y="1220973"/>
            <a:ext cx="3880822" cy="430887"/>
          </a:xfrm>
          <a:prstGeom prst="rect">
            <a:avLst/>
          </a:prstGeom>
          <a:noFill/>
        </p:spPr>
        <p:txBody>
          <a:bodyPr wrap="square" rtlCol="0">
            <a:spAutoFit/>
          </a:bodyPr>
          <a:lstStyle/>
          <a:p>
            <a:r>
              <a:rPr lang="en-US" sz="2200" b="1" dirty="0">
                <a:sym typeface="Wingdings" pitchFamily="2" charset="2"/>
              </a:rPr>
              <a:t>(2)	Guarded-Protection Pattern</a:t>
            </a:r>
          </a:p>
        </p:txBody>
      </p:sp>
      <p:sp>
        <p:nvSpPr>
          <p:cNvPr id="23" name="TextBox 22">
            <a:extLst>
              <a:ext uri="{FF2B5EF4-FFF2-40B4-BE49-F238E27FC236}">
                <a16:creationId xmlns:a16="http://schemas.microsoft.com/office/drawing/2014/main" id="{52097ABE-0140-B24D-9C6D-CC73DBF3ED09}"/>
              </a:ext>
            </a:extLst>
          </p:cNvPr>
          <p:cNvSpPr txBox="1"/>
          <p:nvPr/>
        </p:nvSpPr>
        <p:spPr>
          <a:xfrm>
            <a:off x="8348189" y="1220973"/>
            <a:ext cx="3684785" cy="430887"/>
          </a:xfrm>
          <a:prstGeom prst="rect">
            <a:avLst/>
          </a:prstGeom>
          <a:noFill/>
        </p:spPr>
        <p:txBody>
          <a:bodyPr wrap="square" rtlCol="0">
            <a:spAutoFit/>
          </a:bodyPr>
          <a:lstStyle/>
          <a:p>
            <a:r>
              <a:rPr lang="en-US" sz="2200" b="1" dirty="0">
                <a:sym typeface="Wingdings" pitchFamily="2" charset="2"/>
              </a:rPr>
              <a:t>(3) Publish-after-Initialization</a:t>
            </a:r>
          </a:p>
        </p:txBody>
      </p:sp>
      <p:sp>
        <p:nvSpPr>
          <p:cNvPr id="25" name="Rectangle 24">
            <a:extLst>
              <a:ext uri="{FF2B5EF4-FFF2-40B4-BE49-F238E27FC236}">
                <a16:creationId xmlns:a16="http://schemas.microsoft.com/office/drawing/2014/main" id="{E4965E34-25C2-494D-B0A9-D9D5B5679E12}"/>
              </a:ext>
            </a:extLst>
          </p:cNvPr>
          <p:cNvSpPr/>
          <p:nvPr/>
        </p:nvSpPr>
        <p:spPr>
          <a:xfrm>
            <a:off x="585972" y="1851773"/>
            <a:ext cx="1836656" cy="235932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27" name="TextBox 26">
            <a:extLst>
              <a:ext uri="{FF2B5EF4-FFF2-40B4-BE49-F238E27FC236}">
                <a16:creationId xmlns:a16="http://schemas.microsoft.com/office/drawing/2014/main" id="{FAFF2AE8-1F59-6147-A64D-50F8BC348C35}"/>
              </a:ext>
            </a:extLst>
          </p:cNvPr>
          <p:cNvSpPr txBox="1"/>
          <p:nvPr/>
        </p:nvSpPr>
        <p:spPr>
          <a:xfrm>
            <a:off x="585971" y="1832147"/>
            <a:ext cx="1836657" cy="400110"/>
          </a:xfrm>
          <a:prstGeom prst="rect">
            <a:avLst/>
          </a:prstGeom>
          <a:noFill/>
        </p:spPr>
        <p:txBody>
          <a:bodyPr wrap="none" rtlCol="0">
            <a:spAutoFit/>
          </a:bodyPr>
          <a:lstStyle/>
          <a:p>
            <a:r>
              <a:rPr lang="en-US" sz="2000" b="1" dirty="0"/>
              <a:t>Lock-free Insert</a:t>
            </a:r>
          </a:p>
        </p:txBody>
      </p:sp>
      <p:sp>
        <p:nvSpPr>
          <p:cNvPr id="28" name="TextBox 27">
            <a:extLst>
              <a:ext uri="{FF2B5EF4-FFF2-40B4-BE49-F238E27FC236}">
                <a16:creationId xmlns:a16="http://schemas.microsoft.com/office/drawing/2014/main" id="{3570B5E8-4235-144E-B5C4-C7BE06A4D6D0}"/>
              </a:ext>
            </a:extLst>
          </p:cNvPr>
          <p:cNvSpPr txBox="1"/>
          <p:nvPr/>
        </p:nvSpPr>
        <p:spPr>
          <a:xfrm>
            <a:off x="870451" y="2201310"/>
            <a:ext cx="928459" cy="1631216"/>
          </a:xfrm>
          <a:prstGeom prst="rect">
            <a:avLst/>
          </a:prstGeom>
          <a:noFill/>
        </p:spPr>
        <p:txBody>
          <a:bodyPr wrap="none" rtlCol="0">
            <a:spAutoFit/>
          </a:bodyPr>
          <a:lstStyle/>
          <a:p>
            <a:r>
              <a:rPr lang="en-US" sz="2000" dirty="0"/>
              <a:t>......</a:t>
            </a:r>
          </a:p>
          <a:p>
            <a:endParaRPr lang="en-US" sz="2000" dirty="0"/>
          </a:p>
          <a:p>
            <a:r>
              <a:rPr lang="en-US" sz="2000" dirty="0"/>
              <a:t>CAS (T)</a:t>
            </a:r>
          </a:p>
          <a:p>
            <a:endParaRPr lang="en-US" sz="2000" dirty="0"/>
          </a:p>
          <a:p>
            <a:r>
              <a:rPr lang="en-US" sz="2000" dirty="0"/>
              <a:t>...... </a:t>
            </a:r>
          </a:p>
        </p:txBody>
      </p:sp>
      <p:sp>
        <p:nvSpPr>
          <p:cNvPr id="32" name="Rectangle 31">
            <a:extLst>
              <a:ext uri="{FF2B5EF4-FFF2-40B4-BE49-F238E27FC236}">
                <a16:creationId xmlns:a16="http://schemas.microsoft.com/office/drawing/2014/main" id="{295E0BE8-9DE2-E245-A03E-88351FACA749}"/>
              </a:ext>
            </a:extLst>
          </p:cNvPr>
          <p:cNvSpPr/>
          <p:nvPr/>
        </p:nvSpPr>
        <p:spPr>
          <a:xfrm>
            <a:off x="3649643" y="1851773"/>
            <a:ext cx="1813483" cy="228852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52" name="TextBox 51">
            <a:extLst>
              <a:ext uri="{FF2B5EF4-FFF2-40B4-BE49-F238E27FC236}">
                <a16:creationId xmlns:a16="http://schemas.microsoft.com/office/drawing/2014/main" id="{FBE703AA-9EB2-6644-B67B-9A5AE2A44A7B}"/>
              </a:ext>
            </a:extLst>
          </p:cNvPr>
          <p:cNvSpPr txBox="1"/>
          <p:nvPr/>
        </p:nvSpPr>
        <p:spPr>
          <a:xfrm>
            <a:off x="3649643" y="1832147"/>
            <a:ext cx="1438214" cy="400110"/>
          </a:xfrm>
          <a:prstGeom prst="rect">
            <a:avLst/>
          </a:prstGeom>
          <a:noFill/>
        </p:spPr>
        <p:txBody>
          <a:bodyPr wrap="none" rtlCol="0">
            <a:spAutoFit/>
          </a:bodyPr>
          <a:lstStyle/>
          <a:p>
            <a:r>
              <a:rPr lang="en-US" altLang="zh-CN" sz="2000" b="1" dirty="0"/>
              <a:t>Insert</a:t>
            </a:r>
            <a:r>
              <a:rPr lang="zh-CN" altLang="en-US" sz="2000" b="1" dirty="0"/>
              <a:t> </a:t>
            </a:r>
            <a:r>
              <a:rPr lang="en-US" altLang="zh-CN" sz="2000" b="1" dirty="0"/>
              <a:t>(K,</a:t>
            </a:r>
            <a:r>
              <a:rPr lang="zh-CN" altLang="en-US" sz="2000" b="1" dirty="0"/>
              <a:t> </a:t>
            </a:r>
            <a:r>
              <a:rPr lang="en-US" altLang="zh-CN" sz="2000" b="1" dirty="0"/>
              <a:t>V)</a:t>
            </a:r>
            <a:endParaRPr lang="en-US" sz="2000" b="1" dirty="0"/>
          </a:p>
        </p:txBody>
      </p:sp>
      <p:sp>
        <p:nvSpPr>
          <p:cNvPr id="53" name="TextBox 52">
            <a:extLst>
              <a:ext uri="{FF2B5EF4-FFF2-40B4-BE49-F238E27FC236}">
                <a16:creationId xmlns:a16="http://schemas.microsoft.com/office/drawing/2014/main" id="{F84FCE86-761C-F144-9708-924FDD83E4E5}"/>
              </a:ext>
            </a:extLst>
          </p:cNvPr>
          <p:cNvSpPr txBox="1"/>
          <p:nvPr/>
        </p:nvSpPr>
        <p:spPr>
          <a:xfrm>
            <a:off x="3934123" y="2201310"/>
            <a:ext cx="1307217" cy="1938992"/>
          </a:xfrm>
          <a:prstGeom prst="rect">
            <a:avLst/>
          </a:prstGeom>
          <a:noFill/>
        </p:spPr>
        <p:txBody>
          <a:bodyPr wrap="none" rtlCol="0">
            <a:spAutoFit/>
          </a:bodyPr>
          <a:lstStyle/>
          <a:p>
            <a:r>
              <a:rPr lang="en-US" sz="2000" dirty="0"/>
              <a:t>W(K)</a:t>
            </a:r>
          </a:p>
          <a:p>
            <a:r>
              <a:rPr lang="en-US" altLang="zh-CN" sz="2000" dirty="0"/>
              <a:t>W(V)</a:t>
            </a:r>
          </a:p>
          <a:p>
            <a:r>
              <a:rPr lang="en-US" altLang="zh-CN" sz="2000" dirty="0"/>
              <a:t>Persist(KV)</a:t>
            </a:r>
          </a:p>
          <a:p>
            <a:endParaRPr lang="en-US" sz="2000" dirty="0"/>
          </a:p>
          <a:p>
            <a:r>
              <a:rPr lang="en-US" sz="2000" dirty="0"/>
              <a:t>W(T)</a:t>
            </a:r>
          </a:p>
          <a:p>
            <a:r>
              <a:rPr lang="en-US" sz="2000" dirty="0"/>
              <a:t>Persist(T)</a:t>
            </a:r>
          </a:p>
        </p:txBody>
      </p:sp>
      <p:sp>
        <p:nvSpPr>
          <p:cNvPr id="54" name="Rectangle 53">
            <a:extLst>
              <a:ext uri="{FF2B5EF4-FFF2-40B4-BE49-F238E27FC236}">
                <a16:creationId xmlns:a16="http://schemas.microsoft.com/office/drawing/2014/main" id="{3DDD986E-3E8A-6444-9EC3-029E64955E32}"/>
              </a:ext>
            </a:extLst>
          </p:cNvPr>
          <p:cNvSpPr/>
          <p:nvPr/>
        </p:nvSpPr>
        <p:spPr>
          <a:xfrm>
            <a:off x="5767711" y="1851773"/>
            <a:ext cx="1919798" cy="22719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55" name="TextBox 54">
            <a:extLst>
              <a:ext uri="{FF2B5EF4-FFF2-40B4-BE49-F238E27FC236}">
                <a16:creationId xmlns:a16="http://schemas.microsoft.com/office/drawing/2014/main" id="{7718AAEB-461C-7049-BBE0-C6306E586F10}"/>
              </a:ext>
            </a:extLst>
          </p:cNvPr>
          <p:cNvSpPr txBox="1"/>
          <p:nvPr/>
        </p:nvSpPr>
        <p:spPr>
          <a:xfrm>
            <a:off x="5767710" y="1832147"/>
            <a:ext cx="923523" cy="400110"/>
          </a:xfrm>
          <a:prstGeom prst="rect">
            <a:avLst/>
          </a:prstGeom>
          <a:noFill/>
        </p:spPr>
        <p:txBody>
          <a:bodyPr wrap="none" rtlCol="0">
            <a:spAutoFit/>
          </a:bodyPr>
          <a:lstStyle/>
          <a:p>
            <a:r>
              <a:rPr lang="en-US" altLang="zh-CN" sz="2000" b="1" dirty="0"/>
              <a:t>Get</a:t>
            </a:r>
            <a:r>
              <a:rPr lang="zh-CN" altLang="en-US" sz="2000" b="1" dirty="0"/>
              <a:t> </a:t>
            </a:r>
            <a:r>
              <a:rPr lang="en-US" altLang="zh-CN" sz="2000" b="1" dirty="0"/>
              <a:t>(K)</a:t>
            </a:r>
            <a:endParaRPr lang="en-US" sz="2000" b="1" dirty="0"/>
          </a:p>
        </p:txBody>
      </p:sp>
      <p:sp>
        <p:nvSpPr>
          <p:cNvPr id="56" name="TextBox 55">
            <a:extLst>
              <a:ext uri="{FF2B5EF4-FFF2-40B4-BE49-F238E27FC236}">
                <a16:creationId xmlns:a16="http://schemas.microsoft.com/office/drawing/2014/main" id="{BD8F1971-C95F-F842-8C0D-FA833509A85E}"/>
              </a:ext>
            </a:extLst>
          </p:cNvPr>
          <p:cNvSpPr txBox="1"/>
          <p:nvPr/>
        </p:nvSpPr>
        <p:spPr>
          <a:xfrm>
            <a:off x="6052190" y="2201310"/>
            <a:ext cx="1212191" cy="1631216"/>
          </a:xfrm>
          <a:prstGeom prst="rect">
            <a:avLst/>
          </a:prstGeom>
          <a:noFill/>
        </p:spPr>
        <p:txBody>
          <a:bodyPr wrap="none" rtlCol="0">
            <a:spAutoFit/>
          </a:bodyPr>
          <a:lstStyle/>
          <a:p>
            <a:endParaRPr lang="en-US" sz="2000" dirty="0"/>
          </a:p>
          <a:p>
            <a:r>
              <a:rPr lang="en-US" sz="2000" dirty="0"/>
              <a:t>if ( R(T) ) {</a:t>
            </a:r>
          </a:p>
          <a:p>
            <a:r>
              <a:rPr lang="en-US" sz="2000" dirty="0"/>
              <a:t>      R(K)</a:t>
            </a:r>
          </a:p>
          <a:p>
            <a:r>
              <a:rPr lang="en-US" sz="2000" dirty="0"/>
              <a:t>      R(V)</a:t>
            </a:r>
          </a:p>
          <a:p>
            <a:r>
              <a:rPr lang="en-US" sz="2000" dirty="0"/>
              <a:t>}</a:t>
            </a:r>
          </a:p>
        </p:txBody>
      </p:sp>
      <p:sp>
        <p:nvSpPr>
          <p:cNvPr id="57" name="Rectangle 56">
            <a:extLst>
              <a:ext uri="{FF2B5EF4-FFF2-40B4-BE49-F238E27FC236}">
                <a16:creationId xmlns:a16="http://schemas.microsoft.com/office/drawing/2014/main" id="{27C9774D-7174-644C-96E8-BBAC9D4C7232}"/>
              </a:ext>
            </a:extLst>
          </p:cNvPr>
          <p:cNvSpPr/>
          <p:nvPr/>
        </p:nvSpPr>
        <p:spPr>
          <a:xfrm>
            <a:off x="3653195" y="3193108"/>
            <a:ext cx="1809931" cy="580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E31BB1B4-137A-0A45-8476-ACDC06FA0EB4}"/>
              </a:ext>
            </a:extLst>
          </p:cNvPr>
          <p:cNvSpPr txBox="1"/>
          <p:nvPr/>
        </p:nvSpPr>
        <p:spPr>
          <a:xfrm>
            <a:off x="3907697" y="3124639"/>
            <a:ext cx="1555430" cy="400110"/>
          </a:xfrm>
          <a:prstGeom prst="rect">
            <a:avLst/>
          </a:prstGeom>
          <a:noFill/>
        </p:spPr>
        <p:txBody>
          <a:bodyPr wrap="square">
            <a:spAutoFit/>
          </a:bodyPr>
          <a:lstStyle/>
          <a:p>
            <a:r>
              <a:rPr lang="en-US" sz="2000" i="1" dirty="0">
                <a:solidFill>
                  <a:srgbClr val="FF0000"/>
                </a:solidFill>
                <a:sym typeface="Wingdings" pitchFamily="2" charset="2"/>
              </a:rPr>
              <a:t>Set guardian</a:t>
            </a:r>
            <a:endParaRPr lang="en-US" sz="2000" i="1" dirty="0">
              <a:solidFill>
                <a:srgbClr val="FF0000"/>
              </a:solidFill>
            </a:endParaRPr>
          </a:p>
        </p:txBody>
      </p:sp>
      <p:sp>
        <p:nvSpPr>
          <p:cNvPr id="59" name="TextBox 58">
            <a:extLst>
              <a:ext uri="{FF2B5EF4-FFF2-40B4-BE49-F238E27FC236}">
                <a16:creationId xmlns:a16="http://schemas.microsoft.com/office/drawing/2014/main" id="{6EA6303F-1D61-F742-98AA-745CF9BFAFFC}"/>
              </a:ext>
            </a:extLst>
          </p:cNvPr>
          <p:cNvSpPr txBox="1"/>
          <p:nvPr/>
        </p:nvSpPr>
        <p:spPr>
          <a:xfrm>
            <a:off x="6036958" y="2180604"/>
            <a:ext cx="1739157" cy="400110"/>
          </a:xfrm>
          <a:prstGeom prst="rect">
            <a:avLst/>
          </a:prstGeom>
          <a:noFill/>
        </p:spPr>
        <p:txBody>
          <a:bodyPr wrap="square">
            <a:spAutoFit/>
          </a:bodyPr>
          <a:lstStyle/>
          <a:p>
            <a:r>
              <a:rPr lang="en-US" sz="2000" i="1" dirty="0">
                <a:solidFill>
                  <a:srgbClr val="FF0000"/>
                </a:solidFill>
                <a:sym typeface="Wingdings" pitchFamily="2" charset="2"/>
              </a:rPr>
              <a:t>Read guardian</a:t>
            </a:r>
            <a:endParaRPr lang="en-US" sz="2000" i="1" dirty="0">
              <a:solidFill>
                <a:srgbClr val="FF0000"/>
              </a:solidFill>
            </a:endParaRPr>
          </a:p>
        </p:txBody>
      </p:sp>
      <p:sp>
        <p:nvSpPr>
          <p:cNvPr id="60" name="Rectangle 59">
            <a:extLst>
              <a:ext uri="{FF2B5EF4-FFF2-40B4-BE49-F238E27FC236}">
                <a16:creationId xmlns:a16="http://schemas.microsoft.com/office/drawing/2014/main" id="{011E570E-3A38-2B40-B71C-C8642E566F17}"/>
              </a:ext>
            </a:extLst>
          </p:cNvPr>
          <p:cNvSpPr/>
          <p:nvPr/>
        </p:nvSpPr>
        <p:spPr>
          <a:xfrm>
            <a:off x="5767710" y="2267484"/>
            <a:ext cx="1919799" cy="580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C2B50DC1-15B6-614D-80C4-6E9A56B54C5B}"/>
              </a:ext>
            </a:extLst>
          </p:cNvPr>
          <p:cNvSpPr/>
          <p:nvPr/>
        </p:nvSpPr>
        <p:spPr>
          <a:xfrm>
            <a:off x="8691494" y="1851773"/>
            <a:ext cx="3102941" cy="263058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62" name="TextBox 61">
            <a:extLst>
              <a:ext uri="{FF2B5EF4-FFF2-40B4-BE49-F238E27FC236}">
                <a16:creationId xmlns:a16="http://schemas.microsoft.com/office/drawing/2014/main" id="{9AD5818C-7841-EE44-8A8E-C044D47D4D7A}"/>
              </a:ext>
            </a:extLst>
          </p:cNvPr>
          <p:cNvSpPr txBox="1"/>
          <p:nvPr/>
        </p:nvSpPr>
        <p:spPr>
          <a:xfrm>
            <a:off x="8691495" y="1832147"/>
            <a:ext cx="803425" cy="400110"/>
          </a:xfrm>
          <a:prstGeom prst="rect">
            <a:avLst/>
          </a:prstGeom>
          <a:noFill/>
        </p:spPr>
        <p:txBody>
          <a:bodyPr wrap="none" rtlCol="0">
            <a:spAutoFit/>
          </a:bodyPr>
          <a:lstStyle/>
          <a:p>
            <a:r>
              <a:rPr lang="en-US" sz="2000" b="1" dirty="0"/>
              <a:t>Insert</a:t>
            </a:r>
          </a:p>
        </p:txBody>
      </p:sp>
      <p:sp>
        <p:nvSpPr>
          <p:cNvPr id="63" name="TextBox 62">
            <a:extLst>
              <a:ext uri="{FF2B5EF4-FFF2-40B4-BE49-F238E27FC236}">
                <a16:creationId xmlns:a16="http://schemas.microsoft.com/office/drawing/2014/main" id="{9FDA085B-906E-784A-A5C1-A27E6D1BD4E4}"/>
              </a:ext>
            </a:extLst>
          </p:cNvPr>
          <p:cNvSpPr txBox="1"/>
          <p:nvPr/>
        </p:nvSpPr>
        <p:spPr>
          <a:xfrm>
            <a:off x="8975975" y="2201310"/>
            <a:ext cx="1923925" cy="2246769"/>
          </a:xfrm>
          <a:prstGeom prst="rect">
            <a:avLst/>
          </a:prstGeom>
          <a:noFill/>
        </p:spPr>
        <p:txBody>
          <a:bodyPr wrap="none" rtlCol="0">
            <a:spAutoFit/>
          </a:bodyPr>
          <a:lstStyle/>
          <a:p>
            <a:r>
              <a:rPr lang="en-US" sz="2000" dirty="0"/>
              <a:t>node = malloc()</a:t>
            </a:r>
          </a:p>
          <a:p>
            <a:endParaRPr lang="en-US" sz="2000" dirty="0"/>
          </a:p>
          <a:p>
            <a:r>
              <a:rPr lang="en-US" sz="2000" dirty="0" err="1"/>
              <a:t>node.key</a:t>
            </a:r>
            <a:r>
              <a:rPr lang="en-US" sz="2000" dirty="0"/>
              <a:t> = k</a:t>
            </a:r>
          </a:p>
          <a:p>
            <a:r>
              <a:rPr lang="en-US" sz="2000" dirty="0" err="1"/>
              <a:t>node.val</a:t>
            </a:r>
            <a:r>
              <a:rPr lang="en-US" sz="2000" dirty="0"/>
              <a:t>  = v</a:t>
            </a:r>
          </a:p>
          <a:p>
            <a:r>
              <a:rPr lang="en-US" sz="2000" dirty="0"/>
              <a:t>......</a:t>
            </a:r>
          </a:p>
          <a:p>
            <a:endParaRPr lang="en-US" sz="2000" dirty="0"/>
          </a:p>
          <a:p>
            <a:r>
              <a:rPr lang="en-US" sz="2000" dirty="0" err="1"/>
              <a:t>prev.next</a:t>
            </a:r>
            <a:r>
              <a:rPr lang="en-US" sz="2000" dirty="0"/>
              <a:t> = node</a:t>
            </a:r>
          </a:p>
        </p:txBody>
      </p:sp>
      <p:sp>
        <p:nvSpPr>
          <p:cNvPr id="64" name="Oval 63">
            <a:extLst>
              <a:ext uri="{FF2B5EF4-FFF2-40B4-BE49-F238E27FC236}">
                <a16:creationId xmlns:a16="http://schemas.microsoft.com/office/drawing/2014/main" id="{4A6C57A4-5587-4749-A376-13D46920AF64}"/>
              </a:ext>
            </a:extLst>
          </p:cNvPr>
          <p:cNvSpPr/>
          <p:nvPr/>
        </p:nvSpPr>
        <p:spPr>
          <a:xfrm>
            <a:off x="3756537" y="3524800"/>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5" name="TextBox 64">
            <a:extLst>
              <a:ext uri="{FF2B5EF4-FFF2-40B4-BE49-F238E27FC236}">
                <a16:creationId xmlns:a16="http://schemas.microsoft.com/office/drawing/2014/main" id="{373685F4-9B28-A64B-A697-FDBE836E360E}"/>
              </a:ext>
            </a:extLst>
          </p:cNvPr>
          <p:cNvSpPr txBox="1"/>
          <p:nvPr/>
        </p:nvSpPr>
        <p:spPr>
          <a:xfrm>
            <a:off x="960682" y="4354103"/>
            <a:ext cx="1555430" cy="707886"/>
          </a:xfrm>
          <a:prstGeom prst="rect">
            <a:avLst/>
          </a:prstGeom>
          <a:noFill/>
        </p:spPr>
        <p:txBody>
          <a:bodyPr wrap="square">
            <a:spAutoFit/>
          </a:bodyPr>
          <a:lstStyle/>
          <a:p>
            <a:r>
              <a:rPr lang="en-US" sz="2000" dirty="0">
                <a:sym typeface="Wingdings" pitchFamily="2" charset="2"/>
              </a:rPr>
              <a:t>Linearization</a:t>
            </a:r>
          </a:p>
          <a:p>
            <a:r>
              <a:rPr lang="en-US" sz="2000" dirty="0">
                <a:sym typeface="Wingdings" pitchFamily="2" charset="2"/>
              </a:rPr>
              <a:t>Point</a:t>
            </a:r>
            <a:endParaRPr lang="en-US" sz="2000" dirty="0"/>
          </a:p>
        </p:txBody>
      </p:sp>
      <p:sp>
        <p:nvSpPr>
          <p:cNvPr id="66" name="Oval 65">
            <a:extLst>
              <a:ext uri="{FF2B5EF4-FFF2-40B4-BE49-F238E27FC236}">
                <a16:creationId xmlns:a16="http://schemas.microsoft.com/office/drawing/2014/main" id="{6A6080D7-2224-1C4E-862E-27FD80C99701}"/>
              </a:ext>
            </a:extLst>
          </p:cNvPr>
          <p:cNvSpPr/>
          <p:nvPr/>
        </p:nvSpPr>
        <p:spPr>
          <a:xfrm>
            <a:off x="5889345" y="261725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7" name="Rectangle 66">
            <a:extLst>
              <a:ext uri="{FF2B5EF4-FFF2-40B4-BE49-F238E27FC236}">
                <a16:creationId xmlns:a16="http://schemas.microsoft.com/office/drawing/2014/main" id="{2C73BA07-93B7-E240-9160-82AFC6A5DC54}"/>
              </a:ext>
            </a:extLst>
          </p:cNvPr>
          <p:cNvSpPr/>
          <p:nvPr/>
        </p:nvSpPr>
        <p:spPr>
          <a:xfrm>
            <a:off x="8691008" y="3773711"/>
            <a:ext cx="3102939" cy="6915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F2892236-6DCB-DE44-9D8E-E42C96F4C58D}"/>
              </a:ext>
            </a:extLst>
          </p:cNvPr>
          <p:cNvSpPr txBox="1"/>
          <p:nvPr/>
        </p:nvSpPr>
        <p:spPr>
          <a:xfrm>
            <a:off x="8990662" y="3773711"/>
            <a:ext cx="1199919" cy="400110"/>
          </a:xfrm>
          <a:prstGeom prst="rect">
            <a:avLst/>
          </a:prstGeom>
          <a:noFill/>
        </p:spPr>
        <p:txBody>
          <a:bodyPr wrap="square">
            <a:spAutoFit/>
          </a:bodyPr>
          <a:lstStyle/>
          <a:p>
            <a:r>
              <a:rPr lang="en-US" sz="2000" i="1" dirty="0">
                <a:solidFill>
                  <a:srgbClr val="FF0000"/>
                </a:solidFill>
                <a:sym typeface="Wingdings" pitchFamily="2" charset="2"/>
              </a:rPr>
              <a:t>Publish</a:t>
            </a:r>
            <a:endParaRPr lang="en-US" sz="2000" i="1" dirty="0">
              <a:solidFill>
                <a:srgbClr val="FF0000"/>
              </a:solidFill>
            </a:endParaRPr>
          </a:p>
        </p:txBody>
      </p:sp>
      <p:sp>
        <p:nvSpPr>
          <p:cNvPr id="69" name="Oval 68">
            <a:extLst>
              <a:ext uri="{FF2B5EF4-FFF2-40B4-BE49-F238E27FC236}">
                <a16:creationId xmlns:a16="http://schemas.microsoft.com/office/drawing/2014/main" id="{F117DE75-438D-2F4C-B8B4-317E9D1EDD5B}"/>
              </a:ext>
            </a:extLst>
          </p:cNvPr>
          <p:cNvSpPr/>
          <p:nvPr/>
        </p:nvSpPr>
        <p:spPr>
          <a:xfrm>
            <a:off x="8807539" y="417382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0" name="Oval 69">
            <a:extLst>
              <a:ext uri="{FF2B5EF4-FFF2-40B4-BE49-F238E27FC236}">
                <a16:creationId xmlns:a16="http://schemas.microsoft.com/office/drawing/2014/main" id="{9AF75CEC-4C5B-B447-9591-94F8AE22A2E7}"/>
              </a:ext>
            </a:extLst>
          </p:cNvPr>
          <p:cNvSpPr/>
          <p:nvPr/>
        </p:nvSpPr>
        <p:spPr>
          <a:xfrm>
            <a:off x="687571" y="292547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1" name="Rectangle 70">
            <a:extLst>
              <a:ext uri="{FF2B5EF4-FFF2-40B4-BE49-F238E27FC236}">
                <a16:creationId xmlns:a16="http://schemas.microsoft.com/office/drawing/2014/main" id="{1667607D-BD5A-254C-88D6-F64313F262E1}"/>
              </a:ext>
            </a:extLst>
          </p:cNvPr>
          <p:cNvSpPr/>
          <p:nvPr/>
        </p:nvSpPr>
        <p:spPr>
          <a:xfrm>
            <a:off x="573284" y="2580714"/>
            <a:ext cx="1849344" cy="580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02358298-7D7F-E24F-A2C5-0572277910FD}"/>
              </a:ext>
            </a:extLst>
          </p:cNvPr>
          <p:cNvSpPr txBox="1"/>
          <p:nvPr/>
        </p:nvSpPr>
        <p:spPr>
          <a:xfrm>
            <a:off x="893624" y="2543526"/>
            <a:ext cx="1555430" cy="400110"/>
          </a:xfrm>
          <a:prstGeom prst="rect">
            <a:avLst/>
          </a:prstGeom>
          <a:noFill/>
        </p:spPr>
        <p:txBody>
          <a:bodyPr wrap="square">
            <a:spAutoFit/>
          </a:bodyPr>
          <a:lstStyle/>
          <a:p>
            <a:r>
              <a:rPr lang="en-US" sz="2000" i="1" dirty="0">
                <a:solidFill>
                  <a:srgbClr val="FF0000"/>
                </a:solidFill>
                <a:sym typeface="Wingdings" pitchFamily="2" charset="2"/>
              </a:rPr>
              <a:t>Atomic Inst</a:t>
            </a:r>
            <a:endParaRPr lang="en-US" sz="2000" i="1" dirty="0">
              <a:solidFill>
                <a:srgbClr val="FF0000"/>
              </a:solidFill>
            </a:endParaRPr>
          </a:p>
        </p:txBody>
      </p:sp>
      <p:sp>
        <p:nvSpPr>
          <p:cNvPr id="73" name="Oval 72">
            <a:extLst>
              <a:ext uri="{FF2B5EF4-FFF2-40B4-BE49-F238E27FC236}">
                <a16:creationId xmlns:a16="http://schemas.microsoft.com/office/drawing/2014/main" id="{067314F2-A7BB-B04A-96A7-A7B9C2269F38}"/>
              </a:ext>
            </a:extLst>
          </p:cNvPr>
          <p:cNvSpPr/>
          <p:nvPr/>
        </p:nvSpPr>
        <p:spPr>
          <a:xfrm>
            <a:off x="688568" y="4616606"/>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Rectangle 34">
            <a:extLst>
              <a:ext uri="{FF2B5EF4-FFF2-40B4-BE49-F238E27FC236}">
                <a16:creationId xmlns:a16="http://schemas.microsoft.com/office/drawing/2014/main" id="{4E7F5C0D-B19D-BB44-A212-FB35E6CEEA8F}"/>
              </a:ext>
            </a:extLst>
          </p:cNvPr>
          <p:cNvSpPr/>
          <p:nvPr/>
        </p:nvSpPr>
        <p:spPr>
          <a:xfrm>
            <a:off x="8691008" y="2543526"/>
            <a:ext cx="3102939" cy="118858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2736B1A7-3C97-3A46-B920-E1DA71BD4BE6}"/>
              </a:ext>
            </a:extLst>
          </p:cNvPr>
          <p:cNvSpPr txBox="1"/>
          <p:nvPr/>
        </p:nvSpPr>
        <p:spPr>
          <a:xfrm>
            <a:off x="8989211" y="2535623"/>
            <a:ext cx="2491772" cy="400110"/>
          </a:xfrm>
          <a:prstGeom prst="rect">
            <a:avLst/>
          </a:prstGeom>
          <a:noFill/>
        </p:spPr>
        <p:txBody>
          <a:bodyPr wrap="square">
            <a:spAutoFit/>
          </a:bodyPr>
          <a:lstStyle/>
          <a:p>
            <a:r>
              <a:rPr lang="en-US" sz="2000" i="1" dirty="0">
                <a:solidFill>
                  <a:srgbClr val="00B050"/>
                </a:solidFill>
                <a:sym typeface="Wingdings" pitchFamily="2" charset="2"/>
              </a:rPr>
              <a:t>Initialization</a:t>
            </a:r>
            <a:endParaRPr lang="en-US" sz="2000" i="1" dirty="0">
              <a:solidFill>
                <a:srgbClr val="00B050"/>
              </a:solidFill>
            </a:endParaRPr>
          </a:p>
        </p:txBody>
      </p:sp>
      <p:sp>
        <p:nvSpPr>
          <p:cNvPr id="39" name="TextBox 38">
            <a:extLst>
              <a:ext uri="{FF2B5EF4-FFF2-40B4-BE49-F238E27FC236}">
                <a16:creationId xmlns:a16="http://schemas.microsoft.com/office/drawing/2014/main" id="{96B0B069-D696-DF4E-BAF6-4839CC7250C8}"/>
              </a:ext>
            </a:extLst>
          </p:cNvPr>
          <p:cNvSpPr txBox="1"/>
          <p:nvPr/>
        </p:nvSpPr>
        <p:spPr>
          <a:xfrm>
            <a:off x="10330530" y="2930484"/>
            <a:ext cx="1475612" cy="461665"/>
          </a:xfrm>
          <a:prstGeom prst="rect">
            <a:avLst/>
          </a:prstGeom>
          <a:noFill/>
        </p:spPr>
        <p:txBody>
          <a:bodyPr wrap="square">
            <a:spAutoFit/>
          </a:bodyPr>
          <a:lstStyle/>
          <a:p>
            <a:pPr algn="ctr"/>
            <a:r>
              <a:rPr lang="en-US" sz="2400" b="1" dirty="0">
                <a:solidFill>
                  <a:srgbClr val="00B050"/>
                </a:solidFill>
                <a:sym typeface="Wingdings" pitchFamily="2" charset="2"/>
              </a:rPr>
              <a:t>No LPs.</a:t>
            </a:r>
            <a:endParaRPr lang="en-US" sz="2400" b="1" dirty="0">
              <a:solidFill>
                <a:srgbClr val="00B050"/>
              </a:solidFill>
            </a:endParaRPr>
          </a:p>
        </p:txBody>
      </p:sp>
    </p:spTree>
    <p:extLst>
      <p:ext uri="{BB962C8B-B14F-4D97-AF65-F5344CB8AC3E}">
        <p14:creationId xmlns:p14="http://schemas.microsoft.com/office/powerpoint/2010/main" val="255853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23" grpId="0"/>
      <p:bldP spid="25" grpId="0" animBg="1"/>
      <p:bldP spid="27" grpId="0"/>
      <p:bldP spid="28" grpId="0"/>
      <p:bldP spid="32" grpId="0" animBg="1"/>
      <p:bldP spid="52" grpId="0"/>
      <p:bldP spid="53" grpId="0"/>
      <p:bldP spid="54" grpId="0" animBg="1"/>
      <p:bldP spid="55" grpId="0"/>
      <p:bldP spid="56" grpId="0"/>
      <p:bldP spid="57" grpId="0" animBg="1"/>
      <p:bldP spid="58" grpId="0"/>
      <p:bldP spid="59" grpId="0"/>
      <p:bldP spid="60" grpId="0" animBg="1"/>
      <p:bldP spid="61" grpId="0" animBg="1"/>
      <p:bldP spid="62" grpId="0"/>
      <p:bldP spid="63" grpId="0"/>
      <p:bldP spid="64" grpId="0" animBg="1"/>
      <p:bldP spid="65" grpId="0"/>
      <p:bldP spid="66" grpId="0" animBg="1"/>
      <p:bldP spid="67" grpId="0" animBg="1"/>
      <p:bldP spid="68" grpId="0"/>
      <p:bldP spid="69" grpId="0" animBg="1"/>
      <p:bldP spid="70" grpId="0" animBg="1"/>
      <p:bldP spid="71" grpId="0" animBg="1"/>
      <p:bldP spid="72" grpId="0"/>
      <p:bldP spid="73" grpId="0" animBg="1"/>
      <p:bldP spid="35" grpId="0" animBg="1"/>
      <p:bldP spid="36"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p:txBody>
          <a:bodyPr>
            <a:normAutofit fontScale="90000"/>
          </a:bodyPr>
          <a:lstStyle/>
          <a:p>
            <a:r>
              <a:rPr lang="en-US" dirty="0"/>
              <a:t>Outline</a:t>
            </a:r>
          </a:p>
        </p:txBody>
      </p:sp>
      <p:sp>
        <p:nvSpPr>
          <p:cNvPr id="3" name="Slide Number Placeholder 2">
            <a:extLst>
              <a:ext uri="{FF2B5EF4-FFF2-40B4-BE49-F238E27FC236}">
                <a16:creationId xmlns:a16="http://schemas.microsoft.com/office/drawing/2014/main" id="{BC2A7882-8D87-1641-B1B9-22D9D8DCCDE8}"/>
              </a:ext>
            </a:extLst>
          </p:cNvPr>
          <p:cNvSpPr>
            <a:spLocks noGrp="1"/>
          </p:cNvSpPr>
          <p:nvPr>
            <p:ph type="sldNum" sz="quarter" idx="10"/>
          </p:nvPr>
        </p:nvSpPr>
        <p:spPr/>
        <p:txBody>
          <a:bodyPr/>
          <a:lstStyle/>
          <a:p>
            <a:fld id="{857551B3-D6DC-457C-8811-E5AD463B26DA}" type="slidenum">
              <a:rPr lang="en-US" smtClean="0"/>
              <a:pPr/>
              <a:t>32</a:t>
            </a:fld>
            <a:endParaRPr lang="en-US"/>
          </a:p>
        </p:txBody>
      </p:sp>
      <p:sp>
        <p:nvSpPr>
          <p:cNvPr id="4" name="Rectangle 3">
            <a:extLst>
              <a:ext uri="{FF2B5EF4-FFF2-40B4-BE49-F238E27FC236}">
                <a16:creationId xmlns:a16="http://schemas.microsoft.com/office/drawing/2014/main" id="{A573C5BE-883F-974D-B8C8-B9CC4979C815}"/>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4DDF07-8C19-0342-BA6F-0591EF0B8623}"/>
              </a:ext>
            </a:extLst>
          </p:cNvPr>
          <p:cNvSpPr txBox="1"/>
          <p:nvPr/>
        </p:nvSpPr>
        <p:spPr>
          <a:xfrm>
            <a:off x="502508" y="1331004"/>
            <a:ext cx="7797647" cy="4240520"/>
          </a:xfrm>
          <a:prstGeom prst="rect">
            <a:avLst/>
          </a:prstGeom>
          <a:noFill/>
        </p:spPr>
        <p:txBody>
          <a:bodyPr wrap="none" rtlCol="0" anchor="ctr">
            <a:spAutoFit/>
          </a:bodyPr>
          <a:lstStyle/>
          <a:p>
            <a:pPr marL="342900" indent="-342900">
              <a:lnSpc>
                <a:spcPct val="200000"/>
              </a:lnSpc>
              <a:buFont typeface="Arial" panose="020B0604020202020204" pitchFamily="34" charset="0"/>
              <a:buChar char="•"/>
            </a:pPr>
            <a:r>
              <a:rPr lang="en-US" sz="2300" dirty="0"/>
              <a:t>Introduction and Problem Statement</a:t>
            </a:r>
          </a:p>
          <a:p>
            <a:pPr marL="342900" indent="-342900">
              <a:lnSpc>
                <a:spcPct val="200000"/>
              </a:lnSpc>
              <a:buFont typeface="Arial" panose="020B0604020202020204" pitchFamily="34" charset="0"/>
              <a:buChar char="•"/>
            </a:pPr>
            <a:r>
              <a:rPr lang="en-US" sz="2300" dirty="0"/>
              <a:t>Proposed Solutions</a:t>
            </a:r>
          </a:p>
          <a:p>
            <a:pPr marL="800100" lvl="1" indent="-342900">
              <a:lnSpc>
                <a:spcPct val="200000"/>
              </a:lnSpc>
              <a:buFont typeface="Arial" panose="020B0604020202020204" pitchFamily="34" charset="0"/>
              <a:buChar char="•"/>
            </a:pPr>
            <a:r>
              <a:rPr lang="en-US" sz="2300" dirty="0"/>
              <a:t>Witcher</a:t>
            </a:r>
            <a:r>
              <a:rPr lang="en-US" altLang="zh-CN" sz="2300" dirty="0"/>
              <a:t>:</a:t>
            </a:r>
            <a:r>
              <a:rPr lang="zh-CN" altLang="en-US" sz="2300" dirty="0"/>
              <a:t> </a:t>
            </a:r>
            <a:r>
              <a:rPr lang="en-US" sz="2300" dirty="0"/>
              <a:t>Likely-ordering Condition Inference</a:t>
            </a:r>
          </a:p>
          <a:p>
            <a:pPr marL="800100" lvl="1" indent="-342900">
              <a:buFont typeface="Arial" panose="020B0604020202020204" pitchFamily="34" charset="0"/>
              <a:buChar char="•"/>
            </a:pPr>
            <a:r>
              <a:rPr lang="en-US" sz="2300" dirty="0" err="1"/>
              <a:t>Durinn</a:t>
            </a:r>
            <a:r>
              <a:rPr lang="en-US" altLang="zh-CN" sz="2300" dirty="0"/>
              <a:t>:</a:t>
            </a:r>
            <a:r>
              <a:rPr lang="zh-CN" altLang="en-US" sz="2300" dirty="0"/>
              <a:t>   </a:t>
            </a:r>
            <a:r>
              <a:rPr lang="en-US" altLang="zh-CN" sz="2300" dirty="0"/>
              <a:t>Likely-linearization Point Inference</a:t>
            </a:r>
            <a:endParaRPr lang="en-US" sz="2300" dirty="0"/>
          </a:p>
          <a:p>
            <a:pPr marL="1257300" lvl="2" indent="-342900">
              <a:buFont typeface="Arial" panose="020B0604020202020204" pitchFamily="34" charset="0"/>
              <a:buChar char="•"/>
            </a:pPr>
            <a:r>
              <a:rPr lang="en-US" sz="2300" dirty="0"/>
              <a:t>Durable Linearizability Bugs and Adversarial Testing</a:t>
            </a:r>
          </a:p>
          <a:p>
            <a:pPr marL="1257300" lvl="2" indent="-342900">
              <a:buFont typeface="Arial" panose="020B0604020202020204" pitchFamily="34" charset="0"/>
              <a:buChar char="•"/>
            </a:pPr>
            <a:r>
              <a:rPr lang="en-US" sz="2300" dirty="0"/>
              <a:t>Likely-Linearization Point Inference</a:t>
            </a:r>
          </a:p>
          <a:p>
            <a:pPr marL="1257300" lvl="2" indent="-342900">
              <a:buFont typeface="Arial" panose="020B0604020202020204" pitchFamily="34" charset="0"/>
              <a:buChar char="•"/>
            </a:pPr>
            <a:r>
              <a:rPr lang="en-US" sz="2300" b="1" i="1" u="sng" dirty="0">
                <a:solidFill>
                  <a:srgbClr val="FF0000"/>
                </a:solidFill>
              </a:rPr>
              <a:t>Evaluation</a:t>
            </a:r>
          </a:p>
          <a:p>
            <a:pPr marL="342900" indent="-342900">
              <a:lnSpc>
                <a:spcPct val="200000"/>
              </a:lnSpc>
              <a:buFont typeface="Arial" panose="020B0604020202020204" pitchFamily="34" charset="0"/>
              <a:buChar char="•"/>
            </a:pPr>
            <a:r>
              <a:rPr lang="en-US" sz="2300" dirty="0"/>
              <a:t>Conclusion and Future Work</a:t>
            </a:r>
          </a:p>
        </p:txBody>
      </p:sp>
    </p:spTree>
    <p:extLst>
      <p:ext uri="{BB962C8B-B14F-4D97-AF65-F5344CB8AC3E}">
        <p14:creationId xmlns:p14="http://schemas.microsoft.com/office/powerpoint/2010/main" val="1920763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Evaluation</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33</a:t>
            </a:fld>
            <a:endParaRPr lang="en-US" dirty="0"/>
          </a:p>
        </p:txBody>
      </p:sp>
      <p:sp>
        <p:nvSpPr>
          <p:cNvPr id="5" name="TextBox 4">
            <a:extLst>
              <a:ext uri="{FF2B5EF4-FFF2-40B4-BE49-F238E27FC236}">
                <a16:creationId xmlns:a16="http://schemas.microsoft.com/office/drawing/2014/main" id="{08D1355A-5147-5846-9126-60CFE1B42DF5}"/>
              </a:ext>
            </a:extLst>
          </p:cNvPr>
          <p:cNvSpPr txBox="1"/>
          <p:nvPr/>
        </p:nvSpPr>
        <p:spPr>
          <a:xfrm>
            <a:off x="409575" y="3584950"/>
            <a:ext cx="11163670" cy="1569660"/>
          </a:xfrm>
          <a:prstGeom prst="rect">
            <a:avLst/>
          </a:prstGeom>
          <a:noFill/>
        </p:spPr>
        <p:txBody>
          <a:bodyPr wrap="square" rtlCol="0">
            <a:spAutoFit/>
          </a:bodyPr>
          <a:lstStyle/>
          <a:p>
            <a:r>
              <a:rPr lang="en-US" sz="2400" b="1" dirty="0">
                <a:sym typeface="Wingdings" pitchFamily="2" charset="2"/>
              </a:rPr>
              <a:t>Evaluation Questions:</a:t>
            </a:r>
          </a:p>
          <a:p>
            <a:pPr marL="342900" indent="-342900">
              <a:buFont typeface="Arial" panose="020B0604020202020204" pitchFamily="34" charset="0"/>
              <a:buChar char="•"/>
            </a:pPr>
            <a:r>
              <a:rPr lang="en-US" sz="2400" dirty="0">
                <a:sym typeface="Wingdings" pitchFamily="2" charset="2"/>
              </a:rPr>
              <a:t>Can </a:t>
            </a:r>
            <a:r>
              <a:rPr lang="en-US" sz="2400" dirty="0" err="1">
                <a:sym typeface="Wingdings" pitchFamily="2" charset="2"/>
              </a:rPr>
              <a:t>Durinn</a:t>
            </a:r>
            <a:r>
              <a:rPr lang="en-US" sz="2400" dirty="0">
                <a:sym typeface="Wingdings" pitchFamily="2" charset="2"/>
              </a:rPr>
              <a:t> detect new bugs?</a:t>
            </a:r>
          </a:p>
          <a:p>
            <a:pPr marL="342900" indent="-342900">
              <a:buFont typeface="Arial" panose="020B0604020202020204" pitchFamily="34" charset="0"/>
              <a:buChar char="•"/>
            </a:pPr>
            <a:r>
              <a:rPr lang="en-US" sz="2400" dirty="0">
                <a:sym typeface="Wingdings" pitchFamily="2" charset="2"/>
              </a:rPr>
              <a:t>How effective and sound is </a:t>
            </a:r>
            <a:r>
              <a:rPr lang="en-US" sz="2400" dirty="0" err="1">
                <a:sym typeface="Wingdings" pitchFamily="2" charset="2"/>
              </a:rPr>
              <a:t>Durinn’s</a:t>
            </a:r>
            <a:r>
              <a:rPr lang="en-US" sz="2400" dirty="0">
                <a:sym typeface="Wingdings" pitchFamily="2" charset="2"/>
              </a:rPr>
              <a:t> likely-LP technique?</a:t>
            </a:r>
          </a:p>
          <a:p>
            <a:pPr marL="342900" indent="-342900">
              <a:buFont typeface="Arial" panose="020B0604020202020204" pitchFamily="34" charset="0"/>
              <a:buChar char="•"/>
            </a:pPr>
            <a:r>
              <a:rPr lang="en-US" sz="2400" dirty="0">
                <a:sym typeface="Wingdings" pitchFamily="2" charset="2"/>
              </a:rPr>
              <a:t>Does </a:t>
            </a:r>
            <a:r>
              <a:rPr lang="en-US" sz="2400" dirty="0" err="1">
                <a:sym typeface="Wingdings" pitchFamily="2" charset="2"/>
              </a:rPr>
              <a:t>Durinn</a:t>
            </a:r>
            <a:r>
              <a:rPr lang="en-US" sz="2400" dirty="0">
                <a:sym typeface="Wingdings" pitchFamily="2" charset="2"/>
              </a:rPr>
              <a:t> outperform the state-of-the-art?</a:t>
            </a:r>
          </a:p>
        </p:txBody>
      </p:sp>
      <p:sp>
        <p:nvSpPr>
          <p:cNvPr id="6" name="TextBox 5">
            <a:extLst>
              <a:ext uri="{FF2B5EF4-FFF2-40B4-BE49-F238E27FC236}">
                <a16:creationId xmlns:a16="http://schemas.microsoft.com/office/drawing/2014/main" id="{5D760303-FA15-DE47-A058-D09175728645}"/>
              </a:ext>
            </a:extLst>
          </p:cNvPr>
          <p:cNvSpPr txBox="1"/>
          <p:nvPr/>
        </p:nvSpPr>
        <p:spPr>
          <a:xfrm>
            <a:off x="459582" y="1019551"/>
            <a:ext cx="11163670" cy="2308324"/>
          </a:xfrm>
          <a:prstGeom prst="rect">
            <a:avLst/>
          </a:prstGeom>
          <a:noFill/>
        </p:spPr>
        <p:txBody>
          <a:bodyPr wrap="square" rtlCol="0">
            <a:spAutoFit/>
          </a:bodyPr>
          <a:lstStyle/>
          <a:p>
            <a:r>
              <a:rPr lang="en-US" sz="2400" b="1" dirty="0">
                <a:sym typeface="Wingdings" pitchFamily="2" charset="2"/>
              </a:rPr>
              <a:t>Tested Applications:</a:t>
            </a:r>
          </a:p>
          <a:p>
            <a:pPr marL="342900" indent="-342900">
              <a:buFont typeface="Arial" panose="020B0604020202020204" pitchFamily="34" charset="0"/>
              <a:buChar char="•"/>
            </a:pPr>
            <a:r>
              <a:rPr lang="en-US" sz="2400" dirty="0">
                <a:sym typeface="Wingdings" pitchFamily="2" charset="2"/>
              </a:rPr>
              <a:t>13 concurrent NVM data structures</a:t>
            </a:r>
          </a:p>
          <a:p>
            <a:pPr marL="800100" lvl="1" indent="-342900">
              <a:buFont typeface="Arial" panose="020B0604020202020204" pitchFamily="34" charset="0"/>
              <a:buChar char="•"/>
            </a:pPr>
            <a:r>
              <a:rPr lang="en-US" sz="2400" dirty="0">
                <a:sym typeface="Wingdings" pitchFamily="2" charset="2"/>
              </a:rPr>
              <a:t>Array, queue, linked list, skip list, </a:t>
            </a:r>
            <a:r>
              <a:rPr lang="en-US" sz="2400" dirty="0" err="1">
                <a:sym typeface="Wingdings" pitchFamily="2" charset="2"/>
              </a:rPr>
              <a:t>hashtable</a:t>
            </a:r>
            <a:r>
              <a:rPr lang="en-US" sz="2400" dirty="0">
                <a:sym typeface="Wingdings" pitchFamily="2" charset="2"/>
              </a:rPr>
              <a:t>, radix tree, </a:t>
            </a:r>
            <a:r>
              <a:rPr lang="en-US" sz="2400" dirty="0" err="1">
                <a:sym typeface="Wingdings" pitchFamily="2" charset="2"/>
              </a:rPr>
              <a:t>B+tree</a:t>
            </a:r>
            <a:r>
              <a:rPr lang="en-US" sz="2400" dirty="0">
                <a:sym typeface="Wingdings" pitchFamily="2" charset="2"/>
              </a:rPr>
              <a:t> and </a:t>
            </a:r>
            <a:r>
              <a:rPr lang="en-US" sz="2400" dirty="0" err="1">
                <a:sym typeface="Wingdings" pitchFamily="2" charset="2"/>
              </a:rPr>
              <a:t>trie</a:t>
            </a:r>
            <a:endParaRPr lang="en-US" sz="2400" dirty="0">
              <a:sym typeface="Wingdings" pitchFamily="2" charset="2"/>
            </a:endParaRPr>
          </a:p>
          <a:p>
            <a:pPr marL="342900" indent="-342900">
              <a:buFont typeface="Arial" panose="020B0604020202020204" pitchFamily="34" charset="0"/>
              <a:buChar char="•"/>
            </a:pPr>
            <a:r>
              <a:rPr lang="en-US" sz="2400" dirty="0">
                <a:sym typeface="Wingdings" pitchFamily="2" charset="2"/>
              </a:rPr>
              <a:t>Low-level persistence primitives and high-level persistence transactions</a:t>
            </a:r>
          </a:p>
          <a:p>
            <a:pPr marL="342900" indent="-342900">
              <a:buFont typeface="Arial" panose="020B0604020202020204" pitchFamily="34" charset="0"/>
              <a:buChar char="•"/>
            </a:pPr>
            <a:r>
              <a:rPr lang="en-US" sz="2400" dirty="0">
                <a:sym typeface="Wingdings" pitchFamily="2" charset="2"/>
              </a:rPr>
              <a:t>Lock-based and lock-free</a:t>
            </a:r>
          </a:p>
          <a:p>
            <a:pPr marL="342900" indent="-342900">
              <a:buFont typeface="Arial" panose="020B0604020202020204" pitchFamily="34" charset="0"/>
              <a:buChar char="•"/>
            </a:pPr>
            <a:r>
              <a:rPr lang="en-US" sz="2400" dirty="0">
                <a:sym typeface="Wingdings" pitchFamily="2" charset="2"/>
              </a:rPr>
              <a:t>1000 operations generated by AFL++ </a:t>
            </a:r>
            <a:r>
              <a:rPr lang="en-US" sz="2400" dirty="0" err="1">
                <a:sym typeface="Wingdings" pitchFamily="2" charset="2"/>
              </a:rPr>
              <a:t>fuzzer</a:t>
            </a:r>
            <a:endParaRPr lang="en-US" sz="2400" dirty="0">
              <a:sym typeface="Wingdings" pitchFamily="2" charset="2"/>
            </a:endParaRPr>
          </a:p>
        </p:txBody>
      </p:sp>
    </p:spTree>
    <p:extLst>
      <p:ext uri="{BB962C8B-B14F-4D97-AF65-F5344CB8AC3E}">
        <p14:creationId xmlns:p14="http://schemas.microsoft.com/office/powerpoint/2010/main" val="207200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Detected DL bugs</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34</a:t>
            </a:fld>
            <a:endParaRPr lang="en-US" dirty="0"/>
          </a:p>
        </p:txBody>
      </p:sp>
      <p:pic>
        <p:nvPicPr>
          <p:cNvPr id="6" name="Picture 5" descr="Table&#10;&#10;Description automatically generated">
            <a:extLst>
              <a:ext uri="{FF2B5EF4-FFF2-40B4-BE49-F238E27FC236}">
                <a16:creationId xmlns:a16="http://schemas.microsoft.com/office/drawing/2014/main" id="{B509A4F4-E585-7049-940D-FDA45A2553F0}"/>
              </a:ext>
            </a:extLst>
          </p:cNvPr>
          <p:cNvPicPr>
            <a:picLocks noChangeAspect="1"/>
          </p:cNvPicPr>
          <p:nvPr/>
        </p:nvPicPr>
        <p:blipFill>
          <a:blip r:embed="rId3"/>
          <a:stretch>
            <a:fillRect/>
          </a:stretch>
        </p:blipFill>
        <p:spPr>
          <a:xfrm>
            <a:off x="0" y="1198818"/>
            <a:ext cx="12192000" cy="5167766"/>
          </a:xfrm>
          <a:prstGeom prst="rect">
            <a:avLst/>
          </a:prstGeom>
        </p:spPr>
      </p:pic>
      <p:sp>
        <p:nvSpPr>
          <p:cNvPr id="8" name="Rectangle 7">
            <a:extLst>
              <a:ext uri="{FF2B5EF4-FFF2-40B4-BE49-F238E27FC236}">
                <a16:creationId xmlns:a16="http://schemas.microsoft.com/office/drawing/2014/main" id="{427DB4D1-16E2-3840-A0AE-65DBD36BA843}"/>
              </a:ext>
            </a:extLst>
          </p:cNvPr>
          <p:cNvSpPr/>
          <p:nvPr/>
        </p:nvSpPr>
        <p:spPr>
          <a:xfrm>
            <a:off x="1683026" y="1349490"/>
            <a:ext cx="662609" cy="4856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AF0E9D4-B4F0-5F41-8D34-04112BB20EAA}"/>
              </a:ext>
            </a:extLst>
          </p:cNvPr>
          <p:cNvSpPr/>
          <p:nvPr/>
        </p:nvSpPr>
        <p:spPr>
          <a:xfrm>
            <a:off x="2345636" y="1349490"/>
            <a:ext cx="490330" cy="4856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5D89414-66FA-2742-8FE2-011E652EE51C}"/>
              </a:ext>
            </a:extLst>
          </p:cNvPr>
          <p:cNvSpPr/>
          <p:nvPr/>
        </p:nvSpPr>
        <p:spPr>
          <a:xfrm>
            <a:off x="2835966" y="1349490"/>
            <a:ext cx="636104" cy="4856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2BE50A1-5EBE-034C-88AA-4D0729758214}"/>
              </a:ext>
            </a:extLst>
          </p:cNvPr>
          <p:cNvSpPr/>
          <p:nvPr/>
        </p:nvSpPr>
        <p:spPr>
          <a:xfrm>
            <a:off x="5208104" y="1349490"/>
            <a:ext cx="523461" cy="4856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638CE72-179A-024F-A6A4-7C0CB9A6007F}"/>
              </a:ext>
            </a:extLst>
          </p:cNvPr>
          <p:cNvSpPr/>
          <p:nvPr/>
        </p:nvSpPr>
        <p:spPr>
          <a:xfrm>
            <a:off x="3505200" y="1349490"/>
            <a:ext cx="1702904" cy="4856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1A929C-3725-9040-8DAF-0DE9F8C2D9A3}"/>
              </a:ext>
            </a:extLst>
          </p:cNvPr>
          <p:cNvSpPr/>
          <p:nvPr/>
        </p:nvSpPr>
        <p:spPr>
          <a:xfrm>
            <a:off x="5738190" y="1349490"/>
            <a:ext cx="2676939" cy="4856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591F67C-8C09-8244-A09C-9D7EF7C4581D}"/>
              </a:ext>
            </a:extLst>
          </p:cNvPr>
          <p:cNvSpPr/>
          <p:nvPr/>
        </p:nvSpPr>
        <p:spPr>
          <a:xfrm>
            <a:off x="8438323" y="1350318"/>
            <a:ext cx="1182756" cy="4856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CA65362-44B6-6D42-9345-946A38CFEEEC}"/>
              </a:ext>
            </a:extLst>
          </p:cNvPr>
          <p:cNvSpPr/>
          <p:nvPr/>
        </p:nvSpPr>
        <p:spPr>
          <a:xfrm>
            <a:off x="9637645" y="1349490"/>
            <a:ext cx="2272747" cy="4856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9CC3B32-2C27-8B41-AC82-608A4EB09878}"/>
              </a:ext>
            </a:extLst>
          </p:cNvPr>
          <p:cNvSpPr txBox="1"/>
          <p:nvPr/>
        </p:nvSpPr>
        <p:spPr>
          <a:xfrm>
            <a:off x="2570921" y="887825"/>
            <a:ext cx="6681316" cy="461665"/>
          </a:xfrm>
          <a:prstGeom prst="rect">
            <a:avLst/>
          </a:prstGeom>
          <a:noFill/>
        </p:spPr>
        <p:txBody>
          <a:bodyPr wrap="none" rtlCol="0">
            <a:spAutoFit/>
          </a:bodyPr>
          <a:lstStyle/>
          <a:p>
            <a:r>
              <a:rPr lang="en-US" sz="2400" i="1" dirty="0"/>
              <a:t>Detected 10 DL1 bugs, 7 DL2 bugs, and 10 DL3 bugs.</a:t>
            </a:r>
          </a:p>
        </p:txBody>
      </p:sp>
    </p:spTree>
    <p:extLst>
      <p:ext uri="{BB962C8B-B14F-4D97-AF65-F5344CB8AC3E}">
        <p14:creationId xmlns:p14="http://schemas.microsoft.com/office/powerpoint/2010/main" val="342918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AF8015-08D9-3D48-AA76-F963F333F054}"/>
              </a:ext>
            </a:extLst>
          </p:cNvPr>
          <p:cNvPicPr>
            <a:picLocks noChangeAspect="1"/>
          </p:cNvPicPr>
          <p:nvPr/>
        </p:nvPicPr>
        <p:blipFill>
          <a:blip r:embed="rId3"/>
          <a:stretch>
            <a:fillRect/>
          </a:stretch>
        </p:blipFill>
        <p:spPr>
          <a:xfrm>
            <a:off x="2203257" y="1021994"/>
            <a:ext cx="7879080" cy="4297680"/>
          </a:xfrm>
          <a:prstGeom prst="rect">
            <a:avLst/>
          </a:prstGeom>
        </p:spPr>
      </p:pic>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7" y="362605"/>
            <a:ext cx="11806743" cy="510541"/>
          </a:xfrm>
        </p:spPr>
        <p:txBody>
          <a:bodyPr>
            <a:normAutofit fontScale="90000"/>
          </a:bodyPr>
          <a:lstStyle/>
          <a:p>
            <a:r>
              <a:rPr lang="en-US" sz="3400" dirty="0"/>
              <a:t>Effectiveness and soundness of Likely-Linearization Point Inference</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35</a:t>
            </a:fld>
            <a:endParaRPr lang="en-US" dirty="0"/>
          </a:p>
        </p:txBody>
      </p:sp>
      <p:sp>
        <p:nvSpPr>
          <p:cNvPr id="11" name="Rectangle 10">
            <a:extLst>
              <a:ext uri="{FF2B5EF4-FFF2-40B4-BE49-F238E27FC236}">
                <a16:creationId xmlns:a16="http://schemas.microsoft.com/office/drawing/2014/main" id="{2D7CFBD6-5E94-B54A-9EBF-E863020F2A10}"/>
              </a:ext>
            </a:extLst>
          </p:cNvPr>
          <p:cNvSpPr/>
          <p:nvPr/>
        </p:nvSpPr>
        <p:spPr>
          <a:xfrm>
            <a:off x="3439773" y="3434157"/>
            <a:ext cx="613186" cy="1504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873E032-1651-B843-8E4F-0B972939C04D}"/>
              </a:ext>
            </a:extLst>
          </p:cNvPr>
          <p:cNvSpPr/>
          <p:nvPr/>
        </p:nvSpPr>
        <p:spPr>
          <a:xfrm>
            <a:off x="4074475" y="3434156"/>
            <a:ext cx="613186" cy="1506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3E36472-6693-A04F-BE54-9A90BBF3A7CC}"/>
              </a:ext>
            </a:extLst>
          </p:cNvPr>
          <p:cNvSpPr/>
          <p:nvPr/>
        </p:nvSpPr>
        <p:spPr>
          <a:xfrm>
            <a:off x="4758000" y="3434156"/>
            <a:ext cx="613186" cy="1506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40CB651-5879-014A-88A9-CCDCBA62FADF}"/>
              </a:ext>
            </a:extLst>
          </p:cNvPr>
          <p:cNvSpPr/>
          <p:nvPr/>
        </p:nvSpPr>
        <p:spPr>
          <a:xfrm>
            <a:off x="5400658" y="3434155"/>
            <a:ext cx="613186" cy="1506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EB5536C-C2DA-594C-9941-2660DF68219F}"/>
              </a:ext>
            </a:extLst>
          </p:cNvPr>
          <p:cNvSpPr/>
          <p:nvPr/>
        </p:nvSpPr>
        <p:spPr>
          <a:xfrm>
            <a:off x="2664024" y="1548415"/>
            <a:ext cx="3349820" cy="28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794BF74-6245-C342-809A-18459C77CB96}"/>
              </a:ext>
            </a:extLst>
          </p:cNvPr>
          <p:cNvSpPr/>
          <p:nvPr/>
        </p:nvSpPr>
        <p:spPr>
          <a:xfrm>
            <a:off x="2669625" y="1806394"/>
            <a:ext cx="3664743" cy="28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2482AF-5BEB-A841-A9A5-7286302AB1A1}"/>
              </a:ext>
            </a:extLst>
          </p:cNvPr>
          <p:cNvSpPr/>
          <p:nvPr/>
        </p:nvSpPr>
        <p:spPr>
          <a:xfrm>
            <a:off x="2647448" y="2093686"/>
            <a:ext cx="3664743" cy="28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447FDE9-8AB2-6749-AACE-BA5ACC6B1819}"/>
              </a:ext>
            </a:extLst>
          </p:cNvPr>
          <p:cNvSpPr/>
          <p:nvPr/>
        </p:nvSpPr>
        <p:spPr>
          <a:xfrm>
            <a:off x="2662386" y="2374967"/>
            <a:ext cx="3664743" cy="282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0B4168F-19C2-F446-8436-644D172DFB7C}"/>
              </a:ext>
            </a:extLst>
          </p:cNvPr>
          <p:cNvSpPr/>
          <p:nvPr/>
        </p:nvSpPr>
        <p:spPr>
          <a:xfrm>
            <a:off x="7012197" y="1156220"/>
            <a:ext cx="634701" cy="3784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0D1B2EB-6E45-0F49-A81E-B79379FE578C}"/>
              </a:ext>
            </a:extLst>
          </p:cNvPr>
          <p:cNvSpPr/>
          <p:nvPr/>
        </p:nvSpPr>
        <p:spPr>
          <a:xfrm>
            <a:off x="7654856" y="1154982"/>
            <a:ext cx="650812" cy="3784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41586BC-8348-F44C-8361-6C3060C64E22}"/>
              </a:ext>
            </a:extLst>
          </p:cNvPr>
          <p:cNvSpPr/>
          <p:nvPr/>
        </p:nvSpPr>
        <p:spPr>
          <a:xfrm>
            <a:off x="8332586" y="1154981"/>
            <a:ext cx="669323" cy="3784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C5E3EFF-D68B-3F4F-8B72-E3BC947543CD}"/>
              </a:ext>
            </a:extLst>
          </p:cNvPr>
          <p:cNvSpPr/>
          <p:nvPr/>
        </p:nvSpPr>
        <p:spPr>
          <a:xfrm>
            <a:off x="9037078" y="1154981"/>
            <a:ext cx="688773" cy="3784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208F3A7F-28D3-A74E-8A6F-4DD5DEA96293}"/>
              </a:ext>
            </a:extLst>
          </p:cNvPr>
          <p:cNvSpPr txBox="1"/>
          <p:nvPr/>
        </p:nvSpPr>
        <p:spPr>
          <a:xfrm>
            <a:off x="2152701" y="5290335"/>
            <a:ext cx="6232668" cy="461665"/>
          </a:xfrm>
          <a:prstGeom prst="rect">
            <a:avLst/>
          </a:prstGeom>
          <a:noFill/>
        </p:spPr>
        <p:txBody>
          <a:bodyPr wrap="none" rtlCol="0">
            <a:spAutoFit/>
          </a:bodyPr>
          <a:lstStyle/>
          <a:p>
            <a:pPr marL="342900" lvl="0" indent="-342900" defTabSz="914400">
              <a:buFont typeface="Arial" panose="020B0604020202020204" pitchFamily="34" charset="0"/>
              <a:buChar char="•"/>
              <a:defRPr/>
            </a:pPr>
            <a:r>
              <a:rPr lang="en-US" sz="2400" dirty="0" err="1"/>
              <a:t>Durinn</a:t>
            </a:r>
            <a:r>
              <a:rPr lang="en-US" sz="2400" dirty="0"/>
              <a:t> only tests 35% and 82% of Total Stores</a:t>
            </a:r>
          </a:p>
        </p:txBody>
      </p:sp>
      <p:sp>
        <p:nvSpPr>
          <p:cNvPr id="26" name="TextBox 25">
            <a:extLst>
              <a:ext uri="{FF2B5EF4-FFF2-40B4-BE49-F238E27FC236}">
                <a16:creationId xmlns:a16="http://schemas.microsoft.com/office/drawing/2014/main" id="{A7B41CBD-1C05-554F-A3ED-4BA5A9202B41}"/>
              </a:ext>
            </a:extLst>
          </p:cNvPr>
          <p:cNvSpPr txBox="1"/>
          <p:nvPr/>
        </p:nvSpPr>
        <p:spPr>
          <a:xfrm>
            <a:off x="2152701" y="5726429"/>
            <a:ext cx="6152966" cy="461665"/>
          </a:xfrm>
          <a:prstGeom prst="rect">
            <a:avLst/>
          </a:prstGeom>
          <a:noFill/>
        </p:spPr>
        <p:txBody>
          <a:bodyPr wrap="none" rtlCol="0">
            <a:spAutoFit/>
          </a:bodyPr>
          <a:lstStyle/>
          <a:p>
            <a:pPr marL="342900" lvl="0" indent="-342900" defTabSz="914400">
              <a:buFont typeface="Arial" panose="020B0604020202020204" pitchFamily="34" charset="0"/>
              <a:buChar char="•"/>
              <a:defRPr/>
            </a:pPr>
            <a:r>
              <a:rPr lang="en-US" sz="2400" dirty="0" err="1"/>
              <a:t>Durinn</a:t>
            </a:r>
            <a:r>
              <a:rPr lang="en-US" sz="2400" dirty="0"/>
              <a:t> did not miss true Linearization points</a:t>
            </a:r>
          </a:p>
        </p:txBody>
      </p:sp>
    </p:spTree>
    <p:extLst>
      <p:ext uri="{BB962C8B-B14F-4D97-AF65-F5344CB8AC3E}">
        <p14:creationId xmlns:p14="http://schemas.microsoft.com/office/powerpoint/2010/main" val="335818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1" grpId="0" animBg="1"/>
      <p:bldP spid="22" grpId="0" animBg="1"/>
      <p:bldP spid="23" grpId="0" animBg="1"/>
      <p:bldP spid="24" grpId="0" animBg="1"/>
      <p:bldP spid="25"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7" y="362605"/>
            <a:ext cx="11276887" cy="510541"/>
          </a:xfrm>
        </p:spPr>
        <p:txBody>
          <a:bodyPr>
            <a:normAutofit fontScale="90000"/>
          </a:bodyPr>
          <a:lstStyle/>
          <a:p>
            <a:r>
              <a:rPr lang="en-US" dirty="0"/>
              <a:t>Comparison against Witcher</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36</a:t>
            </a:fld>
            <a:endParaRPr lang="en-US" dirty="0"/>
          </a:p>
        </p:txBody>
      </p:sp>
      <p:sp>
        <p:nvSpPr>
          <p:cNvPr id="6" name="TextBox 5">
            <a:extLst>
              <a:ext uri="{FF2B5EF4-FFF2-40B4-BE49-F238E27FC236}">
                <a16:creationId xmlns:a16="http://schemas.microsoft.com/office/drawing/2014/main" id="{C5D078F4-DB96-1842-AC46-8B2D07B02DC4}"/>
              </a:ext>
            </a:extLst>
          </p:cNvPr>
          <p:cNvSpPr txBox="1"/>
          <p:nvPr/>
        </p:nvSpPr>
        <p:spPr>
          <a:xfrm>
            <a:off x="210837" y="1050078"/>
            <a:ext cx="6317779" cy="1429622"/>
          </a:xfrm>
          <a:prstGeom prst="rect">
            <a:avLst/>
          </a:prstGeom>
          <a:noFill/>
        </p:spPr>
        <p:txBody>
          <a:bodyPr wrap="square" rtlCol="0">
            <a:spAutoFit/>
          </a:bodyPr>
          <a:lstStyle/>
          <a:p>
            <a:pPr>
              <a:lnSpc>
                <a:spcPct val="150000"/>
              </a:lnSpc>
            </a:pPr>
            <a:r>
              <a:rPr lang="en-US" sz="2000" b="1" dirty="0">
                <a:sym typeface="Wingdings" pitchFamily="2" charset="2"/>
              </a:rPr>
              <a:t>Bug Detection:</a:t>
            </a:r>
          </a:p>
          <a:p>
            <a:pPr marL="342900" indent="-342900">
              <a:lnSpc>
                <a:spcPct val="150000"/>
              </a:lnSpc>
              <a:buFont typeface="Arial" panose="020B0604020202020204" pitchFamily="34" charset="0"/>
              <a:buChar char="•"/>
            </a:pPr>
            <a:r>
              <a:rPr lang="en-US" sz="2000" dirty="0" err="1">
                <a:sym typeface="Wingdings" pitchFamily="2" charset="2"/>
              </a:rPr>
              <a:t>Durinn</a:t>
            </a:r>
            <a:r>
              <a:rPr lang="en-US" sz="2000" dirty="0">
                <a:sym typeface="Wingdings" pitchFamily="2" charset="2"/>
              </a:rPr>
              <a:t> reports 10 DL3 bugs that Witcher missed</a:t>
            </a:r>
          </a:p>
          <a:p>
            <a:pPr marL="342900" indent="-342900">
              <a:lnSpc>
                <a:spcPct val="150000"/>
              </a:lnSpc>
              <a:buFont typeface="Arial" panose="020B0604020202020204" pitchFamily="34" charset="0"/>
              <a:buChar char="•"/>
            </a:pPr>
            <a:r>
              <a:rPr lang="en-US" sz="2000" dirty="0" err="1">
                <a:sym typeface="Wingdings" pitchFamily="2" charset="2"/>
              </a:rPr>
              <a:t>Durinn</a:t>
            </a:r>
            <a:r>
              <a:rPr lang="en-US" sz="2000" dirty="0">
                <a:sym typeface="Wingdings" pitchFamily="2" charset="2"/>
              </a:rPr>
              <a:t> reduces the test space of thread interleaving</a:t>
            </a:r>
          </a:p>
        </p:txBody>
      </p:sp>
      <p:sp>
        <p:nvSpPr>
          <p:cNvPr id="3" name="TextBox 2">
            <a:extLst>
              <a:ext uri="{FF2B5EF4-FFF2-40B4-BE49-F238E27FC236}">
                <a16:creationId xmlns:a16="http://schemas.microsoft.com/office/drawing/2014/main" id="{9521AFC1-10AF-E445-B713-8E2777F0F218}"/>
              </a:ext>
            </a:extLst>
          </p:cNvPr>
          <p:cNvSpPr txBox="1"/>
          <p:nvPr/>
        </p:nvSpPr>
        <p:spPr>
          <a:xfrm>
            <a:off x="210837" y="3399279"/>
            <a:ext cx="6317779" cy="1429622"/>
          </a:xfrm>
          <a:prstGeom prst="rect">
            <a:avLst/>
          </a:prstGeom>
          <a:noFill/>
        </p:spPr>
        <p:txBody>
          <a:bodyPr wrap="square" rtlCol="0">
            <a:spAutoFit/>
          </a:bodyPr>
          <a:lstStyle/>
          <a:p>
            <a:pPr>
              <a:lnSpc>
                <a:spcPct val="150000"/>
              </a:lnSpc>
            </a:pPr>
            <a:r>
              <a:rPr lang="en-US" sz="2000" b="1" dirty="0">
                <a:sym typeface="Wingdings" pitchFamily="2" charset="2"/>
              </a:rPr>
              <a:t>Test Space Reduction:</a:t>
            </a:r>
            <a:endParaRPr lang="en-US" sz="2000" dirty="0"/>
          </a:p>
          <a:p>
            <a:pPr marL="342900" indent="-342900">
              <a:lnSpc>
                <a:spcPct val="150000"/>
              </a:lnSpc>
              <a:buFont typeface="Arial" panose="020B0604020202020204" pitchFamily="34" charset="0"/>
              <a:buChar char="•"/>
            </a:pPr>
            <a:r>
              <a:rPr lang="en-US" sz="2000" dirty="0"/>
              <a:t>Witcher performs several times more tests than </a:t>
            </a:r>
            <a:r>
              <a:rPr lang="en-US" sz="2000" dirty="0" err="1"/>
              <a:t>Durinn</a:t>
            </a:r>
            <a:endParaRPr lang="en-US" sz="2000" dirty="0"/>
          </a:p>
          <a:p>
            <a:pPr marL="342900" indent="-342900">
              <a:lnSpc>
                <a:spcPct val="150000"/>
              </a:lnSpc>
              <a:buFont typeface="Arial" panose="020B0604020202020204" pitchFamily="34" charset="0"/>
              <a:buChar char="•"/>
            </a:pPr>
            <a:r>
              <a:rPr lang="en-US" sz="2000" dirty="0" err="1"/>
              <a:t>Durinn</a:t>
            </a:r>
            <a:r>
              <a:rPr lang="en-US" sz="2000" dirty="0"/>
              <a:t> only </a:t>
            </a:r>
            <a:r>
              <a:rPr lang="en-US" sz="2000" dirty="0" err="1"/>
              <a:t>adversarially</a:t>
            </a:r>
            <a:r>
              <a:rPr lang="en-US" sz="2000" dirty="0"/>
              <a:t> tests worst-case scenarios</a:t>
            </a:r>
          </a:p>
        </p:txBody>
      </p:sp>
      <p:pic>
        <p:nvPicPr>
          <p:cNvPr id="8" name="Picture 7">
            <a:extLst>
              <a:ext uri="{FF2B5EF4-FFF2-40B4-BE49-F238E27FC236}">
                <a16:creationId xmlns:a16="http://schemas.microsoft.com/office/drawing/2014/main" id="{2D2989A7-C2A2-B34D-A039-0C89261E1768}"/>
              </a:ext>
            </a:extLst>
          </p:cNvPr>
          <p:cNvPicPr>
            <a:picLocks noChangeAspect="1"/>
          </p:cNvPicPr>
          <p:nvPr/>
        </p:nvPicPr>
        <p:blipFill>
          <a:blip r:embed="rId3"/>
          <a:stretch>
            <a:fillRect/>
          </a:stretch>
        </p:blipFill>
        <p:spPr>
          <a:xfrm>
            <a:off x="6632791" y="1381431"/>
            <a:ext cx="5548771" cy="4164587"/>
          </a:xfrm>
          <a:prstGeom prst="rect">
            <a:avLst/>
          </a:prstGeom>
        </p:spPr>
      </p:pic>
    </p:spTree>
    <p:extLst>
      <p:ext uri="{BB962C8B-B14F-4D97-AF65-F5344CB8AC3E}">
        <p14:creationId xmlns:p14="http://schemas.microsoft.com/office/powerpoint/2010/main" val="174775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p:txBody>
          <a:bodyPr>
            <a:normAutofit fontScale="90000"/>
          </a:bodyPr>
          <a:lstStyle/>
          <a:p>
            <a:r>
              <a:rPr lang="en-US" dirty="0"/>
              <a:t>Outline</a:t>
            </a:r>
          </a:p>
        </p:txBody>
      </p:sp>
      <p:sp>
        <p:nvSpPr>
          <p:cNvPr id="3" name="Slide Number Placeholder 2">
            <a:extLst>
              <a:ext uri="{FF2B5EF4-FFF2-40B4-BE49-F238E27FC236}">
                <a16:creationId xmlns:a16="http://schemas.microsoft.com/office/drawing/2014/main" id="{BC2A7882-8D87-1641-B1B9-22D9D8DCCDE8}"/>
              </a:ext>
            </a:extLst>
          </p:cNvPr>
          <p:cNvSpPr>
            <a:spLocks noGrp="1"/>
          </p:cNvSpPr>
          <p:nvPr>
            <p:ph type="sldNum" sz="quarter" idx="10"/>
          </p:nvPr>
        </p:nvSpPr>
        <p:spPr/>
        <p:txBody>
          <a:bodyPr/>
          <a:lstStyle/>
          <a:p>
            <a:fld id="{857551B3-D6DC-457C-8811-E5AD463B26DA}" type="slidenum">
              <a:rPr lang="en-US" smtClean="0"/>
              <a:pPr/>
              <a:t>37</a:t>
            </a:fld>
            <a:endParaRPr lang="en-US" dirty="0"/>
          </a:p>
        </p:txBody>
      </p:sp>
      <p:sp>
        <p:nvSpPr>
          <p:cNvPr id="4" name="Rectangle 3">
            <a:extLst>
              <a:ext uri="{FF2B5EF4-FFF2-40B4-BE49-F238E27FC236}">
                <a16:creationId xmlns:a16="http://schemas.microsoft.com/office/drawing/2014/main" id="{A573C5BE-883F-974D-B8C8-B9CC4979C815}"/>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FB94475-FA87-934B-AFED-EA49E5CC3054}"/>
              </a:ext>
            </a:extLst>
          </p:cNvPr>
          <p:cNvSpPr txBox="1"/>
          <p:nvPr/>
        </p:nvSpPr>
        <p:spPr>
          <a:xfrm>
            <a:off x="502508" y="1684946"/>
            <a:ext cx="6375976" cy="3532634"/>
          </a:xfrm>
          <a:prstGeom prst="rect">
            <a:avLst/>
          </a:prstGeom>
          <a:noFill/>
        </p:spPr>
        <p:txBody>
          <a:bodyPr wrap="none" rtlCol="0" anchor="ctr">
            <a:spAutoFit/>
          </a:bodyPr>
          <a:lstStyle/>
          <a:p>
            <a:pPr marL="342900" indent="-342900">
              <a:lnSpc>
                <a:spcPct val="200000"/>
              </a:lnSpc>
              <a:buFont typeface="Arial" panose="020B0604020202020204" pitchFamily="34" charset="0"/>
              <a:buChar char="•"/>
            </a:pPr>
            <a:r>
              <a:rPr lang="en-US" sz="2300" dirty="0"/>
              <a:t>Introduction and Problem Statement</a:t>
            </a:r>
          </a:p>
          <a:p>
            <a:pPr marL="342900" indent="-342900">
              <a:lnSpc>
                <a:spcPct val="200000"/>
              </a:lnSpc>
              <a:buFont typeface="Arial" panose="020B0604020202020204" pitchFamily="34" charset="0"/>
              <a:buChar char="•"/>
            </a:pPr>
            <a:r>
              <a:rPr lang="en-US" sz="2300" dirty="0"/>
              <a:t>Proposed Solutions</a:t>
            </a:r>
          </a:p>
          <a:p>
            <a:pPr marL="800100" lvl="1" indent="-342900">
              <a:lnSpc>
                <a:spcPct val="200000"/>
              </a:lnSpc>
              <a:buFont typeface="Arial" panose="020B0604020202020204" pitchFamily="34" charset="0"/>
              <a:buChar char="•"/>
            </a:pPr>
            <a:r>
              <a:rPr lang="en-US" sz="2300" dirty="0"/>
              <a:t>Witcher: Likely-ordering Condition Inference</a:t>
            </a:r>
          </a:p>
          <a:p>
            <a:pPr marL="800100" lvl="1" indent="-342900">
              <a:lnSpc>
                <a:spcPct val="200000"/>
              </a:lnSpc>
              <a:buFont typeface="Arial" panose="020B0604020202020204" pitchFamily="34" charset="0"/>
              <a:buChar char="•"/>
            </a:pPr>
            <a:r>
              <a:rPr lang="en-US" sz="2300" dirty="0" err="1"/>
              <a:t>Durinn</a:t>
            </a:r>
            <a:r>
              <a:rPr lang="en-US" sz="2300" dirty="0"/>
              <a:t>: 	 Likely-linearization Point Inference</a:t>
            </a:r>
          </a:p>
          <a:p>
            <a:pPr marL="342900" indent="-342900">
              <a:lnSpc>
                <a:spcPct val="200000"/>
              </a:lnSpc>
              <a:buFont typeface="Arial" panose="020B0604020202020204" pitchFamily="34" charset="0"/>
              <a:buChar char="•"/>
            </a:pPr>
            <a:r>
              <a:rPr lang="en-US" sz="2300" b="1" i="1" u="sng" dirty="0">
                <a:solidFill>
                  <a:srgbClr val="FF0000"/>
                </a:solidFill>
              </a:rPr>
              <a:t>Conclusion and Future Work</a:t>
            </a:r>
          </a:p>
        </p:txBody>
      </p:sp>
    </p:spTree>
    <p:extLst>
      <p:ext uri="{BB962C8B-B14F-4D97-AF65-F5344CB8AC3E}">
        <p14:creationId xmlns:p14="http://schemas.microsoft.com/office/powerpoint/2010/main" val="1068389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Conclusion</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38</a:t>
            </a:fld>
            <a:endParaRPr lang="en-US" dirty="0"/>
          </a:p>
        </p:txBody>
      </p:sp>
      <p:sp>
        <p:nvSpPr>
          <p:cNvPr id="5" name="TextBox 4">
            <a:extLst>
              <a:ext uri="{FF2B5EF4-FFF2-40B4-BE49-F238E27FC236}">
                <a16:creationId xmlns:a16="http://schemas.microsoft.com/office/drawing/2014/main" id="{ED6BC3D9-130F-A444-A785-4C2CD1131711}"/>
              </a:ext>
            </a:extLst>
          </p:cNvPr>
          <p:cNvSpPr txBox="1"/>
          <p:nvPr/>
        </p:nvSpPr>
        <p:spPr>
          <a:xfrm>
            <a:off x="296358" y="1122680"/>
            <a:ext cx="11599284" cy="430887"/>
          </a:xfrm>
          <a:prstGeom prst="rect">
            <a:avLst/>
          </a:prstGeom>
          <a:noFill/>
        </p:spPr>
        <p:txBody>
          <a:bodyPr wrap="square" rtlCol="0">
            <a:spAutoFit/>
          </a:bodyPr>
          <a:lstStyle/>
          <a:p>
            <a:r>
              <a:rPr lang="en-US" altLang="zh-CN" sz="2200" b="1" dirty="0">
                <a:sym typeface="Wingdings" pitchFamily="2" charset="2"/>
              </a:rPr>
              <a:t>Problem Statement:</a:t>
            </a:r>
            <a:endParaRPr lang="en-US" sz="2200" dirty="0">
              <a:sym typeface="Wingdings" pitchFamily="2" charset="2"/>
            </a:endParaRPr>
          </a:p>
        </p:txBody>
      </p:sp>
      <p:sp>
        <p:nvSpPr>
          <p:cNvPr id="6" name="TextBox 5">
            <a:extLst>
              <a:ext uri="{FF2B5EF4-FFF2-40B4-BE49-F238E27FC236}">
                <a16:creationId xmlns:a16="http://schemas.microsoft.com/office/drawing/2014/main" id="{E5418AB7-7DB6-AD44-9AC0-7E18B0BF0CC4}"/>
              </a:ext>
            </a:extLst>
          </p:cNvPr>
          <p:cNvSpPr txBox="1"/>
          <p:nvPr/>
        </p:nvSpPr>
        <p:spPr>
          <a:xfrm>
            <a:off x="444537" y="1503967"/>
            <a:ext cx="10219242" cy="430887"/>
          </a:xfrm>
          <a:prstGeom prst="rect">
            <a:avLst/>
          </a:prstGeom>
          <a:noFill/>
        </p:spPr>
        <p:txBody>
          <a:bodyPr wrap="square" rtlCol="0">
            <a:spAutoFit/>
          </a:bodyPr>
          <a:lstStyle/>
          <a:p>
            <a:pPr algn="ctr"/>
            <a:r>
              <a:rPr lang="en-US" sz="2200" i="1" dirty="0">
                <a:sym typeface="Wingdings" pitchFamily="2" charset="2"/>
              </a:rPr>
              <a:t>How can one effectively detect application-specific NVM bugs?</a:t>
            </a:r>
          </a:p>
        </p:txBody>
      </p:sp>
      <p:sp>
        <p:nvSpPr>
          <p:cNvPr id="7" name="TextBox 6">
            <a:extLst>
              <a:ext uri="{FF2B5EF4-FFF2-40B4-BE49-F238E27FC236}">
                <a16:creationId xmlns:a16="http://schemas.microsoft.com/office/drawing/2014/main" id="{D4A6DB5D-A139-FD40-A33C-FF1FA68E18DC}"/>
              </a:ext>
            </a:extLst>
          </p:cNvPr>
          <p:cNvSpPr txBox="1"/>
          <p:nvPr/>
        </p:nvSpPr>
        <p:spPr>
          <a:xfrm>
            <a:off x="296358" y="1973495"/>
            <a:ext cx="11599284" cy="430887"/>
          </a:xfrm>
          <a:prstGeom prst="rect">
            <a:avLst/>
          </a:prstGeom>
          <a:noFill/>
        </p:spPr>
        <p:txBody>
          <a:bodyPr wrap="square" rtlCol="0">
            <a:spAutoFit/>
          </a:bodyPr>
          <a:lstStyle/>
          <a:p>
            <a:r>
              <a:rPr lang="en-US" altLang="zh-CN" sz="2200" b="1" dirty="0">
                <a:sym typeface="Wingdings" pitchFamily="2" charset="2"/>
              </a:rPr>
              <a:t>Thesis:</a:t>
            </a:r>
            <a:endParaRPr lang="en-US" sz="2200" dirty="0">
              <a:sym typeface="Wingdings" pitchFamily="2" charset="2"/>
            </a:endParaRPr>
          </a:p>
        </p:txBody>
      </p:sp>
      <p:sp>
        <p:nvSpPr>
          <p:cNvPr id="8" name="TextBox 7">
            <a:extLst>
              <a:ext uri="{FF2B5EF4-FFF2-40B4-BE49-F238E27FC236}">
                <a16:creationId xmlns:a16="http://schemas.microsoft.com/office/drawing/2014/main" id="{9D9141AE-62B5-B04A-BFE6-5ECECC30E4A1}"/>
              </a:ext>
            </a:extLst>
          </p:cNvPr>
          <p:cNvSpPr txBox="1"/>
          <p:nvPr/>
        </p:nvSpPr>
        <p:spPr>
          <a:xfrm>
            <a:off x="296358" y="2419834"/>
            <a:ext cx="11823924" cy="769441"/>
          </a:xfrm>
          <a:prstGeom prst="rect">
            <a:avLst/>
          </a:prstGeom>
          <a:noFill/>
        </p:spPr>
        <p:txBody>
          <a:bodyPr wrap="square" rtlCol="0">
            <a:spAutoFit/>
          </a:bodyPr>
          <a:lstStyle/>
          <a:p>
            <a:r>
              <a:rPr lang="en-US" altLang="zh-CN" sz="2200" i="1" dirty="0">
                <a:sym typeface="Wingdings" pitchFamily="2" charset="2"/>
              </a:rPr>
              <a:t>We</a:t>
            </a:r>
            <a:r>
              <a:rPr lang="zh-CN" altLang="en-US" sz="2200" i="1" dirty="0">
                <a:sym typeface="Wingdings" pitchFamily="2" charset="2"/>
              </a:rPr>
              <a:t> </a:t>
            </a:r>
            <a:r>
              <a:rPr lang="en-US" altLang="zh-CN" sz="2200" i="1" dirty="0">
                <a:sym typeface="Wingdings" pitchFamily="2" charset="2"/>
              </a:rPr>
              <a:t>can</a:t>
            </a:r>
            <a:r>
              <a:rPr lang="zh-CN" altLang="en-US" sz="2200" i="1" dirty="0">
                <a:sym typeface="Wingdings" pitchFamily="2" charset="2"/>
              </a:rPr>
              <a:t> </a:t>
            </a:r>
            <a:r>
              <a:rPr lang="en-US" altLang="zh-CN" sz="2200" i="1" dirty="0">
                <a:sym typeface="Wingdings" pitchFamily="2" charset="2"/>
              </a:rPr>
              <a:t>d</a:t>
            </a:r>
            <a:r>
              <a:rPr lang="en-US" sz="2200" i="1" dirty="0">
                <a:sym typeface="Wingdings" pitchFamily="2" charset="2"/>
              </a:rPr>
              <a:t>etect </a:t>
            </a:r>
            <a:r>
              <a:rPr lang="en-US" altLang="zh-CN" sz="2200" i="1" dirty="0">
                <a:sym typeface="Wingdings" pitchFamily="2" charset="2"/>
              </a:rPr>
              <a:t>a</a:t>
            </a:r>
            <a:r>
              <a:rPr lang="en-US" sz="2200" i="1" dirty="0">
                <a:sym typeface="Wingdings" pitchFamily="2" charset="2"/>
              </a:rPr>
              <a:t>pplication-specific </a:t>
            </a:r>
            <a:r>
              <a:rPr lang="en-US" altLang="zh-CN" sz="2200" i="1" dirty="0">
                <a:sym typeface="Wingdings" pitchFamily="2" charset="2"/>
              </a:rPr>
              <a:t>NVM</a:t>
            </a:r>
            <a:r>
              <a:rPr lang="en-US" sz="2200" i="1" dirty="0">
                <a:sym typeface="Wingdings" pitchFamily="2" charset="2"/>
              </a:rPr>
              <a:t> bugs</a:t>
            </a:r>
            <a:r>
              <a:rPr lang="zh-CN" altLang="en-US" sz="2200" i="1" dirty="0">
                <a:sym typeface="Wingdings" pitchFamily="2" charset="2"/>
              </a:rPr>
              <a:t> </a:t>
            </a:r>
            <a:r>
              <a:rPr lang="en-US" altLang="zh-CN" sz="2200" i="1" dirty="0">
                <a:sym typeface="Wingdings" pitchFamily="2" charset="2"/>
              </a:rPr>
              <a:t>in</a:t>
            </a:r>
            <a:r>
              <a:rPr lang="zh-CN" altLang="en-US" sz="2200" i="1" dirty="0">
                <a:sym typeface="Wingdings" pitchFamily="2" charset="2"/>
              </a:rPr>
              <a:t> </a:t>
            </a:r>
            <a:r>
              <a:rPr lang="en-US" altLang="zh-CN" sz="2200" i="1" dirty="0">
                <a:sym typeface="Wingdings" pitchFamily="2" charset="2"/>
              </a:rPr>
              <a:t>a</a:t>
            </a:r>
            <a:r>
              <a:rPr lang="zh-CN" altLang="en-US" sz="2200" i="1" dirty="0">
                <a:sym typeface="Wingdings" pitchFamily="2" charset="2"/>
              </a:rPr>
              <a:t> </a:t>
            </a:r>
            <a:r>
              <a:rPr lang="en-US" altLang="zh-CN" sz="2200" i="1" dirty="0">
                <a:sym typeface="Wingdings" pitchFamily="2" charset="2"/>
              </a:rPr>
              <a:t>scalable</a:t>
            </a:r>
            <a:r>
              <a:rPr lang="zh-CN" altLang="en-US" sz="2200" i="1" dirty="0">
                <a:sym typeface="Wingdings" pitchFamily="2" charset="2"/>
              </a:rPr>
              <a:t> </a:t>
            </a:r>
            <a:r>
              <a:rPr lang="en-US" altLang="zh-CN" sz="2200" i="1" dirty="0">
                <a:sym typeface="Wingdings" pitchFamily="2" charset="2"/>
              </a:rPr>
              <a:t>and</a:t>
            </a:r>
            <a:r>
              <a:rPr lang="zh-CN" altLang="en-US" sz="2200" i="1" dirty="0">
                <a:sym typeface="Wingdings" pitchFamily="2" charset="2"/>
              </a:rPr>
              <a:t> </a:t>
            </a:r>
            <a:r>
              <a:rPr lang="en-US" altLang="zh-CN" sz="2200" i="1" dirty="0">
                <a:sym typeface="Wingdings" pitchFamily="2" charset="2"/>
              </a:rPr>
              <a:t>automatic</a:t>
            </a:r>
            <a:r>
              <a:rPr lang="zh-CN" altLang="en-US" sz="2200" i="1" dirty="0">
                <a:sym typeface="Wingdings" pitchFamily="2" charset="2"/>
              </a:rPr>
              <a:t> </a:t>
            </a:r>
            <a:r>
              <a:rPr lang="en-US" altLang="zh-CN" sz="2200" i="1" dirty="0">
                <a:sym typeface="Wingdings" pitchFamily="2" charset="2"/>
              </a:rPr>
              <a:t>manner</a:t>
            </a:r>
            <a:r>
              <a:rPr lang="zh-CN" altLang="en-US" sz="2200" i="1" dirty="0">
                <a:sym typeface="Wingdings" pitchFamily="2" charset="2"/>
              </a:rPr>
              <a:t> </a:t>
            </a:r>
            <a:r>
              <a:rPr lang="en-US" sz="2200" i="1" dirty="0">
                <a:sym typeface="Wingdings" pitchFamily="2" charset="2"/>
              </a:rPr>
              <a:t>by </a:t>
            </a:r>
            <a:r>
              <a:rPr lang="en-US" altLang="zh-CN" sz="2200" i="1" dirty="0">
                <a:sym typeface="Wingdings" pitchFamily="2" charset="2"/>
              </a:rPr>
              <a:t>i</a:t>
            </a:r>
            <a:r>
              <a:rPr lang="en-US" sz="2200" i="1" dirty="0">
                <a:sym typeface="Wingdings" pitchFamily="2" charset="2"/>
              </a:rPr>
              <a:t>nferring </a:t>
            </a:r>
            <a:r>
              <a:rPr lang="en-US" altLang="zh-CN" sz="2200" i="1" dirty="0">
                <a:sym typeface="Wingdings" pitchFamily="2" charset="2"/>
              </a:rPr>
              <a:t>l</a:t>
            </a:r>
            <a:r>
              <a:rPr lang="en-US" sz="2200" i="1" dirty="0">
                <a:sym typeface="Wingdings" pitchFamily="2" charset="2"/>
              </a:rPr>
              <a:t>ikely-</a:t>
            </a:r>
            <a:r>
              <a:rPr lang="en-US" altLang="zh-CN" sz="2200" i="1" dirty="0">
                <a:sym typeface="Wingdings" pitchFamily="2" charset="2"/>
              </a:rPr>
              <a:t>c</a:t>
            </a:r>
            <a:r>
              <a:rPr lang="en-US" sz="2200" i="1" dirty="0">
                <a:sym typeface="Wingdings" pitchFamily="2" charset="2"/>
              </a:rPr>
              <a:t>orrectness </a:t>
            </a:r>
            <a:r>
              <a:rPr lang="en-US" altLang="zh-CN" sz="2200" i="1" dirty="0">
                <a:sym typeface="Wingdings" pitchFamily="2" charset="2"/>
              </a:rPr>
              <a:t>c</a:t>
            </a:r>
            <a:r>
              <a:rPr lang="en-US" sz="2200" i="1" dirty="0">
                <a:sym typeface="Wingdings" pitchFamily="2" charset="2"/>
              </a:rPr>
              <a:t>onditions from </a:t>
            </a:r>
            <a:r>
              <a:rPr lang="en-US" altLang="zh-CN" sz="2200" i="1" dirty="0">
                <a:sym typeface="Wingdings" pitchFamily="2" charset="2"/>
              </a:rPr>
              <a:t>p</a:t>
            </a:r>
            <a:r>
              <a:rPr lang="en-US" sz="2200" i="1" dirty="0">
                <a:sym typeface="Wingdings" pitchFamily="2" charset="2"/>
              </a:rPr>
              <a:t>rograms</a:t>
            </a:r>
            <a:r>
              <a:rPr lang="en-US" altLang="zh-CN" sz="2200" i="1" dirty="0">
                <a:sym typeface="Wingdings" pitchFamily="2" charset="2"/>
              </a:rPr>
              <a:t>.</a:t>
            </a:r>
            <a:endParaRPr lang="en-US" sz="2200" i="1" dirty="0">
              <a:sym typeface="Wingdings" pitchFamily="2" charset="2"/>
            </a:endParaRPr>
          </a:p>
        </p:txBody>
      </p:sp>
      <p:sp>
        <p:nvSpPr>
          <p:cNvPr id="9" name="TextBox 8">
            <a:extLst>
              <a:ext uri="{FF2B5EF4-FFF2-40B4-BE49-F238E27FC236}">
                <a16:creationId xmlns:a16="http://schemas.microsoft.com/office/drawing/2014/main" id="{0365EF7D-C42E-1342-9EAE-74A43D705C68}"/>
              </a:ext>
            </a:extLst>
          </p:cNvPr>
          <p:cNvSpPr txBox="1"/>
          <p:nvPr/>
        </p:nvSpPr>
        <p:spPr>
          <a:xfrm>
            <a:off x="296358" y="3370767"/>
            <a:ext cx="11599284" cy="430887"/>
          </a:xfrm>
          <a:prstGeom prst="rect">
            <a:avLst/>
          </a:prstGeom>
          <a:noFill/>
        </p:spPr>
        <p:txBody>
          <a:bodyPr wrap="square" rtlCol="0">
            <a:spAutoFit/>
          </a:bodyPr>
          <a:lstStyle/>
          <a:p>
            <a:r>
              <a:rPr lang="en-US" altLang="zh-CN" sz="2200" b="1" dirty="0">
                <a:sym typeface="Wingdings" pitchFamily="2" charset="2"/>
              </a:rPr>
              <a:t>Dissertation Contributions:</a:t>
            </a:r>
          </a:p>
        </p:txBody>
      </p:sp>
      <p:sp>
        <p:nvSpPr>
          <p:cNvPr id="10" name="TextBox 9">
            <a:extLst>
              <a:ext uri="{FF2B5EF4-FFF2-40B4-BE49-F238E27FC236}">
                <a16:creationId xmlns:a16="http://schemas.microsoft.com/office/drawing/2014/main" id="{549485CE-5242-9E41-A6C1-DE1FA19C8CFC}"/>
              </a:ext>
            </a:extLst>
          </p:cNvPr>
          <p:cNvSpPr txBox="1"/>
          <p:nvPr/>
        </p:nvSpPr>
        <p:spPr>
          <a:xfrm>
            <a:off x="296359" y="3826282"/>
            <a:ext cx="5216936" cy="1631216"/>
          </a:xfrm>
          <a:prstGeom prst="rect">
            <a:avLst/>
          </a:prstGeom>
          <a:noFill/>
        </p:spPr>
        <p:txBody>
          <a:bodyPr wrap="square" rtlCol="0">
            <a:spAutoFit/>
          </a:bodyPr>
          <a:lstStyle/>
          <a:p>
            <a:r>
              <a:rPr lang="en-US" sz="2000" b="1" dirty="0">
                <a:sym typeface="Wingdings" pitchFamily="2" charset="2"/>
              </a:rPr>
              <a:t>Witcher [SOSP’21]</a:t>
            </a:r>
            <a:r>
              <a:rPr lang="en-US" sz="2000" dirty="0">
                <a:sym typeface="Wingdings" pitchFamily="2" charset="2"/>
              </a:rPr>
              <a:t>:</a:t>
            </a:r>
          </a:p>
          <a:p>
            <a:pPr marL="342900" indent="-342900">
              <a:buFont typeface="Arial" panose="020B0604020202020204" pitchFamily="34" charset="0"/>
              <a:buChar char="•"/>
            </a:pPr>
            <a:r>
              <a:rPr lang="en-US" sz="2000" dirty="0">
                <a:sym typeface="Wingdings" pitchFamily="2" charset="2"/>
              </a:rPr>
              <a:t>Infer likely-ordering conditions by analyzing program dependency </a:t>
            </a:r>
          </a:p>
          <a:p>
            <a:pPr marL="342900" indent="-342900">
              <a:buFont typeface="Arial" panose="020B0604020202020204" pitchFamily="34" charset="0"/>
              <a:buChar char="•"/>
            </a:pPr>
            <a:r>
              <a:rPr lang="en-US" sz="2000" dirty="0">
                <a:sym typeface="Wingdings" pitchFamily="2" charset="2"/>
              </a:rPr>
              <a:t>Reduce test space of crash state</a:t>
            </a:r>
          </a:p>
          <a:p>
            <a:pPr marL="342900" indent="-342900">
              <a:buFont typeface="Arial" panose="020B0604020202020204" pitchFamily="34" charset="0"/>
              <a:buChar char="•"/>
            </a:pPr>
            <a:r>
              <a:rPr lang="en-US" sz="2000" dirty="0">
                <a:sym typeface="Wingdings" pitchFamily="2" charset="2"/>
              </a:rPr>
              <a:t>Detected 47 (36 new) bugs </a:t>
            </a:r>
          </a:p>
        </p:txBody>
      </p:sp>
      <p:sp>
        <p:nvSpPr>
          <p:cNvPr id="11" name="TextBox 10">
            <a:extLst>
              <a:ext uri="{FF2B5EF4-FFF2-40B4-BE49-F238E27FC236}">
                <a16:creationId xmlns:a16="http://schemas.microsoft.com/office/drawing/2014/main" id="{EEACF4B6-E665-514F-95E0-E4F7B832AC08}"/>
              </a:ext>
            </a:extLst>
          </p:cNvPr>
          <p:cNvSpPr txBox="1"/>
          <p:nvPr/>
        </p:nvSpPr>
        <p:spPr>
          <a:xfrm>
            <a:off x="5883835" y="3806708"/>
            <a:ext cx="5932245" cy="1938992"/>
          </a:xfrm>
          <a:prstGeom prst="rect">
            <a:avLst/>
          </a:prstGeom>
          <a:noFill/>
        </p:spPr>
        <p:txBody>
          <a:bodyPr wrap="square" rtlCol="0">
            <a:spAutoFit/>
          </a:bodyPr>
          <a:lstStyle/>
          <a:p>
            <a:r>
              <a:rPr lang="en-US" sz="2000" b="1" dirty="0" err="1">
                <a:sym typeface="Wingdings" pitchFamily="2" charset="2"/>
              </a:rPr>
              <a:t>Durinn</a:t>
            </a:r>
            <a:r>
              <a:rPr lang="en-US" sz="2000" b="1" dirty="0">
                <a:sym typeface="Wingdings" pitchFamily="2" charset="2"/>
              </a:rPr>
              <a:t> [Submitted to OSDI’22]</a:t>
            </a:r>
            <a:r>
              <a:rPr lang="en-US" sz="2000" dirty="0">
                <a:sym typeface="Wingdings" pitchFamily="2" charset="2"/>
              </a:rPr>
              <a:t>:</a:t>
            </a:r>
          </a:p>
          <a:p>
            <a:pPr marL="342900" indent="-342900">
              <a:buFont typeface="Arial" panose="020B0604020202020204" pitchFamily="34" charset="0"/>
              <a:buChar char="•"/>
            </a:pPr>
            <a:r>
              <a:rPr lang="en-US" sz="2000" dirty="0">
                <a:sym typeface="Wingdings" pitchFamily="2" charset="2"/>
              </a:rPr>
              <a:t>Infer like-linearization points to understand operation behavior</a:t>
            </a:r>
          </a:p>
          <a:p>
            <a:pPr marL="342900" indent="-342900">
              <a:buFont typeface="Arial" panose="020B0604020202020204" pitchFamily="34" charset="0"/>
              <a:buChar char="•"/>
            </a:pPr>
            <a:r>
              <a:rPr lang="en-US" sz="2000" dirty="0">
                <a:sym typeface="Wingdings" pitchFamily="2" charset="2"/>
              </a:rPr>
              <a:t>Reduce test space of crash state further</a:t>
            </a:r>
          </a:p>
          <a:p>
            <a:pPr marL="342900" indent="-342900">
              <a:buFont typeface="Arial" panose="020B0604020202020204" pitchFamily="34" charset="0"/>
              <a:buChar char="•"/>
            </a:pPr>
            <a:r>
              <a:rPr lang="en-US" sz="2000" dirty="0">
                <a:sym typeface="Wingdings" pitchFamily="2" charset="2"/>
              </a:rPr>
              <a:t>Reduce test space of thread interleaving</a:t>
            </a:r>
          </a:p>
          <a:p>
            <a:pPr marL="342900" indent="-342900">
              <a:buFont typeface="Arial" panose="020B0604020202020204" pitchFamily="34" charset="0"/>
              <a:buChar char="•"/>
            </a:pPr>
            <a:r>
              <a:rPr lang="en-US" sz="2000" dirty="0">
                <a:sym typeface="Wingdings" pitchFamily="2" charset="2"/>
              </a:rPr>
              <a:t>Detected 27 (15 new) bugs</a:t>
            </a:r>
          </a:p>
        </p:txBody>
      </p:sp>
    </p:spTree>
    <p:extLst>
      <p:ext uri="{BB962C8B-B14F-4D97-AF65-F5344CB8AC3E}">
        <p14:creationId xmlns:p14="http://schemas.microsoft.com/office/powerpoint/2010/main" val="409210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Limitations and Future Work</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39</a:t>
            </a:fld>
            <a:endParaRPr lang="en-US" dirty="0"/>
          </a:p>
        </p:txBody>
      </p:sp>
      <p:sp>
        <p:nvSpPr>
          <p:cNvPr id="5" name="TextBox 4">
            <a:extLst>
              <a:ext uri="{FF2B5EF4-FFF2-40B4-BE49-F238E27FC236}">
                <a16:creationId xmlns:a16="http://schemas.microsoft.com/office/drawing/2014/main" id="{9339DDC8-18AB-2D40-91E8-83669EA67847}"/>
              </a:ext>
            </a:extLst>
          </p:cNvPr>
          <p:cNvSpPr txBox="1"/>
          <p:nvPr/>
        </p:nvSpPr>
        <p:spPr>
          <a:xfrm>
            <a:off x="296358" y="1177935"/>
            <a:ext cx="10219504" cy="220489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altLang="zh-CN" sz="2400" dirty="0">
                <a:latin typeface="Calibri" panose="020F0502020204030204" pitchFamily="34" charset="0"/>
                <a:cs typeface="Calibri" panose="020F0502020204030204" pitchFamily="34" charset="0"/>
                <a:sym typeface="Wingdings" pitchFamily="2" charset="2"/>
              </a:rPr>
              <a:t>Test</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validation</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for</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general</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software</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with</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non-determinism</a:t>
            </a:r>
          </a:p>
          <a:p>
            <a:pPr marL="342900" indent="-342900">
              <a:lnSpc>
                <a:spcPct val="200000"/>
              </a:lnSpc>
              <a:buFont typeface="Arial" panose="020B0604020202020204" pitchFamily="34" charset="0"/>
              <a:buChar char="•"/>
            </a:pPr>
            <a:r>
              <a:rPr lang="en-US" altLang="zh-CN" sz="2400" dirty="0">
                <a:latin typeface="Calibri" panose="020F0502020204030204" pitchFamily="34" charset="0"/>
                <a:cs typeface="Calibri" panose="020F0502020204030204" pitchFamily="34" charset="0"/>
                <a:sym typeface="Wingdings" pitchFamily="2" charset="2"/>
              </a:rPr>
              <a:t>Persistent</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cache</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will bring new research directions</a:t>
            </a:r>
          </a:p>
          <a:p>
            <a:pPr marL="342900" indent="-342900">
              <a:lnSpc>
                <a:spcPct val="200000"/>
              </a:lnSpc>
              <a:buFont typeface="Arial" panose="020B0604020202020204" pitchFamily="34" charset="0"/>
              <a:buChar char="•"/>
            </a:pPr>
            <a:r>
              <a:rPr lang="en-US" altLang="zh-CN" sz="2400" dirty="0">
                <a:latin typeface="Calibri" panose="020F0502020204030204" pitchFamily="34" charset="0"/>
                <a:cs typeface="Calibri" panose="020F0502020204030204" pitchFamily="34" charset="0"/>
                <a:sym typeface="Wingdings" pitchFamily="2" charset="2"/>
              </a:rPr>
              <a:t>Hardware</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transactional</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memory</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for</a:t>
            </a:r>
            <a:r>
              <a:rPr lang="zh-CN" altLang="en-US" sz="2400" dirty="0">
                <a:latin typeface="Calibri" panose="020F0502020204030204" pitchFamily="34" charset="0"/>
                <a:cs typeface="Calibri" panose="020F0502020204030204" pitchFamily="34" charset="0"/>
                <a:sym typeface="Wingdings" pitchFamily="2" charset="2"/>
              </a:rPr>
              <a:t> </a:t>
            </a:r>
            <a:r>
              <a:rPr lang="en-US" altLang="zh-CN" sz="2400" dirty="0">
                <a:latin typeface="Calibri" panose="020F0502020204030204" pitchFamily="34" charset="0"/>
                <a:cs typeface="Calibri" panose="020F0502020204030204" pitchFamily="34" charset="0"/>
                <a:sym typeface="Wingdings" pitchFamily="2" charset="2"/>
              </a:rPr>
              <a:t>failure-atomicity</a:t>
            </a:r>
            <a:r>
              <a:rPr lang="zh-CN" altLang="en-US" sz="2400" dirty="0">
                <a:latin typeface="Calibri" panose="020F0502020204030204" pitchFamily="34" charset="0"/>
                <a:cs typeface="Calibri" panose="020F0502020204030204" pitchFamily="34" charset="0"/>
                <a:sym typeface="Wingdings" pitchFamily="2" charset="2"/>
              </a:rPr>
              <a:t> </a:t>
            </a:r>
            <a:endParaRPr lang="en-US" sz="2400" dirty="0">
              <a:latin typeface="Calibri" panose="020F0502020204030204" pitchFamily="34" charset="0"/>
              <a:cs typeface="Calibri" panose="020F0502020204030204" pitchFamily="34" charset="0"/>
              <a:sym typeface="Wingdings" pitchFamily="2" charset="2"/>
            </a:endParaRPr>
          </a:p>
        </p:txBody>
      </p:sp>
    </p:spTree>
    <p:extLst>
      <p:ext uri="{BB962C8B-B14F-4D97-AF65-F5344CB8AC3E}">
        <p14:creationId xmlns:p14="http://schemas.microsoft.com/office/powerpoint/2010/main" val="379337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322490" y="347627"/>
            <a:ext cx="10515600" cy="510541"/>
          </a:xfrm>
        </p:spPr>
        <p:txBody>
          <a:bodyPr>
            <a:normAutofit fontScale="90000"/>
          </a:bodyPr>
          <a:lstStyle/>
          <a:p>
            <a:r>
              <a:rPr lang="en-US" dirty="0"/>
              <a:t>NVM is revolutionizing the entire computer stack!</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4</a:t>
            </a:fld>
            <a:endParaRPr lang="en-US" dirty="0"/>
          </a:p>
        </p:txBody>
      </p:sp>
      <p:sp>
        <p:nvSpPr>
          <p:cNvPr id="5" name="TextBox 4">
            <a:extLst>
              <a:ext uri="{FF2B5EF4-FFF2-40B4-BE49-F238E27FC236}">
                <a16:creationId xmlns:a16="http://schemas.microsoft.com/office/drawing/2014/main" id="{EB5FEE7D-CAE9-F24B-BD42-7B15476C44CD}"/>
              </a:ext>
            </a:extLst>
          </p:cNvPr>
          <p:cNvSpPr txBox="1"/>
          <p:nvPr/>
        </p:nvSpPr>
        <p:spPr>
          <a:xfrm>
            <a:off x="592455" y="3336192"/>
            <a:ext cx="9024881" cy="1200329"/>
          </a:xfrm>
          <a:prstGeom prst="rect">
            <a:avLst/>
          </a:prstGeom>
          <a:noFill/>
        </p:spPr>
        <p:txBody>
          <a:bodyPr wrap="square" rtlCol="0">
            <a:spAutoFit/>
          </a:bodyPr>
          <a:lstStyle/>
          <a:p>
            <a:r>
              <a:rPr lang="en-US" altLang="zh-CN" sz="2400" b="1" dirty="0">
                <a:sym typeface="Wingdings" pitchFamily="2" charset="2"/>
              </a:rPr>
              <a:t>DRAM-and-Disk-like</a:t>
            </a:r>
            <a:r>
              <a:rPr lang="zh-CN" altLang="en-US" sz="2400" b="1" dirty="0">
                <a:sym typeface="Wingdings" pitchFamily="2" charset="2"/>
              </a:rPr>
              <a:t> </a:t>
            </a:r>
            <a:r>
              <a:rPr lang="en-US" altLang="zh-CN" sz="2400" b="1" dirty="0">
                <a:sym typeface="Wingdings" pitchFamily="2" charset="2"/>
              </a:rPr>
              <a:t>Characteristics:</a:t>
            </a:r>
            <a:endParaRPr lang="en-US" sz="2400" dirty="0">
              <a:sym typeface="Wingdings" pitchFamily="2" charset="2"/>
            </a:endParaRP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sym typeface="Wingdings" pitchFamily="2" charset="2"/>
              </a:rPr>
              <a:t>DRAM-like:</a:t>
            </a:r>
            <a:r>
              <a:rPr lang="en-US" sz="2400" dirty="0">
                <a:latin typeface="Calibri" panose="020F0502020204030204" pitchFamily="34" charset="0"/>
                <a:cs typeface="Calibri" panose="020F0502020204030204" pitchFamily="34" charset="0"/>
                <a:sym typeface="Wingdings" pitchFamily="2" charset="2"/>
              </a:rPr>
              <a:t>		Byte-addressability 		Low access latency</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sym typeface="Wingdings" pitchFamily="2" charset="2"/>
              </a:rPr>
              <a:t>Disk-like:</a:t>
            </a:r>
            <a:r>
              <a:rPr lang="en-US" sz="2400" dirty="0">
                <a:latin typeface="Calibri" panose="020F0502020204030204" pitchFamily="34" charset="0"/>
                <a:cs typeface="Calibri" panose="020F0502020204030204" pitchFamily="34" charset="0"/>
                <a:sym typeface="Wingdings" pitchFamily="2" charset="2"/>
              </a:rPr>
              <a:t>		Persistence				High capacity </a:t>
            </a:r>
          </a:p>
        </p:txBody>
      </p:sp>
      <p:pic>
        <p:nvPicPr>
          <p:cNvPr id="6" name="Picture 5">
            <a:extLst>
              <a:ext uri="{FF2B5EF4-FFF2-40B4-BE49-F238E27FC236}">
                <a16:creationId xmlns:a16="http://schemas.microsoft.com/office/drawing/2014/main" id="{74039200-390F-A94B-9ACF-ABA83363DED1}"/>
              </a:ext>
            </a:extLst>
          </p:cNvPr>
          <p:cNvPicPr>
            <a:picLocks noChangeAspect="1"/>
          </p:cNvPicPr>
          <p:nvPr/>
        </p:nvPicPr>
        <p:blipFill>
          <a:blip r:embed="rId3"/>
          <a:stretch>
            <a:fillRect/>
          </a:stretch>
        </p:blipFill>
        <p:spPr>
          <a:xfrm>
            <a:off x="7615102" y="1056048"/>
            <a:ext cx="4218582" cy="2372952"/>
          </a:xfrm>
          <a:prstGeom prst="rect">
            <a:avLst/>
          </a:prstGeom>
        </p:spPr>
      </p:pic>
      <p:sp>
        <p:nvSpPr>
          <p:cNvPr id="8" name="TextBox 7">
            <a:extLst>
              <a:ext uri="{FF2B5EF4-FFF2-40B4-BE49-F238E27FC236}">
                <a16:creationId xmlns:a16="http://schemas.microsoft.com/office/drawing/2014/main" id="{3F97A3D6-E5B7-2141-9F07-535D479F09DE}"/>
              </a:ext>
            </a:extLst>
          </p:cNvPr>
          <p:cNvSpPr txBox="1"/>
          <p:nvPr/>
        </p:nvSpPr>
        <p:spPr>
          <a:xfrm>
            <a:off x="592454" y="1128755"/>
            <a:ext cx="7205527" cy="830997"/>
          </a:xfrm>
          <a:prstGeom prst="rect">
            <a:avLst/>
          </a:prstGeom>
          <a:noFill/>
        </p:spPr>
        <p:txBody>
          <a:bodyPr wrap="square" rtlCol="0">
            <a:spAutoFit/>
          </a:bodyPr>
          <a:lstStyle/>
          <a:p>
            <a:r>
              <a:rPr lang="en-US" sz="2400" b="1" dirty="0">
                <a:sym typeface="Wingdings" pitchFamily="2" charset="2"/>
              </a:rPr>
              <a:t>NVM</a:t>
            </a:r>
            <a:r>
              <a:rPr lang="zh-CN" altLang="en-US" sz="2400" b="1" dirty="0">
                <a:sym typeface="Wingdings" pitchFamily="2" charset="2"/>
              </a:rPr>
              <a:t> </a:t>
            </a:r>
            <a:r>
              <a:rPr lang="en-US" altLang="zh-CN" sz="2400" b="1" dirty="0">
                <a:sym typeface="Wingdings" pitchFamily="2" charset="2"/>
              </a:rPr>
              <a:t>has arrived!</a:t>
            </a:r>
            <a:endParaRPr lang="en-US" sz="2400" dirty="0">
              <a:sym typeface="Wingdings" pitchFamily="2" charset="2"/>
            </a:endParaRPr>
          </a:p>
          <a:p>
            <a:r>
              <a:rPr lang="en-US" sz="2400" dirty="0">
                <a:latin typeface="Calibri" panose="020F0502020204030204" pitchFamily="34" charset="0"/>
                <a:cs typeface="Calibri" panose="020F0502020204030204" pitchFamily="34" charset="0"/>
                <a:sym typeface="Wingdings" pitchFamily="2" charset="2"/>
              </a:rPr>
              <a:t>    	• Google Cloud	• Aurora supercomputer </a:t>
            </a:r>
          </a:p>
        </p:txBody>
      </p:sp>
      <p:sp>
        <p:nvSpPr>
          <p:cNvPr id="9" name="TextBox 8">
            <a:extLst>
              <a:ext uri="{FF2B5EF4-FFF2-40B4-BE49-F238E27FC236}">
                <a16:creationId xmlns:a16="http://schemas.microsoft.com/office/drawing/2014/main" id="{230FACD8-F4C4-D044-8CF2-7BCB122AB964}"/>
              </a:ext>
            </a:extLst>
          </p:cNvPr>
          <p:cNvSpPr txBox="1"/>
          <p:nvPr/>
        </p:nvSpPr>
        <p:spPr>
          <a:xfrm>
            <a:off x="592454" y="2157632"/>
            <a:ext cx="7205527" cy="830997"/>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sym typeface="Wingdings" pitchFamily="2" charset="2"/>
              </a:rPr>
              <a:t>Announced supports for NVM: </a:t>
            </a:r>
            <a:r>
              <a:rPr lang="en-US" sz="2400" dirty="0">
                <a:latin typeface="Calibri" panose="020F0502020204030204" pitchFamily="34" charset="0"/>
                <a:cs typeface="Calibri" panose="020F0502020204030204" pitchFamily="34" charset="0"/>
                <a:sym typeface="Wingdings" pitchFamily="2" charset="2"/>
              </a:rPr>
              <a:t>   </a:t>
            </a:r>
          </a:p>
          <a:p>
            <a:r>
              <a:rPr lang="en-US" sz="2400" dirty="0">
                <a:latin typeface="Calibri" panose="020F0502020204030204" pitchFamily="34" charset="0"/>
                <a:cs typeface="Calibri" panose="020F0502020204030204" pitchFamily="34" charset="0"/>
                <a:sym typeface="Wingdings" pitchFamily="2" charset="2"/>
              </a:rPr>
              <a:t>	• ARM 				• Compute Express Link	</a:t>
            </a:r>
          </a:p>
        </p:txBody>
      </p:sp>
    </p:spTree>
    <p:extLst>
      <p:ext uri="{BB962C8B-B14F-4D97-AF65-F5344CB8AC3E}">
        <p14:creationId xmlns:p14="http://schemas.microsoft.com/office/powerpoint/2010/main" val="228292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Publications during Ph.D. Study</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40</a:t>
            </a:fld>
            <a:endParaRPr lang="en-US" dirty="0"/>
          </a:p>
        </p:txBody>
      </p:sp>
      <p:sp>
        <p:nvSpPr>
          <p:cNvPr id="5" name="TextBox 4">
            <a:extLst>
              <a:ext uri="{FF2B5EF4-FFF2-40B4-BE49-F238E27FC236}">
                <a16:creationId xmlns:a16="http://schemas.microsoft.com/office/drawing/2014/main" id="{CD6E0F30-3019-EF45-BBAC-45EA3E05A370}"/>
              </a:ext>
            </a:extLst>
          </p:cNvPr>
          <p:cNvSpPr txBox="1"/>
          <p:nvPr/>
        </p:nvSpPr>
        <p:spPr>
          <a:xfrm>
            <a:off x="296358" y="2514413"/>
            <a:ext cx="11480308" cy="2498120"/>
          </a:xfrm>
          <a:prstGeom prst="rect">
            <a:avLst/>
          </a:prstGeom>
          <a:noFill/>
        </p:spPr>
        <p:txBody>
          <a:bodyPr wrap="square" rtlCol="0">
            <a:spAutoFit/>
          </a:bodyPr>
          <a:lstStyle/>
          <a:p>
            <a:pPr>
              <a:spcAft>
                <a:spcPts val="1000"/>
              </a:spcAft>
            </a:pPr>
            <a:r>
              <a:rPr lang="en-US" sz="2000" b="1" dirty="0">
                <a:sym typeface="Wingdings" pitchFamily="2" charset="2"/>
              </a:rPr>
              <a:t>Programming Support for NVM</a:t>
            </a:r>
          </a:p>
          <a:p>
            <a:pPr marL="342900" indent="-342900">
              <a:buFont typeface="Arial" panose="020B0604020202020204" pitchFamily="34" charset="0"/>
              <a:buChar char="•"/>
            </a:pPr>
            <a:r>
              <a:rPr lang="en-US" sz="1600" dirty="0">
                <a:sym typeface="Wingdings" pitchFamily="2" charset="2"/>
              </a:rPr>
              <a:t>[SOSP’21] </a:t>
            </a:r>
            <a:r>
              <a:rPr lang="en-US" sz="1600" dirty="0" err="1">
                <a:sym typeface="Wingdings" pitchFamily="2" charset="2"/>
              </a:rPr>
              <a:t>Wook-Hee</a:t>
            </a:r>
            <a:r>
              <a:rPr lang="en-US" sz="1600" dirty="0">
                <a:sym typeface="Wingdings" pitchFamily="2" charset="2"/>
              </a:rPr>
              <a:t> Kim, R. Madhava Krishnan, </a:t>
            </a:r>
            <a:r>
              <a:rPr lang="en-US" sz="1600" b="1" u="sng" dirty="0">
                <a:sym typeface="Wingdings" pitchFamily="2" charset="2"/>
              </a:rPr>
              <a:t>Xinwei Fu</a:t>
            </a:r>
            <a:r>
              <a:rPr lang="en-US" sz="1600" dirty="0">
                <a:sym typeface="Wingdings" pitchFamily="2" charset="2"/>
              </a:rPr>
              <a:t>, </a:t>
            </a:r>
            <a:r>
              <a:rPr lang="en-US" sz="1600" dirty="0" err="1">
                <a:sym typeface="Wingdings" pitchFamily="2" charset="2"/>
              </a:rPr>
              <a:t>Sanidhya</a:t>
            </a:r>
            <a:r>
              <a:rPr lang="en-US" sz="1600" dirty="0">
                <a:sym typeface="Wingdings" pitchFamily="2" charset="2"/>
              </a:rPr>
              <a:t> Kashyap, and </a:t>
            </a:r>
            <a:r>
              <a:rPr lang="en-US" sz="1600" dirty="0" err="1">
                <a:sym typeface="Wingdings" pitchFamily="2" charset="2"/>
              </a:rPr>
              <a:t>Changwoo</a:t>
            </a:r>
            <a:r>
              <a:rPr lang="en-US" sz="1600" dirty="0">
                <a:sym typeface="Wingdings" pitchFamily="2" charset="2"/>
              </a:rPr>
              <a:t> Min, “</a:t>
            </a:r>
            <a:r>
              <a:rPr lang="en-US" sz="1600" dirty="0" err="1">
                <a:sym typeface="Wingdings" pitchFamily="2" charset="2"/>
              </a:rPr>
              <a:t>PACTree</a:t>
            </a:r>
            <a:r>
              <a:rPr lang="en-US" sz="1600" dirty="0">
                <a:sym typeface="Wingdings" pitchFamily="2" charset="2"/>
              </a:rPr>
              <a:t>: A High Performance Persistent Range Index Using PAC Guidelines”</a:t>
            </a:r>
          </a:p>
          <a:p>
            <a:pPr marL="342900" indent="-342900">
              <a:buFont typeface="Arial" panose="020B0604020202020204" pitchFamily="34" charset="0"/>
              <a:buChar char="•"/>
            </a:pPr>
            <a:r>
              <a:rPr lang="en-US" sz="1600" dirty="0">
                <a:sym typeface="Wingdings" pitchFamily="2" charset="2"/>
              </a:rPr>
              <a:t>[MICRO’21] </a:t>
            </a:r>
            <a:r>
              <a:rPr lang="en-US" sz="1600" dirty="0" err="1">
                <a:sym typeface="Wingdings" pitchFamily="2" charset="2"/>
              </a:rPr>
              <a:t>Jianping</a:t>
            </a:r>
            <a:r>
              <a:rPr lang="en-US" sz="1600" dirty="0">
                <a:sym typeface="Wingdings" pitchFamily="2" charset="2"/>
              </a:rPr>
              <a:t> Zeng, </a:t>
            </a:r>
            <a:r>
              <a:rPr lang="en-US" sz="1600" dirty="0" err="1">
                <a:sym typeface="Wingdings" pitchFamily="2" charset="2"/>
              </a:rPr>
              <a:t>Jongouk</a:t>
            </a:r>
            <a:r>
              <a:rPr lang="en-US" sz="1600" dirty="0">
                <a:sym typeface="Wingdings" pitchFamily="2" charset="2"/>
              </a:rPr>
              <a:t> Choi, </a:t>
            </a:r>
            <a:r>
              <a:rPr lang="en-US" sz="1600" b="1" u="sng" dirty="0">
                <a:sym typeface="Wingdings" pitchFamily="2" charset="2"/>
              </a:rPr>
              <a:t>Xinwei Fu</a:t>
            </a:r>
            <a:r>
              <a:rPr lang="en-US" sz="1600" dirty="0">
                <a:sym typeface="Wingdings" pitchFamily="2" charset="2"/>
              </a:rPr>
              <a:t>, Ajay </a:t>
            </a:r>
            <a:r>
              <a:rPr lang="en-US" sz="1600" dirty="0" err="1">
                <a:sym typeface="Wingdings" pitchFamily="2" charset="2"/>
              </a:rPr>
              <a:t>Paddayuru</a:t>
            </a:r>
            <a:r>
              <a:rPr lang="en-US" sz="1600" dirty="0">
                <a:sym typeface="Wingdings" pitchFamily="2" charset="2"/>
              </a:rPr>
              <a:t> </a:t>
            </a:r>
            <a:r>
              <a:rPr lang="en-US" sz="1600" dirty="0" err="1">
                <a:sym typeface="Wingdings" pitchFamily="2" charset="2"/>
              </a:rPr>
              <a:t>Shreepathi</a:t>
            </a:r>
            <a:r>
              <a:rPr lang="en-US" sz="1600" dirty="0">
                <a:sym typeface="Wingdings" pitchFamily="2" charset="2"/>
              </a:rPr>
              <a:t>, </a:t>
            </a:r>
            <a:r>
              <a:rPr lang="en-US" sz="1600" dirty="0" err="1">
                <a:sym typeface="Wingdings" pitchFamily="2" charset="2"/>
              </a:rPr>
              <a:t>Dongyoon</a:t>
            </a:r>
            <a:r>
              <a:rPr lang="en-US" sz="1600" dirty="0">
                <a:sym typeface="Wingdings" pitchFamily="2" charset="2"/>
              </a:rPr>
              <a:t> Lee, </a:t>
            </a:r>
            <a:r>
              <a:rPr lang="en-US" sz="1600" dirty="0" err="1">
                <a:sym typeface="Wingdings" pitchFamily="2" charset="2"/>
              </a:rPr>
              <a:t>Changwoo</a:t>
            </a:r>
            <a:r>
              <a:rPr lang="en-US" sz="1600" dirty="0">
                <a:sym typeface="Wingdings" pitchFamily="2" charset="2"/>
              </a:rPr>
              <a:t> Min, and </a:t>
            </a:r>
            <a:r>
              <a:rPr lang="en-US" sz="1600" dirty="0" err="1">
                <a:sym typeface="Wingdings" pitchFamily="2" charset="2"/>
              </a:rPr>
              <a:t>Changhee</a:t>
            </a:r>
            <a:r>
              <a:rPr lang="en-US" sz="1600" dirty="0">
                <a:sym typeface="Wingdings" pitchFamily="2" charset="2"/>
              </a:rPr>
              <a:t> Jung, “</a:t>
            </a:r>
            <a:r>
              <a:rPr lang="en-US" sz="1600" dirty="0" err="1">
                <a:sym typeface="Wingdings" pitchFamily="2" charset="2"/>
              </a:rPr>
              <a:t>ReplayCache</a:t>
            </a:r>
            <a:r>
              <a:rPr lang="en-US" sz="1600" dirty="0">
                <a:sym typeface="Wingdings" pitchFamily="2" charset="2"/>
              </a:rPr>
              <a:t>: Enabling Volatile Caches for Energy Harvesting Systems”</a:t>
            </a:r>
          </a:p>
          <a:p>
            <a:pPr marL="342900" indent="-342900">
              <a:buFont typeface="Arial" panose="020B0604020202020204" pitchFamily="34" charset="0"/>
              <a:buChar char="•"/>
            </a:pPr>
            <a:r>
              <a:rPr lang="en-US" sz="1600" dirty="0">
                <a:sym typeface="Wingdings" pitchFamily="2" charset="2"/>
              </a:rPr>
              <a:t>[ATC’21] R. Madhava Krishnan, </a:t>
            </a:r>
            <a:r>
              <a:rPr lang="en-US" sz="1600" dirty="0" err="1">
                <a:sym typeface="Wingdings" pitchFamily="2" charset="2"/>
              </a:rPr>
              <a:t>Wook-Hee</a:t>
            </a:r>
            <a:r>
              <a:rPr lang="en-US" sz="1600" dirty="0">
                <a:sym typeface="Wingdings" pitchFamily="2" charset="2"/>
              </a:rPr>
              <a:t> Kim, </a:t>
            </a:r>
            <a:r>
              <a:rPr lang="en-US" sz="1600" b="1" u="sng" dirty="0" err="1">
                <a:sym typeface="Wingdings" pitchFamily="2" charset="2"/>
              </a:rPr>
              <a:t>Xinwei</a:t>
            </a:r>
            <a:r>
              <a:rPr lang="en-US" sz="1600" b="1" u="sng" dirty="0">
                <a:sym typeface="Wingdings" pitchFamily="2" charset="2"/>
              </a:rPr>
              <a:t> Fu</a:t>
            </a:r>
            <a:r>
              <a:rPr lang="en-US" sz="1600" dirty="0">
                <a:sym typeface="Wingdings" pitchFamily="2" charset="2"/>
              </a:rPr>
              <a:t>, </a:t>
            </a:r>
            <a:r>
              <a:rPr lang="en-US" sz="1600" dirty="0" err="1">
                <a:sym typeface="Wingdings" pitchFamily="2" charset="2"/>
              </a:rPr>
              <a:t>Sumit</a:t>
            </a:r>
            <a:r>
              <a:rPr lang="en-US" sz="1600" dirty="0">
                <a:sym typeface="Wingdings" pitchFamily="2" charset="2"/>
              </a:rPr>
              <a:t> Kumar Monga, </a:t>
            </a:r>
            <a:r>
              <a:rPr lang="en-US" sz="1600" dirty="0" err="1">
                <a:sym typeface="Wingdings" pitchFamily="2" charset="2"/>
              </a:rPr>
              <a:t>Hee</a:t>
            </a:r>
            <a:r>
              <a:rPr lang="en-US" sz="1600" dirty="0">
                <a:sym typeface="Wingdings" pitchFamily="2" charset="2"/>
              </a:rPr>
              <a:t> Won Lee, </a:t>
            </a:r>
            <a:r>
              <a:rPr lang="en-US" sz="1600" dirty="0" err="1">
                <a:sym typeface="Wingdings" pitchFamily="2" charset="2"/>
              </a:rPr>
              <a:t>Minsung</a:t>
            </a:r>
            <a:r>
              <a:rPr lang="en-US" sz="1600" dirty="0">
                <a:sym typeface="Wingdings" pitchFamily="2" charset="2"/>
              </a:rPr>
              <a:t> Jang, </a:t>
            </a:r>
            <a:r>
              <a:rPr lang="en-US" sz="1600" dirty="0" err="1">
                <a:sym typeface="Wingdings" pitchFamily="2" charset="2"/>
              </a:rPr>
              <a:t>Ajit</a:t>
            </a:r>
            <a:r>
              <a:rPr lang="en-US" sz="1600" dirty="0">
                <a:sym typeface="Wingdings" pitchFamily="2" charset="2"/>
              </a:rPr>
              <a:t> Mathew, and </a:t>
            </a:r>
            <a:r>
              <a:rPr lang="en-US" sz="1600" dirty="0" err="1">
                <a:sym typeface="Wingdings" pitchFamily="2" charset="2"/>
              </a:rPr>
              <a:t>Changwoo</a:t>
            </a:r>
            <a:r>
              <a:rPr lang="en-US" sz="1600" dirty="0">
                <a:sym typeface="Wingdings" pitchFamily="2" charset="2"/>
              </a:rPr>
              <a:t> Min, “TIPS: Making Volatile Index Structures Persistent with DRAM-NVMM Tiering”</a:t>
            </a:r>
          </a:p>
          <a:p>
            <a:pPr marL="342900" indent="-342900">
              <a:buFont typeface="Arial" panose="020B0604020202020204" pitchFamily="34" charset="0"/>
              <a:buChar char="•"/>
            </a:pPr>
            <a:r>
              <a:rPr lang="en-US" sz="1600" dirty="0">
                <a:sym typeface="Wingdings" pitchFamily="2" charset="2"/>
              </a:rPr>
              <a:t>[ASPLOS’20] </a:t>
            </a:r>
            <a:r>
              <a:rPr lang="en-US" sz="1600" dirty="0" err="1">
                <a:sym typeface="Wingdings" pitchFamily="2" charset="2"/>
              </a:rPr>
              <a:t>R.Madhava</a:t>
            </a:r>
            <a:r>
              <a:rPr lang="en-US" sz="1600" dirty="0">
                <a:sym typeface="Wingdings" pitchFamily="2" charset="2"/>
              </a:rPr>
              <a:t> Krishnan, </a:t>
            </a:r>
            <a:r>
              <a:rPr lang="en-US" sz="1600" dirty="0" err="1">
                <a:sym typeface="Wingdings" pitchFamily="2" charset="2"/>
              </a:rPr>
              <a:t>Jaeho</a:t>
            </a:r>
            <a:r>
              <a:rPr lang="en-US" sz="1600" dirty="0">
                <a:sym typeface="Wingdings" pitchFamily="2" charset="2"/>
              </a:rPr>
              <a:t> Kim, </a:t>
            </a:r>
            <a:r>
              <a:rPr lang="en-US" sz="1600" dirty="0" err="1">
                <a:sym typeface="Wingdings" pitchFamily="2" charset="2"/>
              </a:rPr>
              <a:t>Ajit</a:t>
            </a:r>
            <a:r>
              <a:rPr lang="en-US" sz="1600" dirty="0">
                <a:sym typeface="Wingdings" pitchFamily="2" charset="2"/>
              </a:rPr>
              <a:t> Mathew, </a:t>
            </a:r>
            <a:r>
              <a:rPr lang="en-US" sz="1600" b="1" u="sng" dirty="0" err="1">
                <a:sym typeface="Wingdings" pitchFamily="2" charset="2"/>
              </a:rPr>
              <a:t>Xinwei</a:t>
            </a:r>
            <a:r>
              <a:rPr lang="en-US" sz="1600" b="1" u="sng" dirty="0">
                <a:sym typeface="Wingdings" pitchFamily="2" charset="2"/>
              </a:rPr>
              <a:t> Fu</a:t>
            </a:r>
            <a:r>
              <a:rPr lang="en-US" sz="1600" dirty="0">
                <a:sym typeface="Wingdings" pitchFamily="2" charset="2"/>
              </a:rPr>
              <a:t>, Anthony </a:t>
            </a:r>
            <a:r>
              <a:rPr lang="en-US" sz="1600" dirty="0" err="1">
                <a:sym typeface="Wingdings" pitchFamily="2" charset="2"/>
              </a:rPr>
              <a:t>Demeri</a:t>
            </a:r>
            <a:r>
              <a:rPr lang="en-US" sz="1600" dirty="0">
                <a:sym typeface="Wingdings" pitchFamily="2" charset="2"/>
              </a:rPr>
              <a:t>, </a:t>
            </a:r>
            <a:r>
              <a:rPr lang="en-US" sz="1600" dirty="0" err="1">
                <a:sym typeface="Wingdings" pitchFamily="2" charset="2"/>
              </a:rPr>
              <a:t>Changwoo</a:t>
            </a:r>
            <a:r>
              <a:rPr lang="en-US" sz="1600" dirty="0">
                <a:sym typeface="Wingdings" pitchFamily="2" charset="2"/>
              </a:rPr>
              <a:t> Min and </a:t>
            </a:r>
            <a:r>
              <a:rPr lang="en-US" sz="1600" dirty="0" err="1">
                <a:sym typeface="Wingdings" pitchFamily="2" charset="2"/>
              </a:rPr>
              <a:t>Sudarsun</a:t>
            </a:r>
            <a:r>
              <a:rPr lang="en-US" sz="1600" dirty="0">
                <a:sym typeface="Wingdings" pitchFamily="2" charset="2"/>
              </a:rPr>
              <a:t> Kannan, “Durable Transactional Memory Can Scale with </a:t>
            </a:r>
            <a:r>
              <a:rPr lang="en-US" sz="1600" dirty="0" err="1">
                <a:sym typeface="Wingdings" pitchFamily="2" charset="2"/>
              </a:rPr>
              <a:t>TimeStone</a:t>
            </a:r>
            <a:r>
              <a:rPr lang="en-US" sz="1600" dirty="0">
                <a:sym typeface="Wingdings" pitchFamily="2" charset="2"/>
              </a:rPr>
              <a:t>”</a:t>
            </a:r>
          </a:p>
        </p:txBody>
      </p:sp>
      <p:sp>
        <p:nvSpPr>
          <p:cNvPr id="6" name="TextBox 5">
            <a:extLst>
              <a:ext uri="{FF2B5EF4-FFF2-40B4-BE49-F238E27FC236}">
                <a16:creationId xmlns:a16="http://schemas.microsoft.com/office/drawing/2014/main" id="{B7A39253-1B8D-6F44-A0A4-8878B233E0BC}"/>
              </a:ext>
            </a:extLst>
          </p:cNvPr>
          <p:cNvSpPr txBox="1"/>
          <p:nvPr/>
        </p:nvSpPr>
        <p:spPr>
          <a:xfrm>
            <a:off x="296358" y="5116687"/>
            <a:ext cx="11480309" cy="1020792"/>
          </a:xfrm>
          <a:prstGeom prst="rect">
            <a:avLst/>
          </a:prstGeom>
          <a:noFill/>
        </p:spPr>
        <p:txBody>
          <a:bodyPr wrap="square" rtlCol="0">
            <a:spAutoFit/>
          </a:bodyPr>
          <a:lstStyle/>
          <a:p>
            <a:pPr>
              <a:spcAft>
                <a:spcPts val="1000"/>
              </a:spcAft>
            </a:pPr>
            <a:r>
              <a:rPr lang="en-US" sz="2000" b="1" dirty="0">
                <a:sym typeface="Wingdings" pitchFamily="2" charset="2"/>
              </a:rPr>
              <a:t>Event-driven Architecture Runtime and Reliability</a:t>
            </a:r>
          </a:p>
          <a:p>
            <a:pPr marL="342900" indent="-342900">
              <a:buFont typeface="Arial" panose="020B0604020202020204" pitchFamily="34" charset="0"/>
              <a:buChar char="•"/>
            </a:pPr>
            <a:r>
              <a:rPr lang="en-US" sz="1600" dirty="0">
                <a:sym typeface="Wingdings" pitchFamily="2" charset="2"/>
              </a:rPr>
              <a:t>[ATC’19] </a:t>
            </a:r>
            <a:r>
              <a:rPr lang="en-US" sz="1600" b="1" u="sng" dirty="0" err="1">
                <a:sym typeface="Wingdings" pitchFamily="2" charset="2"/>
              </a:rPr>
              <a:t>Xinwei</a:t>
            </a:r>
            <a:r>
              <a:rPr lang="en-US" sz="1600" b="1" u="sng" dirty="0">
                <a:sym typeface="Wingdings" pitchFamily="2" charset="2"/>
              </a:rPr>
              <a:t> Fu</a:t>
            </a:r>
            <a:r>
              <a:rPr lang="en-US" sz="1600" dirty="0">
                <a:sym typeface="Wingdings" pitchFamily="2" charset="2"/>
              </a:rPr>
              <a:t>, Talha Ghaffar, James C. Davis and </a:t>
            </a:r>
            <a:r>
              <a:rPr lang="en-US" sz="1600" dirty="0" err="1">
                <a:sym typeface="Wingdings" pitchFamily="2" charset="2"/>
              </a:rPr>
              <a:t>Dongyoon</a:t>
            </a:r>
            <a:r>
              <a:rPr lang="en-US" sz="1600" dirty="0">
                <a:sym typeface="Wingdings" pitchFamily="2" charset="2"/>
              </a:rPr>
              <a:t> Lee, “</a:t>
            </a:r>
            <a:r>
              <a:rPr lang="en-US" sz="1600" dirty="0" err="1">
                <a:sym typeface="Wingdings" pitchFamily="2" charset="2"/>
              </a:rPr>
              <a:t>EdgeWise</a:t>
            </a:r>
            <a:r>
              <a:rPr lang="en-US" sz="1600" dirty="0">
                <a:sym typeface="Wingdings" pitchFamily="2" charset="2"/>
              </a:rPr>
              <a:t>: A Better Stream Processing Engine for the Edge”</a:t>
            </a:r>
          </a:p>
          <a:p>
            <a:pPr marL="342900" indent="-342900">
              <a:buFont typeface="Arial" panose="020B0604020202020204" pitchFamily="34" charset="0"/>
              <a:buChar char="•"/>
            </a:pPr>
            <a:r>
              <a:rPr lang="en-US" sz="1600" dirty="0">
                <a:sym typeface="Wingdings" pitchFamily="2" charset="2"/>
              </a:rPr>
              <a:t>[CGO’18] </a:t>
            </a:r>
            <a:r>
              <a:rPr lang="en-US" sz="1600" b="1" u="sng" dirty="0" err="1">
                <a:sym typeface="Wingdings" pitchFamily="2" charset="2"/>
              </a:rPr>
              <a:t>Xinwei</a:t>
            </a:r>
            <a:r>
              <a:rPr lang="en-US" sz="1600" b="1" u="sng" dirty="0">
                <a:sym typeface="Wingdings" pitchFamily="2" charset="2"/>
              </a:rPr>
              <a:t> Fu</a:t>
            </a:r>
            <a:r>
              <a:rPr lang="en-US" sz="1600" dirty="0">
                <a:sym typeface="Wingdings" pitchFamily="2" charset="2"/>
              </a:rPr>
              <a:t>, </a:t>
            </a:r>
            <a:r>
              <a:rPr lang="en-US" sz="1600" dirty="0" err="1">
                <a:sym typeface="Wingdings" pitchFamily="2" charset="2"/>
              </a:rPr>
              <a:t>Dongyoon</a:t>
            </a:r>
            <a:r>
              <a:rPr lang="en-US" sz="1600" dirty="0">
                <a:sym typeface="Wingdings" pitchFamily="2" charset="2"/>
              </a:rPr>
              <a:t> Lee, and </a:t>
            </a:r>
            <a:r>
              <a:rPr lang="en-US" sz="1600" dirty="0" err="1">
                <a:sym typeface="Wingdings" pitchFamily="2" charset="2"/>
              </a:rPr>
              <a:t>Changhee</a:t>
            </a:r>
            <a:r>
              <a:rPr lang="en-US" sz="1600" dirty="0">
                <a:sym typeface="Wingdings" pitchFamily="2" charset="2"/>
              </a:rPr>
              <a:t> Jung, “</a:t>
            </a:r>
            <a:r>
              <a:rPr lang="en-US" sz="1600" dirty="0" err="1">
                <a:sym typeface="Wingdings" pitchFamily="2" charset="2"/>
              </a:rPr>
              <a:t>nAdroid</a:t>
            </a:r>
            <a:r>
              <a:rPr lang="en-US" sz="1600" dirty="0">
                <a:sym typeface="Wingdings" pitchFamily="2" charset="2"/>
              </a:rPr>
              <a:t>: Statically Detecting Ordering Violations in Android Applications”</a:t>
            </a:r>
          </a:p>
        </p:txBody>
      </p:sp>
      <p:sp>
        <p:nvSpPr>
          <p:cNvPr id="7" name="TextBox 6">
            <a:extLst>
              <a:ext uri="{FF2B5EF4-FFF2-40B4-BE49-F238E27FC236}">
                <a16:creationId xmlns:a16="http://schemas.microsoft.com/office/drawing/2014/main" id="{F9F6223A-CE28-6E43-91F1-79F764EBDC46}"/>
              </a:ext>
            </a:extLst>
          </p:cNvPr>
          <p:cNvSpPr txBox="1"/>
          <p:nvPr/>
        </p:nvSpPr>
        <p:spPr>
          <a:xfrm>
            <a:off x="296358" y="897024"/>
            <a:ext cx="11276886" cy="1513235"/>
          </a:xfrm>
          <a:prstGeom prst="rect">
            <a:avLst/>
          </a:prstGeom>
          <a:noFill/>
        </p:spPr>
        <p:txBody>
          <a:bodyPr wrap="square" rtlCol="0">
            <a:spAutoFit/>
          </a:bodyPr>
          <a:lstStyle/>
          <a:p>
            <a:pPr>
              <a:spcAft>
                <a:spcPts val="1000"/>
              </a:spcAft>
            </a:pPr>
            <a:r>
              <a:rPr lang="en-US" sz="2000" b="1" dirty="0">
                <a:sym typeface="Wingdings" pitchFamily="2" charset="2"/>
              </a:rPr>
              <a:t>NVM Bug Detectors</a:t>
            </a:r>
            <a:endParaRPr lang="en-US" sz="1600" i="1" u="sng" dirty="0">
              <a:sym typeface="Wingdings" pitchFamily="2" charset="2"/>
            </a:endParaRPr>
          </a:p>
          <a:p>
            <a:pPr marL="342900" indent="-342900">
              <a:buFont typeface="Arial" panose="020B0604020202020204" pitchFamily="34" charset="0"/>
              <a:buChar char="•"/>
            </a:pPr>
            <a:r>
              <a:rPr lang="en-US" sz="1600" dirty="0">
                <a:sym typeface="Wingdings" pitchFamily="2" charset="2"/>
              </a:rPr>
              <a:t>[Submitted to ODSI’22] </a:t>
            </a:r>
            <a:r>
              <a:rPr lang="en-US" sz="1600" b="1" u="sng" dirty="0">
                <a:sym typeface="Wingdings" pitchFamily="2" charset="2"/>
              </a:rPr>
              <a:t>Xinwei Fu</a:t>
            </a:r>
            <a:r>
              <a:rPr lang="en-US" sz="1600" dirty="0">
                <a:sym typeface="Wingdings" pitchFamily="2" charset="2"/>
              </a:rPr>
              <a:t>, </a:t>
            </a:r>
            <a:r>
              <a:rPr lang="en-US" sz="1600" dirty="0" err="1">
                <a:sym typeface="Wingdings" pitchFamily="2" charset="2"/>
              </a:rPr>
              <a:t>Changwoo</a:t>
            </a:r>
            <a:r>
              <a:rPr lang="en-US" sz="1600" dirty="0">
                <a:sym typeface="Wingdings" pitchFamily="2" charset="2"/>
              </a:rPr>
              <a:t> Min, and </a:t>
            </a:r>
            <a:r>
              <a:rPr lang="en-US" sz="1600" dirty="0" err="1">
                <a:sym typeface="Wingdings" pitchFamily="2" charset="2"/>
              </a:rPr>
              <a:t>Dongyoon</a:t>
            </a:r>
            <a:r>
              <a:rPr lang="en-US" sz="1600" dirty="0">
                <a:sym typeface="Wingdings" pitchFamily="2" charset="2"/>
              </a:rPr>
              <a:t> Lee, “</a:t>
            </a:r>
            <a:r>
              <a:rPr lang="en-US" sz="1600" dirty="0" err="1">
                <a:sym typeface="Wingdings" pitchFamily="2" charset="2"/>
              </a:rPr>
              <a:t>Durinn</a:t>
            </a:r>
            <a:r>
              <a:rPr lang="en-US" sz="1600" dirty="0">
                <a:sym typeface="Wingdings" pitchFamily="2" charset="2"/>
              </a:rPr>
              <a:t>: Adversarial Memory and Thread Interleaving for Detecting Durable Linearizability Bugs”</a:t>
            </a:r>
          </a:p>
          <a:p>
            <a:pPr marL="342900" indent="-342900">
              <a:buFont typeface="Arial" panose="020B0604020202020204" pitchFamily="34" charset="0"/>
              <a:buChar char="•"/>
            </a:pPr>
            <a:r>
              <a:rPr lang="en-US" sz="1600" dirty="0">
                <a:sym typeface="Wingdings" pitchFamily="2" charset="2"/>
              </a:rPr>
              <a:t>[SOSP’21] </a:t>
            </a:r>
            <a:r>
              <a:rPr lang="en-US" sz="1600" b="1" u="sng" dirty="0">
                <a:sym typeface="Wingdings" pitchFamily="2" charset="2"/>
              </a:rPr>
              <a:t>Xinwei Fu</a:t>
            </a:r>
            <a:r>
              <a:rPr lang="en-US" sz="1600" dirty="0">
                <a:sym typeface="Wingdings" pitchFamily="2" charset="2"/>
              </a:rPr>
              <a:t>, </a:t>
            </a:r>
            <a:r>
              <a:rPr lang="en-US" sz="1600" dirty="0" err="1">
                <a:sym typeface="Wingdings" pitchFamily="2" charset="2"/>
              </a:rPr>
              <a:t>Wook-Hee</a:t>
            </a:r>
            <a:r>
              <a:rPr lang="en-US" sz="1600" dirty="0">
                <a:sym typeface="Wingdings" pitchFamily="2" charset="2"/>
              </a:rPr>
              <a:t> Kim, Ajay </a:t>
            </a:r>
            <a:r>
              <a:rPr lang="en-US" sz="1600" dirty="0" err="1">
                <a:sym typeface="Wingdings" pitchFamily="2" charset="2"/>
              </a:rPr>
              <a:t>Paddayuru</a:t>
            </a:r>
            <a:r>
              <a:rPr lang="en-US" sz="1600" dirty="0">
                <a:sym typeface="Wingdings" pitchFamily="2" charset="2"/>
              </a:rPr>
              <a:t> </a:t>
            </a:r>
            <a:r>
              <a:rPr lang="en-US" sz="1600" dirty="0" err="1">
                <a:sym typeface="Wingdings" pitchFamily="2" charset="2"/>
              </a:rPr>
              <a:t>Shreepathi</a:t>
            </a:r>
            <a:r>
              <a:rPr lang="en-US" sz="1600" dirty="0">
                <a:sym typeface="Wingdings" pitchFamily="2" charset="2"/>
              </a:rPr>
              <a:t>, </a:t>
            </a:r>
            <a:r>
              <a:rPr lang="en-US" sz="1600" dirty="0" err="1">
                <a:sym typeface="Wingdings" pitchFamily="2" charset="2"/>
              </a:rPr>
              <a:t>Mohannad</a:t>
            </a:r>
            <a:r>
              <a:rPr lang="en-US" sz="1600" dirty="0">
                <a:sym typeface="Wingdings" pitchFamily="2" charset="2"/>
              </a:rPr>
              <a:t> Ismail, Sunny </a:t>
            </a:r>
            <a:r>
              <a:rPr lang="en-US" sz="1600" dirty="0" err="1">
                <a:sym typeface="Wingdings" pitchFamily="2" charset="2"/>
              </a:rPr>
              <a:t>Wadkar</a:t>
            </a:r>
            <a:r>
              <a:rPr lang="en-US" sz="1600" dirty="0">
                <a:sym typeface="Wingdings" pitchFamily="2" charset="2"/>
              </a:rPr>
              <a:t>, </a:t>
            </a:r>
            <a:r>
              <a:rPr lang="en-US" sz="1600" dirty="0" err="1">
                <a:sym typeface="Wingdings" pitchFamily="2" charset="2"/>
              </a:rPr>
              <a:t>Changwoo</a:t>
            </a:r>
            <a:r>
              <a:rPr lang="en-US" sz="1600" dirty="0">
                <a:sym typeface="Wingdings" pitchFamily="2" charset="2"/>
              </a:rPr>
              <a:t> Min, and </a:t>
            </a:r>
            <a:r>
              <a:rPr lang="en-US" sz="1600" dirty="0" err="1">
                <a:sym typeface="Wingdings" pitchFamily="2" charset="2"/>
              </a:rPr>
              <a:t>Dongyoon</a:t>
            </a:r>
            <a:r>
              <a:rPr lang="en-US" sz="1600" dirty="0">
                <a:sym typeface="Wingdings" pitchFamily="2" charset="2"/>
              </a:rPr>
              <a:t> Lee, “Witcher: Systematic Crash Consistency Testing for Non-Volatile Memory Key-Value Stores”</a:t>
            </a:r>
          </a:p>
        </p:txBody>
      </p:sp>
    </p:spTree>
    <p:extLst>
      <p:ext uri="{BB962C8B-B14F-4D97-AF65-F5344CB8AC3E}">
        <p14:creationId xmlns:p14="http://schemas.microsoft.com/office/powerpoint/2010/main" val="295129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Acknowledgements</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41</a:t>
            </a:fld>
            <a:endParaRPr lang="en-US" dirty="0"/>
          </a:p>
        </p:txBody>
      </p:sp>
      <p:sp>
        <p:nvSpPr>
          <p:cNvPr id="5" name="TextBox 4">
            <a:extLst>
              <a:ext uri="{FF2B5EF4-FFF2-40B4-BE49-F238E27FC236}">
                <a16:creationId xmlns:a16="http://schemas.microsoft.com/office/drawing/2014/main" id="{29E076B2-A706-CB46-A48A-1DBF94AC2223}"/>
              </a:ext>
            </a:extLst>
          </p:cNvPr>
          <p:cNvSpPr txBox="1"/>
          <p:nvPr/>
        </p:nvSpPr>
        <p:spPr>
          <a:xfrm>
            <a:off x="296358" y="1058417"/>
            <a:ext cx="10310008" cy="1200329"/>
          </a:xfrm>
          <a:prstGeom prst="rect">
            <a:avLst/>
          </a:prstGeom>
          <a:noFill/>
        </p:spPr>
        <p:txBody>
          <a:bodyPr wrap="square" rtlCol="0">
            <a:spAutoFit/>
          </a:bodyPr>
          <a:lstStyle/>
          <a:p>
            <a:r>
              <a:rPr lang="en-US" sz="2400" b="1" dirty="0">
                <a:sym typeface="Wingdings" pitchFamily="2" charset="2"/>
              </a:rPr>
              <a:t>Ph.D. committee:</a:t>
            </a:r>
          </a:p>
          <a:p>
            <a:r>
              <a:rPr lang="en-US" sz="2400" dirty="0">
                <a:latin typeface="Calibri" panose="020F0502020204030204" pitchFamily="34" charset="0"/>
                <a:cs typeface="Calibri" panose="020F0502020204030204" pitchFamily="34" charset="0"/>
                <a:sym typeface="Wingdings" pitchFamily="2" charset="2"/>
              </a:rPr>
              <a:t>• Dr. Ali R. Butt		• Dr. </a:t>
            </a:r>
            <a:r>
              <a:rPr lang="en-US" sz="2400" dirty="0" err="1">
                <a:latin typeface="Calibri" panose="020F0502020204030204" pitchFamily="34" charset="0"/>
                <a:cs typeface="Calibri" panose="020F0502020204030204" pitchFamily="34" charset="0"/>
                <a:sym typeface="Wingdings" pitchFamily="2" charset="2"/>
              </a:rPr>
              <a:t>Changwoo</a:t>
            </a:r>
            <a:r>
              <a:rPr lang="en-US" sz="2400" dirty="0">
                <a:latin typeface="Calibri" panose="020F0502020204030204" pitchFamily="34" charset="0"/>
                <a:cs typeface="Calibri" panose="020F0502020204030204" pitchFamily="34" charset="0"/>
                <a:sym typeface="Wingdings" pitchFamily="2" charset="2"/>
              </a:rPr>
              <a:t> Min 		• Dr. </a:t>
            </a:r>
            <a:r>
              <a:rPr lang="en-US" sz="2400" dirty="0" err="1">
                <a:latin typeface="Calibri" panose="020F0502020204030204" pitchFamily="34" charset="0"/>
                <a:cs typeface="Calibri" panose="020F0502020204030204" pitchFamily="34" charset="0"/>
                <a:sym typeface="Wingdings" pitchFamily="2" charset="2"/>
              </a:rPr>
              <a:t>Dongyoon</a:t>
            </a:r>
            <a:r>
              <a:rPr lang="en-US" sz="2400" dirty="0">
                <a:latin typeface="Calibri" panose="020F0502020204030204" pitchFamily="34" charset="0"/>
                <a:cs typeface="Calibri" panose="020F0502020204030204" pitchFamily="34" charset="0"/>
                <a:sym typeface="Wingdings" pitchFamily="2" charset="2"/>
              </a:rPr>
              <a:t> Lee</a:t>
            </a:r>
          </a:p>
          <a:p>
            <a:r>
              <a:rPr lang="en-US" sz="2400" dirty="0">
                <a:latin typeface="Calibri" panose="020F0502020204030204" pitchFamily="34" charset="0"/>
                <a:cs typeface="Calibri" panose="020F0502020204030204" pitchFamily="34" charset="0"/>
                <a:sym typeface="Wingdings" pitchFamily="2" charset="2"/>
              </a:rPr>
              <a:t>• Dr. </a:t>
            </a:r>
            <a:r>
              <a:rPr lang="en-US" sz="2400" dirty="0" err="1">
                <a:latin typeface="Calibri" panose="020F0502020204030204" pitchFamily="34" charset="0"/>
                <a:cs typeface="Calibri" panose="020F0502020204030204" pitchFamily="34" charset="0"/>
                <a:sym typeface="Wingdings" pitchFamily="2" charset="2"/>
              </a:rPr>
              <a:t>Danfeng</a:t>
            </a:r>
            <a:r>
              <a:rPr lang="en-US" sz="2400" dirty="0">
                <a:latin typeface="Calibri" panose="020F0502020204030204" pitchFamily="34" charset="0"/>
                <a:cs typeface="Calibri" panose="020F0502020204030204" pitchFamily="34" charset="0"/>
                <a:sym typeface="Wingdings" pitchFamily="2" charset="2"/>
              </a:rPr>
              <a:t> Yao		• Dr. </a:t>
            </a:r>
            <a:r>
              <a:rPr lang="en-US" sz="2400" dirty="0" err="1">
                <a:latin typeface="Calibri" panose="020F0502020204030204" pitchFamily="34" charset="0"/>
                <a:cs typeface="Calibri" panose="020F0502020204030204" pitchFamily="34" charset="0"/>
                <a:sym typeface="Wingdings" pitchFamily="2" charset="2"/>
              </a:rPr>
              <a:t>Xun</a:t>
            </a:r>
            <a:r>
              <a:rPr lang="en-US" sz="2400" dirty="0">
                <a:latin typeface="Calibri" panose="020F0502020204030204" pitchFamily="34" charset="0"/>
                <a:cs typeface="Calibri" panose="020F0502020204030204" pitchFamily="34" charset="0"/>
                <a:sym typeface="Wingdings" pitchFamily="2" charset="2"/>
              </a:rPr>
              <a:t> Jian</a:t>
            </a:r>
          </a:p>
        </p:txBody>
      </p:sp>
      <p:sp>
        <p:nvSpPr>
          <p:cNvPr id="6" name="TextBox 5">
            <a:extLst>
              <a:ext uri="{FF2B5EF4-FFF2-40B4-BE49-F238E27FC236}">
                <a16:creationId xmlns:a16="http://schemas.microsoft.com/office/drawing/2014/main" id="{1699C3B7-CDA6-734C-845E-5543E563314C}"/>
              </a:ext>
            </a:extLst>
          </p:cNvPr>
          <p:cNvSpPr txBox="1"/>
          <p:nvPr/>
        </p:nvSpPr>
        <p:spPr>
          <a:xfrm>
            <a:off x="296358" y="2627635"/>
            <a:ext cx="10310008" cy="461665"/>
          </a:xfrm>
          <a:prstGeom prst="rect">
            <a:avLst/>
          </a:prstGeom>
          <a:noFill/>
        </p:spPr>
        <p:txBody>
          <a:bodyPr wrap="square" rtlCol="0">
            <a:spAutoFit/>
          </a:bodyPr>
          <a:lstStyle/>
          <a:p>
            <a:r>
              <a:rPr lang="en-US" sz="2400" b="1" dirty="0">
                <a:sym typeface="Wingdings" pitchFamily="2" charset="2"/>
              </a:rPr>
              <a:t>Funding and facilities support:</a:t>
            </a:r>
          </a:p>
        </p:txBody>
      </p:sp>
      <p:pic>
        <p:nvPicPr>
          <p:cNvPr id="1026" name="Picture 2">
            <a:extLst>
              <a:ext uri="{FF2B5EF4-FFF2-40B4-BE49-F238E27FC236}">
                <a16:creationId xmlns:a16="http://schemas.microsoft.com/office/drawing/2014/main" id="{DA073F5C-64E6-674E-B85C-1565773C4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37" y="3208501"/>
            <a:ext cx="1359615" cy="13665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39535D6-1BA7-6E4C-AE09-DC4E392B5018}"/>
              </a:ext>
            </a:extLst>
          </p:cNvPr>
          <p:cNvPicPr>
            <a:picLocks noChangeAspect="1"/>
          </p:cNvPicPr>
          <p:nvPr/>
        </p:nvPicPr>
        <p:blipFill>
          <a:blip r:embed="rId4"/>
          <a:stretch>
            <a:fillRect/>
          </a:stretch>
        </p:blipFill>
        <p:spPr>
          <a:xfrm>
            <a:off x="6066623" y="3639515"/>
            <a:ext cx="3674905" cy="504546"/>
          </a:xfrm>
          <a:prstGeom prst="rect">
            <a:avLst/>
          </a:prstGeom>
        </p:spPr>
      </p:pic>
      <p:pic>
        <p:nvPicPr>
          <p:cNvPr id="1028" name="Picture 4" descr="Institue for Information &amp;amp; Communications Technology Promotion (Korea) -  Crunchbase Company Profile &amp;amp; Funding">
            <a:extLst>
              <a:ext uri="{FF2B5EF4-FFF2-40B4-BE49-F238E27FC236}">
                <a16:creationId xmlns:a16="http://schemas.microsoft.com/office/drawing/2014/main" id="{CC6BBDD9-E982-0044-9307-A9350C45E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9788" y="3205988"/>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075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Q&amp;A</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42</a:t>
            </a:fld>
            <a:endParaRPr lang="en-US" dirty="0"/>
          </a:p>
        </p:txBody>
      </p:sp>
      <p:sp>
        <p:nvSpPr>
          <p:cNvPr id="5" name="TextBox 4">
            <a:extLst>
              <a:ext uri="{FF2B5EF4-FFF2-40B4-BE49-F238E27FC236}">
                <a16:creationId xmlns:a16="http://schemas.microsoft.com/office/drawing/2014/main" id="{ED6BC3D9-130F-A444-A785-4C2CD1131711}"/>
              </a:ext>
            </a:extLst>
          </p:cNvPr>
          <p:cNvSpPr txBox="1"/>
          <p:nvPr/>
        </p:nvSpPr>
        <p:spPr>
          <a:xfrm>
            <a:off x="296358" y="1122680"/>
            <a:ext cx="11599284" cy="430887"/>
          </a:xfrm>
          <a:prstGeom prst="rect">
            <a:avLst/>
          </a:prstGeom>
          <a:noFill/>
        </p:spPr>
        <p:txBody>
          <a:bodyPr wrap="square" rtlCol="0">
            <a:spAutoFit/>
          </a:bodyPr>
          <a:lstStyle/>
          <a:p>
            <a:r>
              <a:rPr lang="en-US" altLang="zh-CN" sz="2200" b="1" dirty="0">
                <a:sym typeface="Wingdings" pitchFamily="2" charset="2"/>
              </a:rPr>
              <a:t>Problem Statement:</a:t>
            </a:r>
            <a:endParaRPr lang="en-US" sz="2200" dirty="0">
              <a:sym typeface="Wingdings" pitchFamily="2" charset="2"/>
            </a:endParaRPr>
          </a:p>
        </p:txBody>
      </p:sp>
      <p:sp>
        <p:nvSpPr>
          <p:cNvPr id="6" name="TextBox 5">
            <a:extLst>
              <a:ext uri="{FF2B5EF4-FFF2-40B4-BE49-F238E27FC236}">
                <a16:creationId xmlns:a16="http://schemas.microsoft.com/office/drawing/2014/main" id="{E5418AB7-7DB6-AD44-9AC0-7E18B0BF0CC4}"/>
              </a:ext>
            </a:extLst>
          </p:cNvPr>
          <p:cNvSpPr txBox="1"/>
          <p:nvPr/>
        </p:nvSpPr>
        <p:spPr>
          <a:xfrm>
            <a:off x="444537" y="1503967"/>
            <a:ext cx="10219242" cy="430887"/>
          </a:xfrm>
          <a:prstGeom prst="rect">
            <a:avLst/>
          </a:prstGeom>
          <a:noFill/>
        </p:spPr>
        <p:txBody>
          <a:bodyPr wrap="square" rtlCol="0">
            <a:spAutoFit/>
          </a:bodyPr>
          <a:lstStyle/>
          <a:p>
            <a:pPr algn="ctr"/>
            <a:r>
              <a:rPr lang="en-US" sz="2200" i="1" dirty="0">
                <a:sym typeface="Wingdings" pitchFamily="2" charset="2"/>
              </a:rPr>
              <a:t>How can one effectively detect application-specific NVM bugs?</a:t>
            </a:r>
          </a:p>
        </p:txBody>
      </p:sp>
      <p:sp>
        <p:nvSpPr>
          <p:cNvPr id="7" name="TextBox 6">
            <a:extLst>
              <a:ext uri="{FF2B5EF4-FFF2-40B4-BE49-F238E27FC236}">
                <a16:creationId xmlns:a16="http://schemas.microsoft.com/office/drawing/2014/main" id="{D4A6DB5D-A139-FD40-A33C-FF1FA68E18DC}"/>
              </a:ext>
            </a:extLst>
          </p:cNvPr>
          <p:cNvSpPr txBox="1"/>
          <p:nvPr/>
        </p:nvSpPr>
        <p:spPr>
          <a:xfrm>
            <a:off x="296358" y="1973495"/>
            <a:ext cx="11599284" cy="430887"/>
          </a:xfrm>
          <a:prstGeom prst="rect">
            <a:avLst/>
          </a:prstGeom>
          <a:noFill/>
        </p:spPr>
        <p:txBody>
          <a:bodyPr wrap="square" rtlCol="0">
            <a:spAutoFit/>
          </a:bodyPr>
          <a:lstStyle/>
          <a:p>
            <a:r>
              <a:rPr lang="en-US" altLang="zh-CN" sz="2200" b="1" dirty="0">
                <a:sym typeface="Wingdings" pitchFamily="2" charset="2"/>
              </a:rPr>
              <a:t>Thesis:</a:t>
            </a:r>
            <a:endParaRPr lang="en-US" sz="2200" dirty="0">
              <a:sym typeface="Wingdings" pitchFamily="2" charset="2"/>
            </a:endParaRPr>
          </a:p>
        </p:txBody>
      </p:sp>
      <p:sp>
        <p:nvSpPr>
          <p:cNvPr id="8" name="TextBox 7">
            <a:extLst>
              <a:ext uri="{FF2B5EF4-FFF2-40B4-BE49-F238E27FC236}">
                <a16:creationId xmlns:a16="http://schemas.microsoft.com/office/drawing/2014/main" id="{9D9141AE-62B5-B04A-BFE6-5ECECC30E4A1}"/>
              </a:ext>
            </a:extLst>
          </p:cNvPr>
          <p:cNvSpPr txBox="1"/>
          <p:nvPr/>
        </p:nvSpPr>
        <p:spPr>
          <a:xfrm>
            <a:off x="296358" y="2419834"/>
            <a:ext cx="11823924" cy="769441"/>
          </a:xfrm>
          <a:prstGeom prst="rect">
            <a:avLst/>
          </a:prstGeom>
          <a:noFill/>
        </p:spPr>
        <p:txBody>
          <a:bodyPr wrap="square" rtlCol="0">
            <a:spAutoFit/>
          </a:bodyPr>
          <a:lstStyle/>
          <a:p>
            <a:r>
              <a:rPr lang="en-US" altLang="zh-CN" sz="2200" i="1" dirty="0">
                <a:sym typeface="Wingdings" pitchFamily="2" charset="2"/>
              </a:rPr>
              <a:t>We</a:t>
            </a:r>
            <a:r>
              <a:rPr lang="zh-CN" altLang="en-US" sz="2200" i="1" dirty="0">
                <a:sym typeface="Wingdings" pitchFamily="2" charset="2"/>
              </a:rPr>
              <a:t> </a:t>
            </a:r>
            <a:r>
              <a:rPr lang="en-US" altLang="zh-CN" sz="2200" i="1" dirty="0">
                <a:sym typeface="Wingdings" pitchFamily="2" charset="2"/>
              </a:rPr>
              <a:t>can</a:t>
            </a:r>
            <a:r>
              <a:rPr lang="zh-CN" altLang="en-US" sz="2200" i="1" dirty="0">
                <a:sym typeface="Wingdings" pitchFamily="2" charset="2"/>
              </a:rPr>
              <a:t> </a:t>
            </a:r>
            <a:r>
              <a:rPr lang="en-US" altLang="zh-CN" sz="2200" i="1" dirty="0">
                <a:sym typeface="Wingdings" pitchFamily="2" charset="2"/>
              </a:rPr>
              <a:t>d</a:t>
            </a:r>
            <a:r>
              <a:rPr lang="en-US" sz="2200" i="1" dirty="0">
                <a:sym typeface="Wingdings" pitchFamily="2" charset="2"/>
              </a:rPr>
              <a:t>etect </a:t>
            </a:r>
            <a:r>
              <a:rPr lang="en-US" altLang="zh-CN" sz="2200" i="1" dirty="0">
                <a:sym typeface="Wingdings" pitchFamily="2" charset="2"/>
              </a:rPr>
              <a:t>a</a:t>
            </a:r>
            <a:r>
              <a:rPr lang="en-US" sz="2200" i="1" dirty="0">
                <a:sym typeface="Wingdings" pitchFamily="2" charset="2"/>
              </a:rPr>
              <a:t>pplication-specific </a:t>
            </a:r>
            <a:r>
              <a:rPr lang="en-US" altLang="zh-CN" sz="2200" i="1" dirty="0">
                <a:sym typeface="Wingdings" pitchFamily="2" charset="2"/>
              </a:rPr>
              <a:t>NVM</a:t>
            </a:r>
            <a:r>
              <a:rPr lang="en-US" sz="2200" i="1" dirty="0">
                <a:sym typeface="Wingdings" pitchFamily="2" charset="2"/>
              </a:rPr>
              <a:t> bugs</a:t>
            </a:r>
            <a:r>
              <a:rPr lang="zh-CN" altLang="en-US" sz="2200" i="1" dirty="0">
                <a:sym typeface="Wingdings" pitchFamily="2" charset="2"/>
              </a:rPr>
              <a:t> </a:t>
            </a:r>
            <a:r>
              <a:rPr lang="en-US" altLang="zh-CN" sz="2200" i="1" dirty="0">
                <a:sym typeface="Wingdings" pitchFamily="2" charset="2"/>
              </a:rPr>
              <a:t>in</a:t>
            </a:r>
            <a:r>
              <a:rPr lang="zh-CN" altLang="en-US" sz="2200" i="1" dirty="0">
                <a:sym typeface="Wingdings" pitchFamily="2" charset="2"/>
              </a:rPr>
              <a:t> </a:t>
            </a:r>
            <a:r>
              <a:rPr lang="en-US" altLang="zh-CN" sz="2200" i="1" dirty="0">
                <a:sym typeface="Wingdings" pitchFamily="2" charset="2"/>
              </a:rPr>
              <a:t>a</a:t>
            </a:r>
            <a:r>
              <a:rPr lang="zh-CN" altLang="en-US" sz="2200" i="1" dirty="0">
                <a:sym typeface="Wingdings" pitchFamily="2" charset="2"/>
              </a:rPr>
              <a:t> </a:t>
            </a:r>
            <a:r>
              <a:rPr lang="en-US" altLang="zh-CN" sz="2200" i="1" dirty="0">
                <a:sym typeface="Wingdings" pitchFamily="2" charset="2"/>
              </a:rPr>
              <a:t>scalable</a:t>
            </a:r>
            <a:r>
              <a:rPr lang="zh-CN" altLang="en-US" sz="2200" i="1" dirty="0">
                <a:sym typeface="Wingdings" pitchFamily="2" charset="2"/>
              </a:rPr>
              <a:t> </a:t>
            </a:r>
            <a:r>
              <a:rPr lang="en-US" altLang="zh-CN" sz="2200" i="1" dirty="0">
                <a:sym typeface="Wingdings" pitchFamily="2" charset="2"/>
              </a:rPr>
              <a:t>and</a:t>
            </a:r>
            <a:r>
              <a:rPr lang="zh-CN" altLang="en-US" sz="2200" i="1" dirty="0">
                <a:sym typeface="Wingdings" pitchFamily="2" charset="2"/>
              </a:rPr>
              <a:t> </a:t>
            </a:r>
            <a:r>
              <a:rPr lang="en-US" altLang="zh-CN" sz="2200" i="1" dirty="0">
                <a:sym typeface="Wingdings" pitchFamily="2" charset="2"/>
              </a:rPr>
              <a:t>automatic</a:t>
            </a:r>
            <a:r>
              <a:rPr lang="zh-CN" altLang="en-US" sz="2200" i="1" dirty="0">
                <a:sym typeface="Wingdings" pitchFamily="2" charset="2"/>
              </a:rPr>
              <a:t> </a:t>
            </a:r>
            <a:r>
              <a:rPr lang="en-US" altLang="zh-CN" sz="2200" i="1" dirty="0">
                <a:sym typeface="Wingdings" pitchFamily="2" charset="2"/>
              </a:rPr>
              <a:t>manner</a:t>
            </a:r>
            <a:r>
              <a:rPr lang="zh-CN" altLang="en-US" sz="2200" i="1" dirty="0">
                <a:sym typeface="Wingdings" pitchFamily="2" charset="2"/>
              </a:rPr>
              <a:t> </a:t>
            </a:r>
            <a:r>
              <a:rPr lang="en-US" sz="2200" i="1" dirty="0">
                <a:sym typeface="Wingdings" pitchFamily="2" charset="2"/>
              </a:rPr>
              <a:t>by </a:t>
            </a:r>
            <a:r>
              <a:rPr lang="en-US" altLang="zh-CN" sz="2200" i="1" dirty="0">
                <a:sym typeface="Wingdings" pitchFamily="2" charset="2"/>
              </a:rPr>
              <a:t>i</a:t>
            </a:r>
            <a:r>
              <a:rPr lang="en-US" sz="2200" i="1" dirty="0">
                <a:sym typeface="Wingdings" pitchFamily="2" charset="2"/>
              </a:rPr>
              <a:t>nferring </a:t>
            </a:r>
            <a:r>
              <a:rPr lang="en-US" altLang="zh-CN" sz="2200" i="1" dirty="0">
                <a:sym typeface="Wingdings" pitchFamily="2" charset="2"/>
              </a:rPr>
              <a:t>l</a:t>
            </a:r>
            <a:r>
              <a:rPr lang="en-US" sz="2200" i="1" dirty="0">
                <a:sym typeface="Wingdings" pitchFamily="2" charset="2"/>
              </a:rPr>
              <a:t>ikely-</a:t>
            </a:r>
            <a:r>
              <a:rPr lang="en-US" altLang="zh-CN" sz="2200" i="1" dirty="0">
                <a:sym typeface="Wingdings" pitchFamily="2" charset="2"/>
              </a:rPr>
              <a:t>c</a:t>
            </a:r>
            <a:r>
              <a:rPr lang="en-US" sz="2200" i="1" dirty="0">
                <a:sym typeface="Wingdings" pitchFamily="2" charset="2"/>
              </a:rPr>
              <a:t>orrectness </a:t>
            </a:r>
            <a:r>
              <a:rPr lang="en-US" altLang="zh-CN" sz="2200" i="1" dirty="0">
                <a:sym typeface="Wingdings" pitchFamily="2" charset="2"/>
              </a:rPr>
              <a:t>c</a:t>
            </a:r>
            <a:r>
              <a:rPr lang="en-US" sz="2200" i="1" dirty="0">
                <a:sym typeface="Wingdings" pitchFamily="2" charset="2"/>
              </a:rPr>
              <a:t>onditions from </a:t>
            </a:r>
            <a:r>
              <a:rPr lang="en-US" altLang="zh-CN" sz="2200" i="1" dirty="0">
                <a:sym typeface="Wingdings" pitchFamily="2" charset="2"/>
              </a:rPr>
              <a:t>p</a:t>
            </a:r>
            <a:r>
              <a:rPr lang="en-US" sz="2200" i="1" dirty="0">
                <a:sym typeface="Wingdings" pitchFamily="2" charset="2"/>
              </a:rPr>
              <a:t>rograms</a:t>
            </a:r>
            <a:r>
              <a:rPr lang="en-US" altLang="zh-CN" sz="2200" i="1" dirty="0">
                <a:sym typeface="Wingdings" pitchFamily="2" charset="2"/>
              </a:rPr>
              <a:t>.</a:t>
            </a:r>
            <a:endParaRPr lang="en-US" sz="2200" i="1" dirty="0">
              <a:sym typeface="Wingdings" pitchFamily="2" charset="2"/>
            </a:endParaRPr>
          </a:p>
        </p:txBody>
      </p:sp>
      <p:sp>
        <p:nvSpPr>
          <p:cNvPr id="9" name="TextBox 8">
            <a:extLst>
              <a:ext uri="{FF2B5EF4-FFF2-40B4-BE49-F238E27FC236}">
                <a16:creationId xmlns:a16="http://schemas.microsoft.com/office/drawing/2014/main" id="{0365EF7D-C42E-1342-9EAE-74A43D705C68}"/>
              </a:ext>
            </a:extLst>
          </p:cNvPr>
          <p:cNvSpPr txBox="1"/>
          <p:nvPr/>
        </p:nvSpPr>
        <p:spPr>
          <a:xfrm>
            <a:off x="296358" y="3370767"/>
            <a:ext cx="11599284" cy="430887"/>
          </a:xfrm>
          <a:prstGeom prst="rect">
            <a:avLst/>
          </a:prstGeom>
          <a:noFill/>
        </p:spPr>
        <p:txBody>
          <a:bodyPr wrap="square" rtlCol="0">
            <a:spAutoFit/>
          </a:bodyPr>
          <a:lstStyle/>
          <a:p>
            <a:r>
              <a:rPr lang="en-US" altLang="zh-CN" sz="2200" b="1" dirty="0">
                <a:sym typeface="Wingdings" pitchFamily="2" charset="2"/>
              </a:rPr>
              <a:t>Dissertation Contributions:</a:t>
            </a:r>
          </a:p>
        </p:txBody>
      </p:sp>
      <p:sp>
        <p:nvSpPr>
          <p:cNvPr id="10" name="TextBox 9">
            <a:extLst>
              <a:ext uri="{FF2B5EF4-FFF2-40B4-BE49-F238E27FC236}">
                <a16:creationId xmlns:a16="http://schemas.microsoft.com/office/drawing/2014/main" id="{549485CE-5242-9E41-A6C1-DE1FA19C8CFC}"/>
              </a:ext>
            </a:extLst>
          </p:cNvPr>
          <p:cNvSpPr txBox="1"/>
          <p:nvPr/>
        </p:nvSpPr>
        <p:spPr>
          <a:xfrm>
            <a:off x="296359" y="3826282"/>
            <a:ext cx="5216936" cy="1631216"/>
          </a:xfrm>
          <a:prstGeom prst="rect">
            <a:avLst/>
          </a:prstGeom>
          <a:noFill/>
        </p:spPr>
        <p:txBody>
          <a:bodyPr wrap="square" rtlCol="0">
            <a:spAutoFit/>
          </a:bodyPr>
          <a:lstStyle/>
          <a:p>
            <a:r>
              <a:rPr lang="en-US" sz="2000" b="1" dirty="0">
                <a:sym typeface="Wingdings" pitchFamily="2" charset="2"/>
              </a:rPr>
              <a:t>Witcher [SOSP’21]</a:t>
            </a:r>
            <a:r>
              <a:rPr lang="en-US" sz="2000" dirty="0">
                <a:sym typeface="Wingdings" pitchFamily="2" charset="2"/>
              </a:rPr>
              <a:t>:</a:t>
            </a:r>
          </a:p>
          <a:p>
            <a:pPr marL="342900" indent="-342900">
              <a:buFont typeface="Arial" panose="020B0604020202020204" pitchFamily="34" charset="0"/>
              <a:buChar char="•"/>
            </a:pPr>
            <a:r>
              <a:rPr lang="en-US" sz="2000" dirty="0">
                <a:sym typeface="Wingdings" pitchFamily="2" charset="2"/>
              </a:rPr>
              <a:t>Infer likely-ordering conditions by analyzing program dependency </a:t>
            </a:r>
          </a:p>
          <a:p>
            <a:pPr marL="342900" indent="-342900">
              <a:buFont typeface="Arial" panose="020B0604020202020204" pitchFamily="34" charset="0"/>
              <a:buChar char="•"/>
            </a:pPr>
            <a:r>
              <a:rPr lang="en-US" sz="2000" dirty="0">
                <a:sym typeface="Wingdings" pitchFamily="2" charset="2"/>
              </a:rPr>
              <a:t>Reduce test space of crash state</a:t>
            </a:r>
          </a:p>
          <a:p>
            <a:pPr marL="342900" indent="-342900">
              <a:buFont typeface="Arial" panose="020B0604020202020204" pitchFamily="34" charset="0"/>
              <a:buChar char="•"/>
            </a:pPr>
            <a:r>
              <a:rPr lang="en-US" sz="2000" dirty="0">
                <a:sym typeface="Wingdings" pitchFamily="2" charset="2"/>
              </a:rPr>
              <a:t>Detected 47 (36 new) bugs </a:t>
            </a:r>
          </a:p>
        </p:txBody>
      </p:sp>
      <p:sp>
        <p:nvSpPr>
          <p:cNvPr id="11" name="TextBox 10">
            <a:extLst>
              <a:ext uri="{FF2B5EF4-FFF2-40B4-BE49-F238E27FC236}">
                <a16:creationId xmlns:a16="http://schemas.microsoft.com/office/drawing/2014/main" id="{EEACF4B6-E665-514F-95E0-E4F7B832AC08}"/>
              </a:ext>
            </a:extLst>
          </p:cNvPr>
          <p:cNvSpPr txBox="1"/>
          <p:nvPr/>
        </p:nvSpPr>
        <p:spPr>
          <a:xfrm>
            <a:off x="5883835" y="3806708"/>
            <a:ext cx="5932245" cy="1938992"/>
          </a:xfrm>
          <a:prstGeom prst="rect">
            <a:avLst/>
          </a:prstGeom>
          <a:noFill/>
        </p:spPr>
        <p:txBody>
          <a:bodyPr wrap="square" rtlCol="0">
            <a:spAutoFit/>
          </a:bodyPr>
          <a:lstStyle/>
          <a:p>
            <a:r>
              <a:rPr lang="en-US" sz="2000" b="1" dirty="0" err="1">
                <a:sym typeface="Wingdings" pitchFamily="2" charset="2"/>
              </a:rPr>
              <a:t>Durinn</a:t>
            </a:r>
            <a:r>
              <a:rPr lang="en-US" sz="2000" b="1" dirty="0">
                <a:sym typeface="Wingdings" pitchFamily="2" charset="2"/>
              </a:rPr>
              <a:t> [Submitted to OSDI’22]</a:t>
            </a:r>
            <a:r>
              <a:rPr lang="en-US" sz="2000" dirty="0">
                <a:sym typeface="Wingdings" pitchFamily="2" charset="2"/>
              </a:rPr>
              <a:t>:</a:t>
            </a:r>
          </a:p>
          <a:p>
            <a:pPr marL="342900" indent="-342900">
              <a:buFont typeface="Arial" panose="020B0604020202020204" pitchFamily="34" charset="0"/>
              <a:buChar char="•"/>
            </a:pPr>
            <a:r>
              <a:rPr lang="en-US" sz="2000" dirty="0">
                <a:sym typeface="Wingdings" pitchFamily="2" charset="2"/>
              </a:rPr>
              <a:t>Infer like-linearization points to understand operation behavior</a:t>
            </a:r>
          </a:p>
          <a:p>
            <a:pPr marL="342900" indent="-342900">
              <a:buFont typeface="Arial" panose="020B0604020202020204" pitchFamily="34" charset="0"/>
              <a:buChar char="•"/>
            </a:pPr>
            <a:r>
              <a:rPr lang="en-US" sz="2000" dirty="0">
                <a:sym typeface="Wingdings" pitchFamily="2" charset="2"/>
              </a:rPr>
              <a:t>Reduce test space of crash state further</a:t>
            </a:r>
          </a:p>
          <a:p>
            <a:pPr marL="342900" indent="-342900">
              <a:buFont typeface="Arial" panose="020B0604020202020204" pitchFamily="34" charset="0"/>
              <a:buChar char="•"/>
            </a:pPr>
            <a:r>
              <a:rPr lang="en-US" sz="2000" dirty="0">
                <a:sym typeface="Wingdings" pitchFamily="2" charset="2"/>
              </a:rPr>
              <a:t>Reduce test space of thread interleaving</a:t>
            </a:r>
          </a:p>
          <a:p>
            <a:pPr marL="342900" indent="-342900">
              <a:buFont typeface="Arial" panose="020B0604020202020204" pitchFamily="34" charset="0"/>
              <a:buChar char="•"/>
            </a:pPr>
            <a:r>
              <a:rPr lang="en-US" sz="2000" dirty="0">
                <a:sym typeface="Wingdings" pitchFamily="2" charset="2"/>
              </a:rPr>
              <a:t>Detected 27 (15 new) bugs</a:t>
            </a:r>
          </a:p>
        </p:txBody>
      </p:sp>
    </p:spTree>
    <p:extLst>
      <p:ext uri="{BB962C8B-B14F-4D97-AF65-F5344CB8AC3E}">
        <p14:creationId xmlns:p14="http://schemas.microsoft.com/office/powerpoint/2010/main" val="565414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8A3D5D-79D9-4BFE-982E-99D40BA52E4F}"/>
              </a:ext>
            </a:extLst>
          </p:cNvPr>
          <p:cNvSpPr/>
          <p:nvPr/>
        </p:nvSpPr>
        <p:spPr>
          <a:xfrm>
            <a:off x="4048872" y="2243469"/>
            <a:ext cx="4094255" cy="923330"/>
          </a:xfrm>
          <a:prstGeom prst="rect">
            <a:avLst/>
          </a:prstGeom>
          <a:solidFill>
            <a:schemeClr val="bg1"/>
          </a:solidFill>
        </p:spPr>
        <p:txBody>
          <a:bodyPr wrap="square" anchor="ctr">
            <a:spAutoFit/>
          </a:bodyPr>
          <a:lstStyle/>
          <a:p>
            <a:pPr algn="ctr"/>
            <a:r>
              <a:rPr lang="en-US" sz="5400" b="1" dirty="0">
                <a:latin typeface="HK Grotesk Medium" panose="00000600000000000000" pitchFamily="50" charset="0"/>
              </a:rPr>
              <a:t>Backup Slides</a:t>
            </a:r>
          </a:p>
        </p:txBody>
      </p:sp>
    </p:spTree>
    <p:extLst>
      <p:ext uri="{BB962C8B-B14F-4D97-AF65-F5344CB8AC3E}">
        <p14:creationId xmlns:p14="http://schemas.microsoft.com/office/powerpoint/2010/main" val="2532294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44</a:t>
            </a:fld>
            <a:endParaRPr lang="en-US" dirty="0"/>
          </a:p>
        </p:txBody>
      </p:sp>
      <p:sp>
        <p:nvSpPr>
          <p:cNvPr id="17" name="Title 1">
            <a:extLst>
              <a:ext uri="{FF2B5EF4-FFF2-40B4-BE49-F238E27FC236}">
                <a16:creationId xmlns:a16="http://schemas.microsoft.com/office/drawing/2014/main" id="{53CCE99B-95E9-3241-B35A-3BB84BD87ED4}"/>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Key Idea 2: Output Equivalence Checking</a:t>
            </a:r>
          </a:p>
        </p:txBody>
      </p:sp>
      <p:sp>
        <p:nvSpPr>
          <p:cNvPr id="18" name="TextBox 17">
            <a:extLst>
              <a:ext uri="{FF2B5EF4-FFF2-40B4-BE49-F238E27FC236}">
                <a16:creationId xmlns:a16="http://schemas.microsoft.com/office/drawing/2014/main" id="{7A9CDB06-B83B-A440-9180-C22A86C7DFAC}"/>
              </a:ext>
            </a:extLst>
          </p:cNvPr>
          <p:cNvSpPr txBox="1"/>
          <p:nvPr/>
        </p:nvSpPr>
        <p:spPr>
          <a:xfrm>
            <a:off x="409575" y="930877"/>
            <a:ext cx="1051560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Challenge: How to automatically validate a crashed state?</a:t>
            </a:r>
          </a:p>
        </p:txBody>
      </p:sp>
      <p:sp>
        <p:nvSpPr>
          <p:cNvPr id="20" name="Rectangle 19">
            <a:extLst>
              <a:ext uri="{FF2B5EF4-FFF2-40B4-BE49-F238E27FC236}">
                <a16:creationId xmlns:a16="http://schemas.microsoft.com/office/drawing/2014/main" id="{D21C35BC-D76B-9B4F-A0A6-8DC74176638A}"/>
              </a:ext>
            </a:extLst>
          </p:cNvPr>
          <p:cNvSpPr/>
          <p:nvPr/>
        </p:nvSpPr>
        <p:spPr>
          <a:xfrm>
            <a:off x="1574013" y="3167185"/>
            <a:ext cx="2147760" cy="10285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Insert  (key, val1)</a:t>
            </a:r>
          </a:p>
          <a:p>
            <a:r>
              <a:rPr lang="en-US" sz="2000" dirty="0"/>
              <a:t>Delete (key)</a:t>
            </a:r>
          </a:p>
          <a:p>
            <a:r>
              <a:rPr lang="en-US" sz="2000" dirty="0"/>
              <a:t>Insert  (key, val2)</a:t>
            </a:r>
          </a:p>
        </p:txBody>
      </p:sp>
      <p:pic>
        <p:nvPicPr>
          <p:cNvPr id="21" name="Graphic 20" descr="Lightning bolt">
            <a:extLst>
              <a:ext uri="{FF2B5EF4-FFF2-40B4-BE49-F238E27FC236}">
                <a16:creationId xmlns:a16="http://schemas.microsoft.com/office/drawing/2014/main" id="{0D3A78A5-B5D9-3644-B411-7427D56F038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70828" y="3786462"/>
            <a:ext cx="461665" cy="461665"/>
          </a:xfrm>
          <a:prstGeom prst="rect">
            <a:avLst/>
          </a:prstGeom>
        </p:spPr>
      </p:pic>
      <p:sp>
        <p:nvSpPr>
          <p:cNvPr id="22" name="Rectangle 21">
            <a:extLst>
              <a:ext uri="{FF2B5EF4-FFF2-40B4-BE49-F238E27FC236}">
                <a16:creationId xmlns:a16="http://schemas.microsoft.com/office/drawing/2014/main" id="{440F85E3-4300-FB4E-B930-F2937DCFE252}"/>
              </a:ext>
            </a:extLst>
          </p:cNvPr>
          <p:cNvSpPr/>
          <p:nvPr/>
        </p:nvSpPr>
        <p:spPr>
          <a:xfrm>
            <a:off x="1574013" y="5171165"/>
            <a:ext cx="2147760" cy="4205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Get (key)</a:t>
            </a:r>
          </a:p>
        </p:txBody>
      </p:sp>
      <p:sp>
        <p:nvSpPr>
          <p:cNvPr id="25" name="Can 24">
            <a:extLst>
              <a:ext uri="{FF2B5EF4-FFF2-40B4-BE49-F238E27FC236}">
                <a16:creationId xmlns:a16="http://schemas.microsoft.com/office/drawing/2014/main" id="{F80DA5EF-74CE-5E4C-92B3-03BC517EBE0C}"/>
              </a:ext>
            </a:extLst>
          </p:cNvPr>
          <p:cNvSpPr/>
          <p:nvPr/>
        </p:nvSpPr>
        <p:spPr>
          <a:xfrm>
            <a:off x="1574014" y="4451524"/>
            <a:ext cx="2147760" cy="44438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Crash NVM Image</a:t>
            </a:r>
          </a:p>
        </p:txBody>
      </p:sp>
      <p:sp>
        <p:nvSpPr>
          <p:cNvPr id="28" name="Down Arrow 27">
            <a:extLst>
              <a:ext uri="{FF2B5EF4-FFF2-40B4-BE49-F238E27FC236}">
                <a16:creationId xmlns:a16="http://schemas.microsoft.com/office/drawing/2014/main" id="{F3CFF53E-CF34-5D42-8411-8CB4177BC2B3}"/>
              </a:ext>
            </a:extLst>
          </p:cNvPr>
          <p:cNvSpPr/>
          <p:nvPr/>
        </p:nvSpPr>
        <p:spPr>
          <a:xfrm>
            <a:off x="2525681" y="4207303"/>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22FE5369-F5B2-8E4E-B75E-43D579F23BB0}"/>
              </a:ext>
            </a:extLst>
          </p:cNvPr>
          <p:cNvSpPr/>
          <p:nvPr/>
        </p:nvSpPr>
        <p:spPr>
          <a:xfrm>
            <a:off x="2523206" y="4895905"/>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an 35">
            <a:extLst>
              <a:ext uri="{FF2B5EF4-FFF2-40B4-BE49-F238E27FC236}">
                <a16:creationId xmlns:a16="http://schemas.microsoft.com/office/drawing/2014/main" id="{948CF263-1512-E74E-990B-EF6A0A7B9FE7}"/>
              </a:ext>
            </a:extLst>
          </p:cNvPr>
          <p:cNvSpPr/>
          <p:nvPr/>
        </p:nvSpPr>
        <p:spPr>
          <a:xfrm>
            <a:off x="4944050" y="4432752"/>
            <a:ext cx="2147760" cy="44438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Oracle NVM Image 1</a:t>
            </a:r>
          </a:p>
        </p:txBody>
      </p:sp>
      <p:sp>
        <p:nvSpPr>
          <p:cNvPr id="37" name="Down Arrow 36">
            <a:extLst>
              <a:ext uri="{FF2B5EF4-FFF2-40B4-BE49-F238E27FC236}">
                <a16:creationId xmlns:a16="http://schemas.microsoft.com/office/drawing/2014/main" id="{C530ACA7-F973-E04B-B89F-588D247F0D12}"/>
              </a:ext>
            </a:extLst>
          </p:cNvPr>
          <p:cNvSpPr/>
          <p:nvPr/>
        </p:nvSpPr>
        <p:spPr>
          <a:xfrm>
            <a:off x="5888827" y="4197917"/>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849C2B82-D15E-0741-9495-A26BBC289DC9}"/>
              </a:ext>
            </a:extLst>
          </p:cNvPr>
          <p:cNvSpPr/>
          <p:nvPr/>
        </p:nvSpPr>
        <p:spPr>
          <a:xfrm>
            <a:off x="5888827" y="4886519"/>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wn Arrow 38">
            <a:extLst>
              <a:ext uri="{FF2B5EF4-FFF2-40B4-BE49-F238E27FC236}">
                <a16:creationId xmlns:a16="http://schemas.microsoft.com/office/drawing/2014/main" id="{BFF6EE8C-5448-524E-849E-14B997E426CA}"/>
              </a:ext>
            </a:extLst>
          </p:cNvPr>
          <p:cNvSpPr/>
          <p:nvPr/>
        </p:nvSpPr>
        <p:spPr>
          <a:xfrm>
            <a:off x="8263036" y="4197917"/>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a:extLst>
              <a:ext uri="{FF2B5EF4-FFF2-40B4-BE49-F238E27FC236}">
                <a16:creationId xmlns:a16="http://schemas.microsoft.com/office/drawing/2014/main" id="{B7A09A3A-EE3B-7E47-BAE4-BB4CCC02C561}"/>
              </a:ext>
            </a:extLst>
          </p:cNvPr>
          <p:cNvSpPr/>
          <p:nvPr/>
        </p:nvSpPr>
        <p:spPr>
          <a:xfrm>
            <a:off x="8263036" y="4886519"/>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EB9EDFF-F834-4A41-9C49-78D8412DE6F9}"/>
              </a:ext>
            </a:extLst>
          </p:cNvPr>
          <p:cNvSpPr txBox="1"/>
          <p:nvPr/>
        </p:nvSpPr>
        <p:spPr>
          <a:xfrm>
            <a:off x="1637759" y="5711634"/>
            <a:ext cx="2012632" cy="461665"/>
          </a:xfrm>
          <a:prstGeom prst="rect">
            <a:avLst/>
          </a:prstGeom>
          <a:noFill/>
        </p:spPr>
        <p:txBody>
          <a:bodyPr wrap="square" rtlCol="0">
            <a:spAutoFit/>
          </a:bodyPr>
          <a:lstStyle/>
          <a:p>
            <a:pPr algn="ctr"/>
            <a:r>
              <a:rPr lang="en-US" sz="2400" dirty="0">
                <a:sym typeface="Wingdings" pitchFamily="2" charset="2"/>
              </a:rPr>
              <a:t>“val1”</a:t>
            </a:r>
            <a:endParaRPr lang="en-US" sz="2400" i="1" dirty="0">
              <a:solidFill>
                <a:srgbClr val="C00000"/>
              </a:solidFill>
              <a:sym typeface="Wingdings" pitchFamily="2" charset="2"/>
            </a:endParaRPr>
          </a:p>
        </p:txBody>
      </p:sp>
      <p:sp>
        <p:nvSpPr>
          <p:cNvPr id="42" name="TextBox 41">
            <a:extLst>
              <a:ext uri="{FF2B5EF4-FFF2-40B4-BE49-F238E27FC236}">
                <a16:creationId xmlns:a16="http://schemas.microsoft.com/office/drawing/2014/main" id="{AF71D835-541C-B449-96E0-5B1B581C2F7D}"/>
              </a:ext>
            </a:extLst>
          </p:cNvPr>
          <p:cNvSpPr txBox="1"/>
          <p:nvPr/>
        </p:nvSpPr>
        <p:spPr>
          <a:xfrm>
            <a:off x="4972759" y="5711634"/>
            <a:ext cx="2142242" cy="461665"/>
          </a:xfrm>
          <a:prstGeom prst="rect">
            <a:avLst/>
          </a:prstGeom>
          <a:noFill/>
        </p:spPr>
        <p:txBody>
          <a:bodyPr wrap="square" rtlCol="0">
            <a:spAutoFit/>
          </a:bodyPr>
          <a:lstStyle/>
          <a:p>
            <a:pPr algn="ctr"/>
            <a:r>
              <a:rPr lang="en-US" sz="2400" dirty="0">
                <a:sym typeface="Wingdings" pitchFamily="2" charset="2"/>
              </a:rPr>
              <a:t>“val2”</a:t>
            </a:r>
            <a:endParaRPr lang="en-US" sz="2400" i="1" dirty="0">
              <a:solidFill>
                <a:srgbClr val="C00000"/>
              </a:solidFill>
              <a:sym typeface="Wingdings" pitchFamily="2" charset="2"/>
            </a:endParaRPr>
          </a:p>
        </p:txBody>
      </p:sp>
      <p:sp>
        <p:nvSpPr>
          <p:cNvPr id="43" name="TextBox 42">
            <a:extLst>
              <a:ext uri="{FF2B5EF4-FFF2-40B4-BE49-F238E27FC236}">
                <a16:creationId xmlns:a16="http://schemas.microsoft.com/office/drawing/2014/main" id="{F6AE4963-88A2-0648-9FD7-DB44130C7092}"/>
              </a:ext>
            </a:extLst>
          </p:cNvPr>
          <p:cNvSpPr txBox="1"/>
          <p:nvPr/>
        </p:nvSpPr>
        <p:spPr>
          <a:xfrm>
            <a:off x="7223016" y="5711634"/>
            <a:ext cx="2424327" cy="461665"/>
          </a:xfrm>
          <a:prstGeom prst="rect">
            <a:avLst/>
          </a:prstGeom>
          <a:noFill/>
        </p:spPr>
        <p:txBody>
          <a:bodyPr wrap="square" rtlCol="0">
            <a:spAutoFit/>
          </a:bodyPr>
          <a:lstStyle/>
          <a:p>
            <a:pPr algn="ctr"/>
            <a:r>
              <a:rPr lang="en-US" sz="2400" dirty="0">
                <a:sym typeface="Wingdings" pitchFamily="2" charset="2"/>
              </a:rPr>
              <a:t>null</a:t>
            </a:r>
            <a:endParaRPr lang="en-US" sz="2400" i="1" dirty="0">
              <a:solidFill>
                <a:srgbClr val="C00000"/>
              </a:solidFill>
              <a:sym typeface="Wingdings" pitchFamily="2" charset="2"/>
            </a:endParaRPr>
          </a:p>
        </p:txBody>
      </p:sp>
      <p:sp>
        <p:nvSpPr>
          <p:cNvPr id="44" name="Can 43">
            <a:extLst>
              <a:ext uri="{FF2B5EF4-FFF2-40B4-BE49-F238E27FC236}">
                <a16:creationId xmlns:a16="http://schemas.microsoft.com/office/drawing/2014/main" id="{07F3FB31-9F47-3B49-975B-2214BB365F79}"/>
              </a:ext>
            </a:extLst>
          </p:cNvPr>
          <p:cNvSpPr/>
          <p:nvPr/>
        </p:nvSpPr>
        <p:spPr>
          <a:xfrm>
            <a:off x="7361299" y="4432752"/>
            <a:ext cx="2147760" cy="44438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Oracle NVM Image 2</a:t>
            </a:r>
          </a:p>
        </p:txBody>
      </p:sp>
      <p:sp>
        <p:nvSpPr>
          <p:cNvPr id="45" name="TextBox 44">
            <a:extLst>
              <a:ext uri="{FF2B5EF4-FFF2-40B4-BE49-F238E27FC236}">
                <a16:creationId xmlns:a16="http://schemas.microsoft.com/office/drawing/2014/main" id="{6BAF6370-1248-314C-98DE-F3061E9AC18C}"/>
              </a:ext>
            </a:extLst>
          </p:cNvPr>
          <p:cNvSpPr txBox="1"/>
          <p:nvPr/>
        </p:nvSpPr>
        <p:spPr>
          <a:xfrm>
            <a:off x="6885080" y="5711634"/>
            <a:ext cx="706975" cy="461665"/>
          </a:xfrm>
          <a:prstGeom prst="rect">
            <a:avLst/>
          </a:prstGeom>
          <a:noFill/>
        </p:spPr>
        <p:txBody>
          <a:bodyPr wrap="square" rtlCol="0">
            <a:spAutoFit/>
          </a:bodyPr>
          <a:lstStyle/>
          <a:p>
            <a:pPr algn="ctr"/>
            <a:r>
              <a:rPr lang="en-US" sz="2400" i="1" dirty="0">
                <a:solidFill>
                  <a:srgbClr val="FF0000"/>
                </a:solidFill>
                <a:sym typeface="Wingdings" pitchFamily="2" charset="2"/>
              </a:rPr>
              <a:t>or</a:t>
            </a:r>
          </a:p>
        </p:txBody>
      </p:sp>
      <p:sp>
        <p:nvSpPr>
          <p:cNvPr id="46" name="Down Arrow 45">
            <a:extLst>
              <a:ext uri="{FF2B5EF4-FFF2-40B4-BE49-F238E27FC236}">
                <a16:creationId xmlns:a16="http://schemas.microsoft.com/office/drawing/2014/main" id="{BB915EF0-28D6-AA40-95FC-6D95FA6C2F16}"/>
              </a:ext>
            </a:extLst>
          </p:cNvPr>
          <p:cNvSpPr/>
          <p:nvPr/>
        </p:nvSpPr>
        <p:spPr>
          <a:xfrm rot="16200000">
            <a:off x="4187760" y="5278336"/>
            <a:ext cx="241738" cy="13282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9A49DDB-5D00-B448-9C46-8B3AF321EF55}"/>
              </a:ext>
            </a:extLst>
          </p:cNvPr>
          <p:cNvSpPr txBox="1"/>
          <p:nvPr/>
        </p:nvSpPr>
        <p:spPr>
          <a:xfrm>
            <a:off x="1544611" y="2542962"/>
            <a:ext cx="2198928" cy="430887"/>
          </a:xfrm>
          <a:prstGeom prst="rect">
            <a:avLst/>
          </a:prstGeom>
          <a:noFill/>
        </p:spPr>
        <p:txBody>
          <a:bodyPr wrap="square" rtlCol="0">
            <a:spAutoFit/>
          </a:bodyPr>
          <a:lstStyle/>
          <a:p>
            <a:pPr algn="ctr"/>
            <a:r>
              <a:rPr lang="en-US" sz="2200" dirty="0">
                <a:sym typeface="Wingdings" pitchFamily="2" charset="2"/>
              </a:rPr>
              <a:t>Crash Execution</a:t>
            </a:r>
            <a:endParaRPr lang="en-US" sz="2200" i="1" dirty="0">
              <a:solidFill>
                <a:srgbClr val="C00000"/>
              </a:solidFill>
              <a:sym typeface="Wingdings" pitchFamily="2" charset="2"/>
            </a:endParaRPr>
          </a:p>
        </p:txBody>
      </p:sp>
      <p:sp>
        <p:nvSpPr>
          <p:cNvPr id="48" name="TextBox 47">
            <a:extLst>
              <a:ext uri="{FF2B5EF4-FFF2-40B4-BE49-F238E27FC236}">
                <a16:creationId xmlns:a16="http://schemas.microsoft.com/office/drawing/2014/main" id="{E3D9AF8C-516A-8840-A63F-C8BF6500419D}"/>
              </a:ext>
            </a:extLst>
          </p:cNvPr>
          <p:cNvSpPr txBox="1"/>
          <p:nvPr/>
        </p:nvSpPr>
        <p:spPr>
          <a:xfrm>
            <a:off x="4935816" y="2373685"/>
            <a:ext cx="2147760" cy="769441"/>
          </a:xfrm>
          <a:prstGeom prst="rect">
            <a:avLst/>
          </a:prstGeom>
          <a:noFill/>
        </p:spPr>
        <p:txBody>
          <a:bodyPr wrap="square" rtlCol="0">
            <a:spAutoFit/>
          </a:bodyPr>
          <a:lstStyle/>
          <a:p>
            <a:pPr algn="ctr"/>
            <a:r>
              <a:rPr lang="en-US" sz="2200" dirty="0">
                <a:sym typeface="Wingdings" pitchFamily="2" charset="2"/>
              </a:rPr>
              <a:t>All Semantics</a:t>
            </a:r>
          </a:p>
          <a:p>
            <a:pPr algn="ctr"/>
            <a:r>
              <a:rPr lang="en-US" sz="2200" dirty="0">
                <a:sym typeface="Wingdings" pitchFamily="2" charset="2"/>
              </a:rPr>
              <a:t>(full</a:t>
            </a:r>
            <a:r>
              <a:rPr lang="zh-CN" altLang="en-US" sz="2200" dirty="0">
                <a:sym typeface="Wingdings" pitchFamily="2" charset="2"/>
              </a:rPr>
              <a:t> </a:t>
            </a:r>
            <a:r>
              <a:rPr lang="en-US" altLang="zh-CN" sz="2200" dirty="0">
                <a:sym typeface="Wingdings" pitchFamily="2" charset="2"/>
              </a:rPr>
              <a:t>executed</a:t>
            </a:r>
            <a:r>
              <a:rPr lang="en-US" sz="2200" dirty="0">
                <a:sym typeface="Wingdings" pitchFamily="2" charset="2"/>
              </a:rPr>
              <a:t>)</a:t>
            </a:r>
          </a:p>
        </p:txBody>
      </p:sp>
      <p:sp>
        <p:nvSpPr>
          <p:cNvPr id="49" name="TextBox 48">
            <a:extLst>
              <a:ext uri="{FF2B5EF4-FFF2-40B4-BE49-F238E27FC236}">
                <a16:creationId xmlns:a16="http://schemas.microsoft.com/office/drawing/2014/main" id="{E7B5BC3E-4A94-5042-9579-5500C1540347}"/>
              </a:ext>
            </a:extLst>
          </p:cNvPr>
          <p:cNvSpPr txBox="1"/>
          <p:nvPr/>
        </p:nvSpPr>
        <p:spPr>
          <a:xfrm>
            <a:off x="7030698" y="2373685"/>
            <a:ext cx="2706413" cy="769441"/>
          </a:xfrm>
          <a:prstGeom prst="rect">
            <a:avLst/>
          </a:prstGeom>
          <a:noFill/>
        </p:spPr>
        <p:txBody>
          <a:bodyPr wrap="square" rtlCol="0">
            <a:spAutoFit/>
          </a:bodyPr>
          <a:lstStyle/>
          <a:p>
            <a:pPr algn="ctr"/>
            <a:r>
              <a:rPr lang="en-US" sz="2200" dirty="0">
                <a:sym typeface="Wingdings" pitchFamily="2" charset="2"/>
              </a:rPr>
              <a:t>Nothing Semantics</a:t>
            </a:r>
          </a:p>
          <a:p>
            <a:pPr algn="ctr"/>
            <a:r>
              <a:rPr lang="en-US" sz="2200" dirty="0">
                <a:sym typeface="Wingdings" pitchFamily="2" charset="2"/>
              </a:rPr>
              <a:t>(</a:t>
            </a:r>
            <a:r>
              <a:rPr lang="en-US" altLang="zh-CN" sz="2200" dirty="0">
                <a:sym typeface="Wingdings" pitchFamily="2" charset="2"/>
              </a:rPr>
              <a:t>not</a:t>
            </a:r>
            <a:r>
              <a:rPr lang="zh-CN" altLang="en-US" sz="2200" dirty="0">
                <a:sym typeface="Wingdings" pitchFamily="2" charset="2"/>
              </a:rPr>
              <a:t> </a:t>
            </a:r>
            <a:r>
              <a:rPr lang="en-US" altLang="zh-CN" sz="2200" dirty="0">
                <a:sym typeface="Wingdings" pitchFamily="2" charset="2"/>
              </a:rPr>
              <a:t>at</a:t>
            </a:r>
            <a:r>
              <a:rPr lang="zh-CN" altLang="en-US" sz="2200" dirty="0">
                <a:sym typeface="Wingdings" pitchFamily="2" charset="2"/>
              </a:rPr>
              <a:t> </a:t>
            </a:r>
            <a:r>
              <a:rPr lang="en-US" altLang="zh-CN" sz="2200" dirty="0">
                <a:sym typeface="Wingdings" pitchFamily="2" charset="2"/>
              </a:rPr>
              <a:t>all</a:t>
            </a:r>
            <a:r>
              <a:rPr lang="zh-CN" altLang="en-US" sz="2200" dirty="0">
                <a:sym typeface="Wingdings" pitchFamily="2" charset="2"/>
              </a:rPr>
              <a:t> </a:t>
            </a:r>
            <a:r>
              <a:rPr lang="en-US" altLang="zh-CN" sz="2200" dirty="0">
                <a:sym typeface="Wingdings" pitchFamily="2" charset="2"/>
              </a:rPr>
              <a:t>executed</a:t>
            </a:r>
            <a:r>
              <a:rPr lang="en-US" sz="2200" dirty="0">
                <a:sym typeface="Wingdings" pitchFamily="2" charset="2"/>
              </a:rPr>
              <a:t>)</a:t>
            </a:r>
          </a:p>
        </p:txBody>
      </p:sp>
      <p:sp>
        <p:nvSpPr>
          <p:cNvPr id="50" name="TextBox 49">
            <a:extLst>
              <a:ext uri="{FF2B5EF4-FFF2-40B4-BE49-F238E27FC236}">
                <a16:creationId xmlns:a16="http://schemas.microsoft.com/office/drawing/2014/main" id="{B3198543-2C94-D041-8BB8-7B6BA51CA91B}"/>
              </a:ext>
            </a:extLst>
          </p:cNvPr>
          <p:cNvSpPr txBox="1"/>
          <p:nvPr/>
        </p:nvSpPr>
        <p:spPr>
          <a:xfrm>
            <a:off x="3546256" y="5446958"/>
            <a:ext cx="1573312" cy="461665"/>
          </a:xfrm>
          <a:prstGeom prst="rect">
            <a:avLst/>
          </a:prstGeom>
          <a:noFill/>
        </p:spPr>
        <p:txBody>
          <a:bodyPr wrap="square" rtlCol="0">
            <a:spAutoFit/>
          </a:bodyPr>
          <a:lstStyle/>
          <a:p>
            <a:pPr algn="ctr"/>
            <a:r>
              <a:rPr lang="en-US" sz="2400" i="1" dirty="0">
                <a:solidFill>
                  <a:srgbClr val="FF0000"/>
                </a:solidFill>
                <a:sym typeface="Wingdings" pitchFamily="2" charset="2"/>
              </a:rPr>
              <a:t>mismatch</a:t>
            </a:r>
          </a:p>
        </p:txBody>
      </p:sp>
      <p:sp>
        <p:nvSpPr>
          <p:cNvPr id="51" name="Rectangle 50">
            <a:extLst>
              <a:ext uri="{FF2B5EF4-FFF2-40B4-BE49-F238E27FC236}">
                <a16:creationId xmlns:a16="http://schemas.microsoft.com/office/drawing/2014/main" id="{363BFBC3-BBD2-984A-B7BC-7D70BEF61135}"/>
              </a:ext>
            </a:extLst>
          </p:cNvPr>
          <p:cNvSpPr/>
          <p:nvPr/>
        </p:nvSpPr>
        <p:spPr>
          <a:xfrm>
            <a:off x="4945638" y="3167185"/>
            <a:ext cx="2147760" cy="10285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Insert  (key, val1)</a:t>
            </a:r>
          </a:p>
          <a:p>
            <a:r>
              <a:rPr lang="en-US" sz="2000" dirty="0"/>
              <a:t>Delete (key)</a:t>
            </a:r>
          </a:p>
          <a:p>
            <a:r>
              <a:rPr lang="en-US" sz="2000" dirty="0">
                <a:highlight>
                  <a:srgbClr val="FFFF00"/>
                </a:highlight>
              </a:rPr>
              <a:t>Insert  (key, val2)</a:t>
            </a:r>
          </a:p>
        </p:txBody>
      </p:sp>
      <p:sp>
        <p:nvSpPr>
          <p:cNvPr id="52" name="Rectangle 51">
            <a:extLst>
              <a:ext uri="{FF2B5EF4-FFF2-40B4-BE49-F238E27FC236}">
                <a16:creationId xmlns:a16="http://schemas.microsoft.com/office/drawing/2014/main" id="{88E0E75F-6F43-3049-AE76-A6A2716BC2A3}"/>
              </a:ext>
            </a:extLst>
          </p:cNvPr>
          <p:cNvSpPr/>
          <p:nvPr/>
        </p:nvSpPr>
        <p:spPr>
          <a:xfrm>
            <a:off x="7361299" y="3167185"/>
            <a:ext cx="2147760" cy="10285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Insert  (key, val1)</a:t>
            </a:r>
          </a:p>
          <a:p>
            <a:r>
              <a:rPr lang="en-US" sz="2000" dirty="0"/>
              <a:t>Delete (key)</a:t>
            </a:r>
          </a:p>
        </p:txBody>
      </p:sp>
      <p:sp>
        <p:nvSpPr>
          <p:cNvPr id="53" name="Rectangle 52">
            <a:extLst>
              <a:ext uri="{FF2B5EF4-FFF2-40B4-BE49-F238E27FC236}">
                <a16:creationId xmlns:a16="http://schemas.microsoft.com/office/drawing/2014/main" id="{201B4CF4-53DD-BF44-AC88-217ABC50D71B}"/>
              </a:ext>
            </a:extLst>
          </p:cNvPr>
          <p:cNvSpPr/>
          <p:nvPr/>
        </p:nvSpPr>
        <p:spPr>
          <a:xfrm>
            <a:off x="4944050" y="5171165"/>
            <a:ext cx="2147760" cy="4205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Get (key)</a:t>
            </a:r>
          </a:p>
        </p:txBody>
      </p:sp>
      <p:sp>
        <p:nvSpPr>
          <p:cNvPr id="54" name="Rectangle 53">
            <a:extLst>
              <a:ext uri="{FF2B5EF4-FFF2-40B4-BE49-F238E27FC236}">
                <a16:creationId xmlns:a16="http://schemas.microsoft.com/office/drawing/2014/main" id="{DB0BB108-BE7A-DD49-9FB5-4085C31DFBFF}"/>
              </a:ext>
            </a:extLst>
          </p:cNvPr>
          <p:cNvSpPr/>
          <p:nvPr/>
        </p:nvSpPr>
        <p:spPr>
          <a:xfrm>
            <a:off x="7361299" y="5171165"/>
            <a:ext cx="2147760" cy="4205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Get (key)</a:t>
            </a:r>
          </a:p>
        </p:txBody>
      </p:sp>
      <p:sp>
        <p:nvSpPr>
          <p:cNvPr id="55" name="TextBox 54">
            <a:extLst>
              <a:ext uri="{FF2B5EF4-FFF2-40B4-BE49-F238E27FC236}">
                <a16:creationId xmlns:a16="http://schemas.microsoft.com/office/drawing/2014/main" id="{BFBC198A-921A-1840-9C40-806B1F3E561B}"/>
              </a:ext>
            </a:extLst>
          </p:cNvPr>
          <p:cNvSpPr txBox="1"/>
          <p:nvPr/>
        </p:nvSpPr>
        <p:spPr>
          <a:xfrm>
            <a:off x="3521973" y="5942465"/>
            <a:ext cx="1573312" cy="461665"/>
          </a:xfrm>
          <a:prstGeom prst="rect">
            <a:avLst/>
          </a:prstGeom>
          <a:noFill/>
        </p:spPr>
        <p:txBody>
          <a:bodyPr wrap="square" rtlCol="0">
            <a:spAutoFit/>
          </a:bodyPr>
          <a:lstStyle/>
          <a:p>
            <a:pPr algn="ctr"/>
            <a:r>
              <a:rPr lang="en-US" sz="2400" i="1" dirty="0">
                <a:solidFill>
                  <a:srgbClr val="FF0000"/>
                </a:solidFill>
                <a:sym typeface="Wingdings" pitchFamily="2" charset="2"/>
              </a:rPr>
              <a:t>Bug!</a:t>
            </a:r>
          </a:p>
        </p:txBody>
      </p:sp>
      <p:sp>
        <p:nvSpPr>
          <p:cNvPr id="32" name="TextBox 31">
            <a:extLst>
              <a:ext uri="{FF2B5EF4-FFF2-40B4-BE49-F238E27FC236}">
                <a16:creationId xmlns:a16="http://schemas.microsoft.com/office/drawing/2014/main" id="{25570B6D-A895-814C-A8D6-2673D0C32EEF}"/>
              </a:ext>
            </a:extLst>
          </p:cNvPr>
          <p:cNvSpPr txBox="1"/>
          <p:nvPr/>
        </p:nvSpPr>
        <p:spPr>
          <a:xfrm>
            <a:off x="409575" y="1475411"/>
            <a:ext cx="11497080" cy="830997"/>
          </a:xfrm>
          <a:prstGeom prst="rect">
            <a:avLst/>
          </a:prstGeom>
          <a:noFill/>
        </p:spPr>
        <p:txBody>
          <a:bodyPr wrap="square" rtlCol="0">
            <a:spAutoFit/>
          </a:bodyPr>
          <a:lstStyle/>
          <a:p>
            <a:r>
              <a:rPr lang="en-US" sz="2400" i="1" dirty="0">
                <a:solidFill>
                  <a:srgbClr val="FF0000"/>
                </a:solidFill>
                <a:sym typeface="Wingdings" pitchFamily="2" charset="2"/>
              </a:rPr>
              <a:t>Durable Linearizable</a:t>
            </a:r>
            <a:r>
              <a:rPr lang="en-US" sz="2400" dirty="0">
                <a:sym typeface="Wingdings" pitchFamily="2" charset="2"/>
              </a:rPr>
              <a:t> requires: </a:t>
            </a:r>
          </a:p>
          <a:p>
            <a:pPr marL="342900" indent="-342900">
              <a:buFont typeface="Arial" panose="020B0604020202020204" pitchFamily="34" charset="0"/>
              <a:buChar char="•"/>
            </a:pPr>
            <a:r>
              <a:rPr lang="en-US" sz="2400" dirty="0">
                <a:sym typeface="Wingdings" pitchFamily="2" charset="2"/>
              </a:rPr>
              <a:t>(C3) incomplete operations upon a crash	 completed or not 	after a crash</a:t>
            </a:r>
          </a:p>
        </p:txBody>
      </p:sp>
    </p:spTree>
    <p:extLst>
      <p:ext uri="{BB962C8B-B14F-4D97-AF65-F5344CB8AC3E}">
        <p14:creationId xmlns:p14="http://schemas.microsoft.com/office/powerpoint/2010/main" val="401245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2" grpId="0" animBg="1"/>
      <p:bldP spid="25" grpId="0" animBg="1"/>
      <p:bldP spid="28" grpId="0" animBg="1"/>
      <p:bldP spid="35" grpId="0" animBg="1"/>
      <p:bldP spid="36" grpId="0" animBg="1"/>
      <p:bldP spid="37" grpId="0" animBg="1"/>
      <p:bldP spid="38" grpId="0" animBg="1"/>
      <p:bldP spid="39" grpId="0" animBg="1"/>
      <p:bldP spid="40" grpId="0" animBg="1"/>
      <p:bldP spid="41" grpId="0"/>
      <p:bldP spid="42" grpId="0"/>
      <p:bldP spid="43" grpId="0"/>
      <p:bldP spid="44" grpId="0" animBg="1"/>
      <p:bldP spid="45" grpId="0"/>
      <p:bldP spid="46" grpId="0" animBg="1"/>
      <p:bldP spid="47" grpId="0"/>
      <p:bldP spid="48" grpId="0"/>
      <p:bldP spid="49" grpId="0"/>
      <p:bldP spid="50" grpId="0"/>
      <p:bldP spid="51" grpId="0" animBg="1"/>
      <p:bldP spid="52" grpId="0" animBg="1"/>
      <p:bldP spid="53" grpId="0" animBg="1"/>
      <p:bldP spid="54" grpId="0" animBg="1"/>
      <p:bldP spid="55" grpId="0"/>
      <p:bldP spid="3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7" y="362605"/>
            <a:ext cx="11446463" cy="510541"/>
          </a:xfrm>
        </p:spPr>
        <p:txBody>
          <a:bodyPr>
            <a:normAutofit fontScale="90000"/>
          </a:bodyPr>
          <a:lstStyle/>
          <a:p>
            <a:r>
              <a:rPr lang="en-US" dirty="0"/>
              <a:t>Adversarial test for DL3 Bug</a:t>
            </a:r>
          </a:p>
        </p:txBody>
      </p:sp>
      <p:sp>
        <p:nvSpPr>
          <p:cNvPr id="80" name="Slide Number Placeholder 3">
            <a:extLst>
              <a:ext uri="{FF2B5EF4-FFF2-40B4-BE49-F238E27FC236}">
                <a16:creationId xmlns:a16="http://schemas.microsoft.com/office/drawing/2014/main" id="{FD5909DD-BF85-7040-8FE0-2529594628E3}"/>
              </a:ext>
            </a:extLst>
          </p:cNvPr>
          <p:cNvSpPr>
            <a:spLocks noGrp="1"/>
          </p:cNvSpPr>
          <p:nvPr>
            <p:ph type="sldNum" sz="quarter" idx="10"/>
          </p:nvPr>
        </p:nvSpPr>
        <p:spPr/>
        <p:txBody>
          <a:bodyPr/>
          <a:lstStyle/>
          <a:p>
            <a:fld id="{857551B3-D6DC-457C-8811-E5AD463B26DA}" type="slidenum">
              <a:rPr lang="en-US" smtClean="0"/>
              <a:pPr/>
              <a:t>45</a:t>
            </a:fld>
            <a:endParaRPr lang="en-US" dirty="0"/>
          </a:p>
        </p:txBody>
      </p:sp>
      <p:sp>
        <p:nvSpPr>
          <p:cNvPr id="8" name="TextBox 7">
            <a:extLst>
              <a:ext uri="{FF2B5EF4-FFF2-40B4-BE49-F238E27FC236}">
                <a16:creationId xmlns:a16="http://schemas.microsoft.com/office/drawing/2014/main" id="{0AC26C5A-262E-6A4B-9A8F-8D8993B3C5F3}"/>
              </a:ext>
            </a:extLst>
          </p:cNvPr>
          <p:cNvSpPr txBox="1"/>
          <p:nvPr/>
        </p:nvSpPr>
        <p:spPr>
          <a:xfrm>
            <a:off x="1139233" y="1866081"/>
            <a:ext cx="1357615" cy="646331"/>
          </a:xfrm>
          <a:prstGeom prst="rect">
            <a:avLst/>
          </a:prstGeom>
          <a:noFill/>
          <a:ln w="12700">
            <a:solidFill>
              <a:schemeClr val="tx1"/>
            </a:solidFill>
          </a:ln>
        </p:spPr>
        <p:txBody>
          <a:bodyPr wrap="square" rtlCol="0">
            <a:spAutoFit/>
          </a:bodyPr>
          <a:lstStyle/>
          <a:p>
            <a:r>
              <a:rPr lang="en-US" dirty="0"/>
              <a:t>insert</a:t>
            </a:r>
          </a:p>
          <a:p>
            <a:r>
              <a:rPr lang="en-US" dirty="0"/>
              <a:t>insert</a:t>
            </a:r>
          </a:p>
        </p:txBody>
      </p:sp>
      <p:sp>
        <p:nvSpPr>
          <p:cNvPr id="90" name="TextBox 89">
            <a:extLst>
              <a:ext uri="{FF2B5EF4-FFF2-40B4-BE49-F238E27FC236}">
                <a16:creationId xmlns:a16="http://schemas.microsoft.com/office/drawing/2014/main" id="{7F220DFA-5CAD-9C49-91A8-380E46528409}"/>
              </a:ext>
            </a:extLst>
          </p:cNvPr>
          <p:cNvSpPr txBox="1"/>
          <p:nvPr/>
        </p:nvSpPr>
        <p:spPr>
          <a:xfrm>
            <a:off x="1139232" y="3989740"/>
            <a:ext cx="1357616" cy="646331"/>
          </a:xfrm>
          <a:prstGeom prst="rect">
            <a:avLst/>
          </a:prstGeom>
          <a:noFill/>
          <a:ln w="12700">
            <a:solidFill>
              <a:schemeClr val="tx1"/>
            </a:solidFill>
          </a:ln>
        </p:spPr>
        <p:txBody>
          <a:bodyPr wrap="square" rtlCol="0">
            <a:spAutoFit/>
          </a:bodyPr>
          <a:lstStyle/>
          <a:p>
            <a:r>
              <a:rPr lang="en-US" dirty="0"/>
              <a:t>delete</a:t>
            </a:r>
          </a:p>
          <a:p>
            <a:r>
              <a:rPr lang="en-US" dirty="0"/>
              <a:t>insert</a:t>
            </a:r>
          </a:p>
        </p:txBody>
      </p:sp>
      <p:sp>
        <p:nvSpPr>
          <p:cNvPr id="91" name="TextBox 90">
            <a:extLst>
              <a:ext uri="{FF2B5EF4-FFF2-40B4-BE49-F238E27FC236}">
                <a16:creationId xmlns:a16="http://schemas.microsoft.com/office/drawing/2014/main" id="{5C900125-2BD9-2B40-A398-70D56A3F1636}"/>
              </a:ext>
            </a:extLst>
          </p:cNvPr>
          <p:cNvSpPr txBox="1"/>
          <p:nvPr/>
        </p:nvSpPr>
        <p:spPr>
          <a:xfrm>
            <a:off x="1139232" y="5836400"/>
            <a:ext cx="1357616" cy="369332"/>
          </a:xfrm>
          <a:prstGeom prst="rect">
            <a:avLst/>
          </a:prstGeom>
          <a:noFill/>
          <a:ln w="12700">
            <a:solidFill>
              <a:schemeClr val="tx1"/>
            </a:solidFill>
          </a:ln>
        </p:spPr>
        <p:txBody>
          <a:bodyPr wrap="square" rtlCol="0">
            <a:spAutoFit/>
          </a:bodyPr>
          <a:lstStyle/>
          <a:p>
            <a:r>
              <a:rPr lang="en-US" dirty="0"/>
              <a:t>……</a:t>
            </a:r>
          </a:p>
        </p:txBody>
      </p:sp>
      <p:sp>
        <p:nvSpPr>
          <p:cNvPr id="93" name="TextBox 92">
            <a:extLst>
              <a:ext uri="{FF2B5EF4-FFF2-40B4-BE49-F238E27FC236}">
                <a16:creationId xmlns:a16="http://schemas.microsoft.com/office/drawing/2014/main" id="{760F4F8D-7FEA-5945-8A49-0421C280503E}"/>
              </a:ext>
            </a:extLst>
          </p:cNvPr>
          <p:cNvSpPr txBox="1"/>
          <p:nvPr/>
        </p:nvSpPr>
        <p:spPr>
          <a:xfrm>
            <a:off x="201034" y="1083322"/>
            <a:ext cx="3454022" cy="707886"/>
          </a:xfrm>
          <a:prstGeom prst="rect">
            <a:avLst/>
          </a:prstGeom>
          <a:noFill/>
        </p:spPr>
        <p:txBody>
          <a:bodyPr wrap="none" rtlCol="0">
            <a:spAutoFit/>
          </a:bodyPr>
          <a:lstStyle/>
          <a:p>
            <a:pPr algn="ctr"/>
            <a:r>
              <a:rPr lang="en-US" sz="2000" b="1" dirty="0"/>
              <a:t>Step 1: Finding racy operations</a:t>
            </a:r>
          </a:p>
          <a:p>
            <a:pPr algn="ctr"/>
            <a:r>
              <a:rPr lang="en-US" sz="2000" b="1" dirty="0"/>
              <a:t>in a single-threaded trace</a:t>
            </a:r>
          </a:p>
        </p:txBody>
      </p:sp>
      <p:sp>
        <p:nvSpPr>
          <p:cNvPr id="94" name="TextBox 93">
            <a:extLst>
              <a:ext uri="{FF2B5EF4-FFF2-40B4-BE49-F238E27FC236}">
                <a16:creationId xmlns:a16="http://schemas.microsoft.com/office/drawing/2014/main" id="{96FEB89F-555E-AD4B-9832-7425551129D0}"/>
              </a:ext>
            </a:extLst>
          </p:cNvPr>
          <p:cNvSpPr txBox="1"/>
          <p:nvPr/>
        </p:nvSpPr>
        <p:spPr>
          <a:xfrm>
            <a:off x="4280576" y="1083322"/>
            <a:ext cx="3038844" cy="707886"/>
          </a:xfrm>
          <a:prstGeom prst="rect">
            <a:avLst/>
          </a:prstGeom>
          <a:noFill/>
        </p:spPr>
        <p:txBody>
          <a:bodyPr wrap="none" rtlCol="0">
            <a:spAutoFit/>
          </a:bodyPr>
          <a:lstStyle/>
          <a:p>
            <a:pPr algn="ctr"/>
            <a:r>
              <a:rPr lang="en-US" sz="2000" b="1" dirty="0"/>
              <a:t>Step 2: Put racy operations</a:t>
            </a:r>
          </a:p>
          <a:p>
            <a:pPr algn="ctr"/>
            <a:r>
              <a:rPr lang="en-US" sz="2000" b="1" dirty="0"/>
              <a:t>next to each other</a:t>
            </a:r>
          </a:p>
        </p:txBody>
      </p:sp>
      <p:sp>
        <p:nvSpPr>
          <p:cNvPr id="95" name="TextBox 94">
            <a:extLst>
              <a:ext uri="{FF2B5EF4-FFF2-40B4-BE49-F238E27FC236}">
                <a16:creationId xmlns:a16="http://schemas.microsoft.com/office/drawing/2014/main" id="{6BFEFB8F-1424-1D45-857A-A4E10C3D2592}"/>
              </a:ext>
            </a:extLst>
          </p:cNvPr>
          <p:cNvSpPr txBox="1"/>
          <p:nvPr/>
        </p:nvSpPr>
        <p:spPr>
          <a:xfrm>
            <a:off x="7806301" y="1083322"/>
            <a:ext cx="4233980" cy="707886"/>
          </a:xfrm>
          <a:prstGeom prst="rect">
            <a:avLst/>
          </a:prstGeom>
          <a:noFill/>
        </p:spPr>
        <p:txBody>
          <a:bodyPr wrap="none" rtlCol="0">
            <a:spAutoFit/>
          </a:bodyPr>
          <a:lstStyle/>
          <a:p>
            <a:pPr algn="ctr"/>
            <a:r>
              <a:rPr lang="en-US" sz="2000" b="1" dirty="0"/>
              <a:t>Step 3: Controlling thread interleaving</a:t>
            </a:r>
          </a:p>
          <a:p>
            <a:pPr algn="ctr"/>
            <a:r>
              <a:rPr lang="en-US" sz="2000" b="1" dirty="0"/>
              <a:t>using breakpoints</a:t>
            </a:r>
          </a:p>
        </p:txBody>
      </p:sp>
      <p:grpSp>
        <p:nvGrpSpPr>
          <p:cNvPr id="13" name="Group 12">
            <a:extLst>
              <a:ext uri="{FF2B5EF4-FFF2-40B4-BE49-F238E27FC236}">
                <a16:creationId xmlns:a16="http://schemas.microsoft.com/office/drawing/2014/main" id="{A453058B-6904-5B43-8682-D8E941BD53B3}"/>
              </a:ext>
            </a:extLst>
          </p:cNvPr>
          <p:cNvGrpSpPr/>
          <p:nvPr/>
        </p:nvGrpSpPr>
        <p:grpSpPr>
          <a:xfrm>
            <a:off x="1139232" y="2512412"/>
            <a:ext cx="1357616" cy="1477328"/>
            <a:chOff x="1139232" y="2512412"/>
            <a:chExt cx="1357616" cy="1477328"/>
          </a:xfrm>
        </p:grpSpPr>
        <p:sp>
          <p:nvSpPr>
            <p:cNvPr id="9" name="TextBox 8">
              <a:extLst>
                <a:ext uri="{FF2B5EF4-FFF2-40B4-BE49-F238E27FC236}">
                  <a16:creationId xmlns:a16="http://schemas.microsoft.com/office/drawing/2014/main" id="{58FC260B-1E81-2143-A926-A7B27E94CDFD}"/>
                </a:ext>
              </a:extLst>
            </p:cNvPr>
            <p:cNvSpPr txBox="1"/>
            <p:nvPr/>
          </p:nvSpPr>
          <p:spPr>
            <a:xfrm>
              <a:off x="1139232" y="2512412"/>
              <a:ext cx="1357616" cy="1477328"/>
            </a:xfrm>
            <a:prstGeom prst="rect">
              <a:avLst/>
            </a:prstGeom>
            <a:noFill/>
            <a:ln w="12700">
              <a:solidFill>
                <a:schemeClr val="tx1"/>
              </a:solidFill>
            </a:ln>
          </p:spPr>
          <p:txBody>
            <a:bodyPr wrap="square" rtlCol="0">
              <a:spAutoFit/>
            </a:bodyPr>
            <a:lstStyle/>
            <a:p>
              <a:r>
                <a:rPr lang="en-US" dirty="0"/>
                <a:t>insert:   </a:t>
              </a:r>
            </a:p>
            <a:p>
              <a:r>
                <a:rPr lang="en-US" dirty="0"/>
                <a:t>    W (K)</a:t>
              </a:r>
            </a:p>
            <a:p>
              <a:r>
                <a:rPr lang="en-US" dirty="0"/>
                <a:t>    W (V)</a:t>
              </a:r>
            </a:p>
            <a:p>
              <a:r>
                <a:rPr lang="en-US" dirty="0"/>
                <a:t>    </a:t>
              </a:r>
              <a:r>
                <a:rPr lang="en-US" dirty="0">
                  <a:solidFill>
                    <a:srgbClr val="FF0000"/>
                  </a:solidFill>
                </a:rPr>
                <a:t>W (T)</a:t>
              </a:r>
            </a:p>
            <a:p>
              <a:r>
                <a:rPr lang="en-US" dirty="0"/>
                <a:t>    …… </a:t>
              </a:r>
            </a:p>
          </p:txBody>
        </p:sp>
        <p:sp>
          <p:nvSpPr>
            <p:cNvPr id="96" name="Oval 95">
              <a:extLst>
                <a:ext uri="{FF2B5EF4-FFF2-40B4-BE49-F238E27FC236}">
                  <a16:creationId xmlns:a16="http://schemas.microsoft.com/office/drawing/2014/main" id="{889A1B2C-4D43-D24E-805C-5152AB9A0B56}"/>
                </a:ext>
              </a:extLst>
            </p:cNvPr>
            <p:cNvSpPr/>
            <p:nvPr/>
          </p:nvSpPr>
          <p:spPr>
            <a:xfrm>
              <a:off x="1224771" y="341936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E66A301-5071-F943-AEFF-19DCCFBC0B52}"/>
              </a:ext>
            </a:extLst>
          </p:cNvPr>
          <p:cNvGrpSpPr/>
          <p:nvPr/>
        </p:nvGrpSpPr>
        <p:grpSpPr>
          <a:xfrm>
            <a:off x="1139232" y="4636071"/>
            <a:ext cx="1357616" cy="1200329"/>
            <a:chOff x="1139232" y="4636071"/>
            <a:chExt cx="1357616" cy="1200329"/>
          </a:xfrm>
        </p:grpSpPr>
        <p:sp>
          <p:nvSpPr>
            <p:cNvPr id="12" name="TextBox 11">
              <a:extLst>
                <a:ext uri="{FF2B5EF4-FFF2-40B4-BE49-F238E27FC236}">
                  <a16:creationId xmlns:a16="http://schemas.microsoft.com/office/drawing/2014/main" id="{8534E9B3-648A-484E-A169-196790BEE8A0}"/>
                </a:ext>
              </a:extLst>
            </p:cNvPr>
            <p:cNvSpPr txBox="1"/>
            <p:nvPr/>
          </p:nvSpPr>
          <p:spPr>
            <a:xfrm>
              <a:off x="1139232" y="4636071"/>
              <a:ext cx="1357616" cy="1200329"/>
            </a:xfrm>
            <a:prstGeom prst="rect">
              <a:avLst/>
            </a:prstGeom>
            <a:noFill/>
            <a:ln w="12700">
              <a:solidFill>
                <a:schemeClr val="tx1"/>
              </a:solidFill>
            </a:ln>
          </p:spPr>
          <p:txBody>
            <a:bodyPr wrap="none" rtlCol="0">
              <a:spAutoFit/>
            </a:bodyPr>
            <a:lstStyle/>
            <a:p>
              <a:r>
                <a:rPr lang="en-US" dirty="0"/>
                <a:t>get:   </a:t>
              </a:r>
            </a:p>
            <a:p>
              <a:r>
                <a:rPr lang="en-US" dirty="0">
                  <a:solidFill>
                    <a:srgbClr val="FF0000"/>
                  </a:solidFill>
                </a:rPr>
                <a:t>    R (T)</a:t>
              </a:r>
            </a:p>
            <a:p>
              <a:r>
                <a:rPr lang="en-US" dirty="0"/>
                <a:t>    R (K)</a:t>
              </a:r>
            </a:p>
            <a:p>
              <a:r>
                <a:rPr lang="en-US" dirty="0"/>
                <a:t>    Return (V)</a:t>
              </a:r>
            </a:p>
          </p:txBody>
        </p:sp>
        <p:sp>
          <p:nvSpPr>
            <p:cNvPr id="97" name="Oval 96">
              <a:extLst>
                <a:ext uri="{FF2B5EF4-FFF2-40B4-BE49-F238E27FC236}">
                  <a16:creationId xmlns:a16="http://schemas.microsoft.com/office/drawing/2014/main" id="{E0034A80-EF9E-5C49-98E0-DF5987D5AF7A}"/>
                </a:ext>
              </a:extLst>
            </p:cNvPr>
            <p:cNvSpPr/>
            <p:nvPr/>
          </p:nvSpPr>
          <p:spPr>
            <a:xfrm>
              <a:off x="1224771" y="499643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Curved Left Arrow 97">
            <a:extLst>
              <a:ext uri="{FF2B5EF4-FFF2-40B4-BE49-F238E27FC236}">
                <a16:creationId xmlns:a16="http://schemas.microsoft.com/office/drawing/2014/main" id="{20C7B19D-08DC-F74C-A0E4-9706E84AB523}"/>
              </a:ext>
            </a:extLst>
          </p:cNvPr>
          <p:cNvSpPr/>
          <p:nvPr/>
        </p:nvSpPr>
        <p:spPr>
          <a:xfrm flipH="1" flipV="1">
            <a:off x="442051" y="3350405"/>
            <a:ext cx="697180" cy="1807390"/>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99" name="TextBox 98">
            <a:extLst>
              <a:ext uri="{FF2B5EF4-FFF2-40B4-BE49-F238E27FC236}">
                <a16:creationId xmlns:a16="http://schemas.microsoft.com/office/drawing/2014/main" id="{6ECD1408-B63D-1A40-8CAD-66CA87A15CBA}"/>
              </a:ext>
            </a:extLst>
          </p:cNvPr>
          <p:cNvSpPr txBox="1"/>
          <p:nvPr/>
        </p:nvSpPr>
        <p:spPr>
          <a:xfrm>
            <a:off x="5175144" y="1866081"/>
            <a:ext cx="1357615" cy="646331"/>
          </a:xfrm>
          <a:prstGeom prst="rect">
            <a:avLst/>
          </a:prstGeom>
          <a:noFill/>
          <a:ln w="12700">
            <a:solidFill>
              <a:schemeClr val="tx1"/>
            </a:solidFill>
          </a:ln>
        </p:spPr>
        <p:txBody>
          <a:bodyPr wrap="square" rtlCol="0">
            <a:spAutoFit/>
          </a:bodyPr>
          <a:lstStyle/>
          <a:p>
            <a:r>
              <a:rPr lang="en-US" dirty="0"/>
              <a:t>insert</a:t>
            </a:r>
          </a:p>
          <a:p>
            <a:r>
              <a:rPr lang="en-US" dirty="0"/>
              <a:t>insert</a:t>
            </a:r>
          </a:p>
        </p:txBody>
      </p:sp>
      <p:sp>
        <p:nvSpPr>
          <p:cNvPr id="100" name="TextBox 99">
            <a:extLst>
              <a:ext uri="{FF2B5EF4-FFF2-40B4-BE49-F238E27FC236}">
                <a16:creationId xmlns:a16="http://schemas.microsoft.com/office/drawing/2014/main" id="{7B27C77C-C3A6-F84E-8998-D7B78618C0EA}"/>
              </a:ext>
            </a:extLst>
          </p:cNvPr>
          <p:cNvSpPr txBox="1"/>
          <p:nvPr/>
        </p:nvSpPr>
        <p:spPr>
          <a:xfrm>
            <a:off x="5175142" y="2511977"/>
            <a:ext cx="1357616" cy="646331"/>
          </a:xfrm>
          <a:prstGeom prst="rect">
            <a:avLst/>
          </a:prstGeom>
          <a:noFill/>
          <a:ln w="12700">
            <a:solidFill>
              <a:schemeClr val="tx1"/>
            </a:solidFill>
          </a:ln>
        </p:spPr>
        <p:txBody>
          <a:bodyPr wrap="square" rtlCol="0">
            <a:spAutoFit/>
          </a:bodyPr>
          <a:lstStyle/>
          <a:p>
            <a:r>
              <a:rPr lang="en-US" dirty="0"/>
              <a:t>delete</a:t>
            </a:r>
          </a:p>
          <a:p>
            <a:r>
              <a:rPr lang="en-US" dirty="0"/>
              <a:t>insert</a:t>
            </a:r>
          </a:p>
        </p:txBody>
      </p:sp>
      <p:grpSp>
        <p:nvGrpSpPr>
          <p:cNvPr id="110" name="Group 109">
            <a:extLst>
              <a:ext uri="{FF2B5EF4-FFF2-40B4-BE49-F238E27FC236}">
                <a16:creationId xmlns:a16="http://schemas.microsoft.com/office/drawing/2014/main" id="{F2E16C09-0D66-B944-839A-65C39EC5291B}"/>
              </a:ext>
            </a:extLst>
          </p:cNvPr>
          <p:cNvGrpSpPr/>
          <p:nvPr/>
        </p:nvGrpSpPr>
        <p:grpSpPr>
          <a:xfrm>
            <a:off x="5175143" y="3157872"/>
            <a:ext cx="1357616" cy="1477328"/>
            <a:chOff x="1139232" y="2512412"/>
            <a:chExt cx="1357616" cy="1477328"/>
          </a:xfrm>
        </p:grpSpPr>
        <p:sp>
          <p:nvSpPr>
            <p:cNvPr id="111" name="TextBox 110">
              <a:extLst>
                <a:ext uri="{FF2B5EF4-FFF2-40B4-BE49-F238E27FC236}">
                  <a16:creationId xmlns:a16="http://schemas.microsoft.com/office/drawing/2014/main" id="{E0B9B97D-4D21-8740-9420-43365961A97A}"/>
                </a:ext>
              </a:extLst>
            </p:cNvPr>
            <p:cNvSpPr txBox="1"/>
            <p:nvPr/>
          </p:nvSpPr>
          <p:spPr>
            <a:xfrm>
              <a:off x="1139232" y="2512412"/>
              <a:ext cx="1357616" cy="1477328"/>
            </a:xfrm>
            <a:prstGeom prst="rect">
              <a:avLst/>
            </a:prstGeom>
            <a:noFill/>
            <a:ln w="12700">
              <a:solidFill>
                <a:schemeClr val="tx1"/>
              </a:solidFill>
            </a:ln>
          </p:spPr>
          <p:txBody>
            <a:bodyPr wrap="square" rtlCol="0">
              <a:spAutoFit/>
            </a:bodyPr>
            <a:lstStyle/>
            <a:p>
              <a:r>
                <a:rPr lang="en-US" dirty="0"/>
                <a:t>insert:   </a:t>
              </a:r>
            </a:p>
            <a:p>
              <a:r>
                <a:rPr lang="en-US" dirty="0"/>
                <a:t>    W (K)</a:t>
              </a:r>
            </a:p>
            <a:p>
              <a:r>
                <a:rPr lang="en-US" dirty="0"/>
                <a:t>    W (V)</a:t>
              </a:r>
            </a:p>
            <a:p>
              <a:r>
                <a:rPr lang="en-US" dirty="0"/>
                <a:t>    </a:t>
              </a:r>
              <a:r>
                <a:rPr lang="en-US" dirty="0">
                  <a:solidFill>
                    <a:srgbClr val="FF0000"/>
                  </a:solidFill>
                </a:rPr>
                <a:t>W (T)</a:t>
              </a:r>
            </a:p>
            <a:p>
              <a:r>
                <a:rPr lang="en-US" dirty="0"/>
                <a:t>    …… </a:t>
              </a:r>
            </a:p>
          </p:txBody>
        </p:sp>
        <p:sp>
          <p:nvSpPr>
            <p:cNvPr id="112" name="Oval 111">
              <a:extLst>
                <a:ext uri="{FF2B5EF4-FFF2-40B4-BE49-F238E27FC236}">
                  <a16:creationId xmlns:a16="http://schemas.microsoft.com/office/drawing/2014/main" id="{CCB5161F-B376-9742-9E72-F6F98AE48EFC}"/>
                </a:ext>
              </a:extLst>
            </p:cNvPr>
            <p:cNvSpPr/>
            <p:nvPr/>
          </p:nvSpPr>
          <p:spPr>
            <a:xfrm>
              <a:off x="1224771" y="3419363"/>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3AA4187D-BB20-B640-AD77-ACDE0A25DF92}"/>
              </a:ext>
            </a:extLst>
          </p:cNvPr>
          <p:cNvGrpSpPr/>
          <p:nvPr/>
        </p:nvGrpSpPr>
        <p:grpSpPr>
          <a:xfrm>
            <a:off x="5175143" y="4636071"/>
            <a:ext cx="1357616" cy="1200329"/>
            <a:chOff x="1139232" y="4636071"/>
            <a:chExt cx="1357616" cy="1200329"/>
          </a:xfrm>
        </p:grpSpPr>
        <p:sp>
          <p:nvSpPr>
            <p:cNvPr id="114" name="TextBox 113">
              <a:extLst>
                <a:ext uri="{FF2B5EF4-FFF2-40B4-BE49-F238E27FC236}">
                  <a16:creationId xmlns:a16="http://schemas.microsoft.com/office/drawing/2014/main" id="{CE37F491-9801-2B4F-87F1-32A3CA8B275A}"/>
                </a:ext>
              </a:extLst>
            </p:cNvPr>
            <p:cNvSpPr txBox="1"/>
            <p:nvPr/>
          </p:nvSpPr>
          <p:spPr>
            <a:xfrm>
              <a:off x="1139232" y="4636071"/>
              <a:ext cx="1357616" cy="1200329"/>
            </a:xfrm>
            <a:prstGeom prst="rect">
              <a:avLst/>
            </a:prstGeom>
            <a:noFill/>
            <a:ln w="12700">
              <a:solidFill>
                <a:schemeClr val="tx1"/>
              </a:solidFill>
            </a:ln>
          </p:spPr>
          <p:txBody>
            <a:bodyPr wrap="none" rtlCol="0">
              <a:spAutoFit/>
            </a:bodyPr>
            <a:lstStyle/>
            <a:p>
              <a:r>
                <a:rPr lang="en-US" dirty="0"/>
                <a:t>get:   </a:t>
              </a:r>
            </a:p>
            <a:p>
              <a:r>
                <a:rPr lang="en-US" dirty="0">
                  <a:solidFill>
                    <a:srgbClr val="FF0000"/>
                  </a:solidFill>
                </a:rPr>
                <a:t>    R (T)</a:t>
              </a:r>
            </a:p>
            <a:p>
              <a:r>
                <a:rPr lang="en-US" dirty="0"/>
                <a:t>    R (K)</a:t>
              </a:r>
            </a:p>
            <a:p>
              <a:r>
                <a:rPr lang="en-US" dirty="0"/>
                <a:t>    Return (V)</a:t>
              </a:r>
            </a:p>
          </p:txBody>
        </p:sp>
        <p:sp>
          <p:nvSpPr>
            <p:cNvPr id="115" name="Oval 114">
              <a:extLst>
                <a:ext uri="{FF2B5EF4-FFF2-40B4-BE49-F238E27FC236}">
                  <a16:creationId xmlns:a16="http://schemas.microsoft.com/office/drawing/2014/main" id="{85A30EB4-ED11-604C-A74D-C6DCCDD3EF45}"/>
                </a:ext>
              </a:extLst>
            </p:cNvPr>
            <p:cNvSpPr/>
            <p:nvPr/>
          </p:nvSpPr>
          <p:spPr>
            <a:xfrm>
              <a:off x="1224771" y="4996431"/>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 name="Curved Left Arrow 115">
            <a:extLst>
              <a:ext uri="{FF2B5EF4-FFF2-40B4-BE49-F238E27FC236}">
                <a16:creationId xmlns:a16="http://schemas.microsoft.com/office/drawing/2014/main" id="{FAECD49C-80CD-8E47-9B81-81BF4D0906EA}"/>
              </a:ext>
            </a:extLst>
          </p:cNvPr>
          <p:cNvSpPr/>
          <p:nvPr/>
        </p:nvSpPr>
        <p:spPr>
          <a:xfrm flipH="1" flipV="1">
            <a:off x="4681370" y="4043307"/>
            <a:ext cx="493772" cy="1082214"/>
          </a:xfrm>
          <a:prstGeom prst="curved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7" name="TextBox 116">
            <a:extLst>
              <a:ext uri="{FF2B5EF4-FFF2-40B4-BE49-F238E27FC236}">
                <a16:creationId xmlns:a16="http://schemas.microsoft.com/office/drawing/2014/main" id="{1A853586-F594-854A-BB21-7055360304C7}"/>
              </a:ext>
            </a:extLst>
          </p:cNvPr>
          <p:cNvSpPr txBox="1"/>
          <p:nvPr/>
        </p:nvSpPr>
        <p:spPr>
          <a:xfrm>
            <a:off x="8970898" y="1781359"/>
            <a:ext cx="1541128" cy="400110"/>
          </a:xfrm>
          <a:prstGeom prst="rect">
            <a:avLst/>
          </a:prstGeom>
          <a:noFill/>
        </p:spPr>
        <p:txBody>
          <a:bodyPr wrap="none" rtlCol="0">
            <a:spAutoFit/>
          </a:bodyPr>
          <a:lstStyle/>
          <a:p>
            <a:pPr algn="ctr"/>
            <a:r>
              <a:rPr lang="en-US" sz="2000" dirty="0"/>
              <a:t>Main Thread</a:t>
            </a:r>
          </a:p>
        </p:txBody>
      </p:sp>
      <p:sp>
        <p:nvSpPr>
          <p:cNvPr id="118" name="TextBox 117">
            <a:extLst>
              <a:ext uri="{FF2B5EF4-FFF2-40B4-BE49-F238E27FC236}">
                <a16:creationId xmlns:a16="http://schemas.microsoft.com/office/drawing/2014/main" id="{559DE82F-15A2-A34A-A527-7C19A5EA625A}"/>
              </a:ext>
            </a:extLst>
          </p:cNvPr>
          <p:cNvSpPr txBox="1"/>
          <p:nvPr/>
        </p:nvSpPr>
        <p:spPr>
          <a:xfrm>
            <a:off x="8213803" y="3409140"/>
            <a:ext cx="1104598" cy="400110"/>
          </a:xfrm>
          <a:prstGeom prst="rect">
            <a:avLst/>
          </a:prstGeom>
          <a:noFill/>
        </p:spPr>
        <p:txBody>
          <a:bodyPr wrap="none" rtlCol="0">
            <a:spAutoFit/>
          </a:bodyPr>
          <a:lstStyle/>
          <a:p>
            <a:pPr algn="ctr"/>
            <a:r>
              <a:rPr lang="en-US" sz="2000" dirty="0"/>
              <a:t>Thread 1</a:t>
            </a:r>
          </a:p>
        </p:txBody>
      </p:sp>
      <p:sp>
        <p:nvSpPr>
          <p:cNvPr id="119" name="TextBox 118">
            <a:extLst>
              <a:ext uri="{FF2B5EF4-FFF2-40B4-BE49-F238E27FC236}">
                <a16:creationId xmlns:a16="http://schemas.microsoft.com/office/drawing/2014/main" id="{AC7C406E-7A49-DF45-9BC2-4FF211A0F257}"/>
              </a:ext>
            </a:extLst>
          </p:cNvPr>
          <p:cNvSpPr txBox="1"/>
          <p:nvPr/>
        </p:nvSpPr>
        <p:spPr>
          <a:xfrm>
            <a:off x="10227630" y="3404195"/>
            <a:ext cx="1104598" cy="400110"/>
          </a:xfrm>
          <a:prstGeom prst="rect">
            <a:avLst/>
          </a:prstGeom>
          <a:noFill/>
        </p:spPr>
        <p:txBody>
          <a:bodyPr wrap="none" rtlCol="0">
            <a:spAutoFit/>
          </a:bodyPr>
          <a:lstStyle/>
          <a:p>
            <a:pPr algn="ctr"/>
            <a:r>
              <a:rPr lang="en-US" sz="2000" dirty="0"/>
              <a:t>Thread 2</a:t>
            </a:r>
          </a:p>
        </p:txBody>
      </p:sp>
      <p:sp>
        <p:nvSpPr>
          <p:cNvPr id="137" name="TextBox 136">
            <a:extLst>
              <a:ext uri="{FF2B5EF4-FFF2-40B4-BE49-F238E27FC236}">
                <a16:creationId xmlns:a16="http://schemas.microsoft.com/office/drawing/2014/main" id="{D0F2275C-D05A-3E46-A74E-EDAA551BEC40}"/>
              </a:ext>
            </a:extLst>
          </p:cNvPr>
          <p:cNvSpPr txBox="1"/>
          <p:nvPr/>
        </p:nvSpPr>
        <p:spPr>
          <a:xfrm>
            <a:off x="9062655" y="2124446"/>
            <a:ext cx="1357615" cy="646331"/>
          </a:xfrm>
          <a:prstGeom prst="rect">
            <a:avLst/>
          </a:prstGeom>
          <a:noFill/>
          <a:ln w="12700">
            <a:solidFill>
              <a:schemeClr val="tx1"/>
            </a:solidFill>
          </a:ln>
        </p:spPr>
        <p:txBody>
          <a:bodyPr wrap="square" rtlCol="0">
            <a:spAutoFit/>
          </a:bodyPr>
          <a:lstStyle/>
          <a:p>
            <a:r>
              <a:rPr lang="en-US" dirty="0"/>
              <a:t>insert</a:t>
            </a:r>
          </a:p>
          <a:p>
            <a:r>
              <a:rPr lang="en-US" dirty="0"/>
              <a:t>insert</a:t>
            </a:r>
          </a:p>
        </p:txBody>
      </p:sp>
      <p:sp>
        <p:nvSpPr>
          <p:cNvPr id="143" name="TextBox 142">
            <a:extLst>
              <a:ext uri="{FF2B5EF4-FFF2-40B4-BE49-F238E27FC236}">
                <a16:creationId xmlns:a16="http://schemas.microsoft.com/office/drawing/2014/main" id="{5FBD21F4-E9D2-FA48-8E24-B12ACE9DA6C3}"/>
              </a:ext>
            </a:extLst>
          </p:cNvPr>
          <p:cNvSpPr txBox="1"/>
          <p:nvPr/>
        </p:nvSpPr>
        <p:spPr>
          <a:xfrm>
            <a:off x="9062654" y="2770342"/>
            <a:ext cx="1357616" cy="646331"/>
          </a:xfrm>
          <a:prstGeom prst="rect">
            <a:avLst/>
          </a:prstGeom>
          <a:noFill/>
          <a:ln w="12700">
            <a:solidFill>
              <a:schemeClr val="tx1"/>
            </a:solidFill>
          </a:ln>
        </p:spPr>
        <p:txBody>
          <a:bodyPr wrap="square" rtlCol="0">
            <a:spAutoFit/>
          </a:bodyPr>
          <a:lstStyle/>
          <a:p>
            <a:r>
              <a:rPr lang="en-US" dirty="0"/>
              <a:t>delete</a:t>
            </a:r>
          </a:p>
          <a:p>
            <a:r>
              <a:rPr lang="en-US" dirty="0"/>
              <a:t>insert</a:t>
            </a:r>
          </a:p>
        </p:txBody>
      </p:sp>
      <p:grpSp>
        <p:nvGrpSpPr>
          <p:cNvPr id="144" name="Group 143">
            <a:extLst>
              <a:ext uri="{FF2B5EF4-FFF2-40B4-BE49-F238E27FC236}">
                <a16:creationId xmlns:a16="http://schemas.microsoft.com/office/drawing/2014/main" id="{563E9CB8-3BD0-4D44-9890-B0F2FD2CFC23}"/>
              </a:ext>
            </a:extLst>
          </p:cNvPr>
          <p:cNvGrpSpPr/>
          <p:nvPr/>
        </p:nvGrpSpPr>
        <p:grpSpPr>
          <a:xfrm>
            <a:off x="9923291" y="2307430"/>
            <a:ext cx="200453" cy="943646"/>
            <a:chOff x="7243997" y="2398848"/>
            <a:chExt cx="200453" cy="943646"/>
          </a:xfrm>
        </p:grpSpPr>
        <p:cxnSp>
          <p:nvCxnSpPr>
            <p:cNvPr id="145" name="Straight Arrow Connector 144">
              <a:extLst>
                <a:ext uri="{FF2B5EF4-FFF2-40B4-BE49-F238E27FC236}">
                  <a16:creationId xmlns:a16="http://schemas.microsoft.com/office/drawing/2014/main" id="{37BEA67A-0307-1A4F-B6E2-DB1D28B8D09D}"/>
                </a:ext>
              </a:extLst>
            </p:cNvPr>
            <p:cNvCxnSpPr>
              <a:cxnSpLocks/>
            </p:cNvCxnSpPr>
            <p:nvPr/>
          </p:nvCxnSpPr>
          <p:spPr>
            <a:xfrm>
              <a:off x="7243999" y="2398848"/>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2" name="Straight Arrow Connector 151">
              <a:extLst>
                <a:ext uri="{FF2B5EF4-FFF2-40B4-BE49-F238E27FC236}">
                  <a16:creationId xmlns:a16="http://schemas.microsoft.com/office/drawing/2014/main" id="{B21752A2-6043-FF40-A6C7-7B8E1B5BE72E}"/>
                </a:ext>
              </a:extLst>
            </p:cNvPr>
            <p:cNvCxnSpPr>
              <a:cxnSpLocks/>
            </p:cNvCxnSpPr>
            <p:nvPr/>
          </p:nvCxnSpPr>
          <p:spPr>
            <a:xfrm flipV="1">
              <a:off x="7243998" y="2536348"/>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F7333C60-554A-EB42-97EC-1682B8F95112}"/>
                </a:ext>
              </a:extLst>
            </p:cNvPr>
            <p:cNvCxnSpPr>
              <a:cxnSpLocks/>
            </p:cNvCxnSpPr>
            <p:nvPr/>
          </p:nvCxnSpPr>
          <p:spPr>
            <a:xfrm>
              <a:off x="7243999" y="2671851"/>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5A3A1DC6-B214-8E41-B653-D9707A899576}"/>
                </a:ext>
              </a:extLst>
            </p:cNvPr>
            <p:cNvCxnSpPr>
              <a:cxnSpLocks/>
            </p:cNvCxnSpPr>
            <p:nvPr/>
          </p:nvCxnSpPr>
          <p:spPr>
            <a:xfrm flipV="1">
              <a:off x="7243998" y="2807937"/>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9" name="Straight Arrow Connector 158">
              <a:extLst>
                <a:ext uri="{FF2B5EF4-FFF2-40B4-BE49-F238E27FC236}">
                  <a16:creationId xmlns:a16="http://schemas.microsoft.com/office/drawing/2014/main" id="{D8151AEA-1647-3B40-8EEE-608F85715A9A}"/>
                </a:ext>
              </a:extLst>
            </p:cNvPr>
            <p:cNvCxnSpPr>
              <a:cxnSpLocks/>
            </p:cNvCxnSpPr>
            <p:nvPr/>
          </p:nvCxnSpPr>
          <p:spPr>
            <a:xfrm>
              <a:off x="7243999" y="2940612"/>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69E78853-4D12-7640-ACEF-95EA2CC70107}"/>
                </a:ext>
              </a:extLst>
            </p:cNvPr>
            <p:cNvCxnSpPr>
              <a:cxnSpLocks/>
            </p:cNvCxnSpPr>
            <p:nvPr/>
          </p:nvCxnSpPr>
          <p:spPr>
            <a:xfrm flipV="1">
              <a:off x="7243998" y="3072400"/>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1" name="Straight Arrow Connector 160">
              <a:extLst>
                <a:ext uri="{FF2B5EF4-FFF2-40B4-BE49-F238E27FC236}">
                  <a16:creationId xmlns:a16="http://schemas.microsoft.com/office/drawing/2014/main" id="{76B89209-03C4-8442-9AD9-E1BDDA842E1D}"/>
                </a:ext>
              </a:extLst>
            </p:cNvPr>
            <p:cNvCxnSpPr>
              <a:cxnSpLocks/>
            </p:cNvCxnSpPr>
            <p:nvPr/>
          </p:nvCxnSpPr>
          <p:spPr>
            <a:xfrm>
              <a:off x="7243997" y="3204994"/>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63" name="TextBox 162">
            <a:extLst>
              <a:ext uri="{FF2B5EF4-FFF2-40B4-BE49-F238E27FC236}">
                <a16:creationId xmlns:a16="http://schemas.microsoft.com/office/drawing/2014/main" id="{5F9BF140-CEA7-A94A-B856-30C4660E978C}"/>
              </a:ext>
            </a:extLst>
          </p:cNvPr>
          <p:cNvSpPr txBox="1"/>
          <p:nvPr/>
        </p:nvSpPr>
        <p:spPr>
          <a:xfrm>
            <a:off x="8087294" y="3752843"/>
            <a:ext cx="1357616" cy="2308324"/>
          </a:xfrm>
          <a:prstGeom prst="rect">
            <a:avLst/>
          </a:prstGeom>
          <a:noFill/>
          <a:ln w="12700">
            <a:solidFill>
              <a:schemeClr val="tx1"/>
            </a:solidFill>
          </a:ln>
        </p:spPr>
        <p:txBody>
          <a:bodyPr wrap="square" rtlCol="0">
            <a:spAutoFit/>
          </a:bodyPr>
          <a:lstStyle/>
          <a:p>
            <a:r>
              <a:rPr lang="en-US" dirty="0"/>
              <a:t>insert:   </a:t>
            </a:r>
          </a:p>
          <a:p>
            <a:r>
              <a:rPr lang="en-US" dirty="0"/>
              <a:t>    W (K)</a:t>
            </a:r>
          </a:p>
          <a:p>
            <a:r>
              <a:rPr lang="en-US" dirty="0"/>
              <a:t>    W (V)</a:t>
            </a:r>
          </a:p>
          <a:p>
            <a:r>
              <a:rPr lang="en-US" dirty="0"/>
              <a:t>    </a:t>
            </a:r>
            <a:r>
              <a:rPr lang="en-US" dirty="0">
                <a:solidFill>
                  <a:srgbClr val="FF0000"/>
                </a:solidFill>
              </a:rPr>
              <a:t>W (T)</a:t>
            </a:r>
          </a:p>
          <a:p>
            <a:r>
              <a:rPr lang="en-US" dirty="0"/>
              <a:t>    </a:t>
            </a:r>
          </a:p>
          <a:p>
            <a:endParaRPr lang="en-US" dirty="0"/>
          </a:p>
          <a:p>
            <a:endParaRPr lang="en-US" dirty="0"/>
          </a:p>
          <a:p>
            <a:endParaRPr lang="en-US" dirty="0"/>
          </a:p>
        </p:txBody>
      </p:sp>
      <p:sp>
        <p:nvSpPr>
          <p:cNvPr id="166" name="TextBox 165">
            <a:extLst>
              <a:ext uri="{FF2B5EF4-FFF2-40B4-BE49-F238E27FC236}">
                <a16:creationId xmlns:a16="http://schemas.microsoft.com/office/drawing/2014/main" id="{399B814C-6731-AA43-9257-5009D1F8C97B}"/>
              </a:ext>
            </a:extLst>
          </p:cNvPr>
          <p:cNvSpPr txBox="1"/>
          <p:nvPr/>
        </p:nvSpPr>
        <p:spPr>
          <a:xfrm>
            <a:off x="10113044" y="4546738"/>
            <a:ext cx="1357616" cy="1200329"/>
          </a:xfrm>
          <a:prstGeom prst="rect">
            <a:avLst/>
          </a:prstGeom>
          <a:noFill/>
          <a:ln w="12700">
            <a:solidFill>
              <a:schemeClr val="tx1"/>
            </a:solidFill>
          </a:ln>
        </p:spPr>
        <p:txBody>
          <a:bodyPr wrap="none" rtlCol="0">
            <a:spAutoFit/>
          </a:bodyPr>
          <a:lstStyle/>
          <a:p>
            <a:r>
              <a:rPr lang="en-US" dirty="0"/>
              <a:t>get:   </a:t>
            </a:r>
          </a:p>
          <a:p>
            <a:r>
              <a:rPr lang="en-US" dirty="0">
                <a:solidFill>
                  <a:srgbClr val="FF0000"/>
                </a:solidFill>
              </a:rPr>
              <a:t>    R (T)</a:t>
            </a:r>
          </a:p>
          <a:p>
            <a:r>
              <a:rPr lang="en-US" dirty="0"/>
              <a:t>    R (K)</a:t>
            </a:r>
          </a:p>
          <a:p>
            <a:r>
              <a:rPr lang="en-US" dirty="0"/>
              <a:t>    Return (V)</a:t>
            </a:r>
          </a:p>
        </p:txBody>
      </p:sp>
      <p:grpSp>
        <p:nvGrpSpPr>
          <p:cNvPr id="168" name="Group 167">
            <a:extLst>
              <a:ext uri="{FF2B5EF4-FFF2-40B4-BE49-F238E27FC236}">
                <a16:creationId xmlns:a16="http://schemas.microsoft.com/office/drawing/2014/main" id="{9BBEF5D9-4F8B-3747-9745-F7F3D3505E9B}"/>
              </a:ext>
            </a:extLst>
          </p:cNvPr>
          <p:cNvGrpSpPr/>
          <p:nvPr/>
        </p:nvGrpSpPr>
        <p:grpSpPr>
          <a:xfrm>
            <a:off x="8970899" y="4080280"/>
            <a:ext cx="200452" cy="679264"/>
            <a:chOff x="8828914" y="3707057"/>
            <a:chExt cx="200452" cy="679264"/>
          </a:xfrm>
        </p:grpSpPr>
        <p:cxnSp>
          <p:nvCxnSpPr>
            <p:cNvPr id="169" name="Straight Arrow Connector 168">
              <a:extLst>
                <a:ext uri="{FF2B5EF4-FFF2-40B4-BE49-F238E27FC236}">
                  <a16:creationId xmlns:a16="http://schemas.microsoft.com/office/drawing/2014/main" id="{447C215A-E665-0D47-B8E9-4F53243F1905}"/>
                </a:ext>
              </a:extLst>
            </p:cNvPr>
            <p:cNvCxnSpPr>
              <a:cxnSpLocks/>
            </p:cNvCxnSpPr>
            <p:nvPr/>
          </p:nvCxnSpPr>
          <p:spPr>
            <a:xfrm>
              <a:off x="8828915" y="3707057"/>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0" name="Straight Arrow Connector 169">
              <a:extLst>
                <a:ext uri="{FF2B5EF4-FFF2-40B4-BE49-F238E27FC236}">
                  <a16:creationId xmlns:a16="http://schemas.microsoft.com/office/drawing/2014/main" id="{EE8BE853-E594-8C41-AE65-E03A0F6E2D57}"/>
                </a:ext>
              </a:extLst>
            </p:cNvPr>
            <p:cNvCxnSpPr>
              <a:cxnSpLocks/>
            </p:cNvCxnSpPr>
            <p:nvPr/>
          </p:nvCxnSpPr>
          <p:spPr>
            <a:xfrm flipV="1">
              <a:off x="8828914" y="3844557"/>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1" name="Straight Arrow Connector 170">
              <a:extLst>
                <a:ext uri="{FF2B5EF4-FFF2-40B4-BE49-F238E27FC236}">
                  <a16:creationId xmlns:a16="http://schemas.microsoft.com/office/drawing/2014/main" id="{84E59EB1-6683-3846-B4EB-BCF48E323E6A}"/>
                </a:ext>
              </a:extLst>
            </p:cNvPr>
            <p:cNvCxnSpPr>
              <a:cxnSpLocks/>
            </p:cNvCxnSpPr>
            <p:nvPr/>
          </p:nvCxnSpPr>
          <p:spPr>
            <a:xfrm>
              <a:off x="8828915" y="3980060"/>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2" name="Straight Arrow Connector 171">
              <a:extLst>
                <a:ext uri="{FF2B5EF4-FFF2-40B4-BE49-F238E27FC236}">
                  <a16:creationId xmlns:a16="http://schemas.microsoft.com/office/drawing/2014/main" id="{A0633173-C878-324F-A864-07E9D6E603B2}"/>
                </a:ext>
              </a:extLst>
            </p:cNvPr>
            <p:cNvCxnSpPr>
              <a:cxnSpLocks/>
            </p:cNvCxnSpPr>
            <p:nvPr/>
          </p:nvCxnSpPr>
          <p:spPr>
            <a:xfrm flipV="1">
              <a:off x="8828914" y="4116146"/>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3" name="Straight Arrow Connector 172">
              <a:extLst>
                <a:ext uri="{FF2B5EF4-FFF2-40B4-BE49-F238E27FC236}">
                  <a16:creationId xmlns:a16="http://schemas.microsoft.com/office/drawing/2014/main" id="{5727F7CB-B88C-9B48-904A-48E18BDAEF70}"/>
                </a:ext>
              </a:extLst>
            </p:cNvPr>
            <p:cNvCxnSpPr>
              <a:cxnSpLocks/>
            </p:cNvCxnSpPr>
            <p:nvPr/>
          </p:nvCxnSpPr>
          <p:spPr>
            <a:xfrm>
              <a:off x="8828915" y="4248821"/>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74" name="Oval 173">
            <a:extLst>
              <a:ext uri="{FF2B5EF4-FFF2-40B4-BE49-F238E27FC236}">
                <a16:creationId xmlns:a16="http://schemas.microsoft.com/office/drawing/2014/main" id="{BFFECB2E-23FC-4048-8692-32D5F1A18AC6}"/>
              </a:ext>
            </a:extLst>
          </p:cNvPr>
          <p:cNvSpPr/>
          <p:nvPr/>
        </p:nvSpPr>
        <p:spPr>
          <a:xfrm>
            <a:off x="9028987" y="468894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2194897-79C2-4D4B-98DC-848450684BA3}"/>
              </a:ext>
            </a:extLst>
          </p:cNvPr>
          <p:cNvGrpSpPr/>
          <p:nvPr/>
        </p:nvGrpSpPr>
        <p:grpSpPr>
          <a:xfrm>
            <a:off x="10162839" y="5030812"/>
            <a:ext cx="200452" cy="592896"/>
            <a:chOff x="9344684" y="5516852"/>
            <a:chExt cx="200452" cy="592896"/>
          </a:xfrm>
        </p:grpSpPr>
        <p:cxnSp>
          <p:nvCxnSpPr>
            <p:cNvPr id="177" name="Straight Arrow Connector 176">
              <a:extLst>
                <a:ext uri="{FF2B5EF4-FFF2-40B4-BE49-F238E27FC236}">
                  <a16:creationId xmlns:a16="http://schemas.microsoft.com/office/drawing/2014/main" id="{7B9EE869-3173-294D-9214-C5CA8F65E96A}"/>
                </a:ext>
              </a:extLst>
            </p:cNvPr>
            <p:cNvCxnSpPr>
              <a:cxnSpLocks/>
            </p:cNvCxnSpPr>
            <p:nvPr/>
          </p:nvCxnSpPr>
          <p:spPr>
            <a:xfrm flipV="1">
              <a:off x="9344684" y="5516852"/>
              <a:ext cx="100226" cy="59914"/>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0D6CBD4A-8E75-1E4C-BF3A-75EADF066C27}"/>
                </a:ext>
              </a:extLst>
            </p:cNvPr>
            <p:cNvCxnSpPr>
              <a:cxnSpLocks/>
            </p:cNvCxnSpPr>
            <p:nvPr/>
          </p:nvCxnSpPr>
          <p:spPr>
            <a:xfrm>
              <a:off x="9344685" y="5575110"/>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1C4F7AE9-B70C-2242-A71F-FBFEBE99E7EC}"/>
                </a:ext>
              </a:extLst>
            </p:cNvPr>
            <p:cNvCxnSpPr>
              <a:cxnSpLocks/>
            </p:cNvCxnSpPr>
            <p:nvPr/>
          </p:nvCxnSpPr>
          <p:spPr>
            <a:xfrm flipV="1">
              <a:off x="9344684" y="5711196"/>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4049F96F-6236-8346-BE8A-8B60BFA0462A}"/>
                </a:ext>
              </a:extLst>
            </p:cNvPr>
            <p:cNvCxnSpPr>
              <a:cxnSpLocks/>
            </p:cNvCxnSpPr>
            <p:nvPr/>
          </p:nvCxnSpPr>
          <p:spPr>
            <a:xfrm>
              <a:off x="9344685" y="5843871"/>
              <a:ext cx="200451" cy="137500"/>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81" name="Straight Arrow Connector 180">
              <a:extLst>
                <a:ext uri="{FF2B5EF4-FFF2-40B4-BE49-F238E27FC236}">
                  <a16:creationId xmlns:a16="http://schemas.microsoft.com/office/drawing/2014/main" id="{AFEC8748-4E43-0447-AFFF-1CBF3CD906B1}"/>
                </a:ext>
              </a:extLst>
            </p:cNvPr>
            <p:cNvCxnSpPr>
              <a:cxnSpLocks/>
            </p:cNvCxnSpPr>
            <p:nvPr/>
          </p:nvCxnSpPr>
          <p:spPr>
            <a:xfrm flipV="1">
              <a:off x="9344684" y="5975659"/>
              <a:ext cx="200452" cy="134089"/>
            </a:xfrm>
            <a:prstGeom prst="straightConnector1">
              <a:avLst/>
            </a:prstGeom>
            <a:ln w="28575">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67" name="Oval 166">
            <a:extLst>
              <a:ext uri="{FF2B5EF4-FFF2-40B4-BE49-F238E27FC236}">
                <a16:creationId xmlns:a16="http://schemas.microsoft.com/office/drawing/2014/main" id="{7096E102-1AA1-1746-950D-060F77B0BDFA}"/>
              </a:ext>
            </a:extLst>
          </p:cNvPr>
          <p:cNvSpPr/>
          <p:nvPr/>
        </p:nvSpPr>
        <p:spPr>
          <a:xfrm>
            <a:off x="10198583" y="490709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2" name="Straight Arrow Connector 181">
            <a:extLst>
              <a:ext uri="{FF2B5EF4-FFF2-40B4-BE49-F238E27FC236}">
                <a16:creationId xmlns:a16="http://schemas.microsoft.com/office/drawing/2014/main" id="{496338E1-3EFE-6B44-8641-81D962570988}"/>
              </a:ext>
            </a:extLst>
          </p:cNvPr>
          <p:cNvCxnSpPr>
            <a:cxnSpLocks/>
            <a:stCxn id="174" idx="5"/>
            <a:endCxn id="167" idx="2"/>
          </p:cNvCxnSpPr>
          <p:nvPr/>
        </p:nvCxnSpPr>
        <p:spPr>
          <a:xfrm>
            <a:off x="9185085" y="4845042"/>
            <a:ext cx="1013498" cy="153496"/>
          </a:xfrm>
          <a:prstGeom prst="straightConnector1">
            <a:avLst/>
          </a:prstGeom>
          <a:ln w="28575">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85" name="Straight Arrow Connector 184">
            <a:extLst>
              <a:ext uri="{FF2B5EF4-FFF2-40B4-BE49-F238E27FC236}">
                <a16:creationId xmlns:a16="http://schemas.microsoft.com/office/drawing/2014/main" id="{19CDDD9F-96BA-4548-B23F-46E552B46A46}"/>
              </a:ext>
            </a:extLst>
          </p:cNvPr>
          <p:cNvCxnSpPr>
            <a:cxnSpLocks/>
          </p:cNvCxnSpPr>
          <p:nvPr/>
        </p:nvCxnSpPr>
        <p:spPr>
          <a:xfrm>
            <a:off x="8136527" y="5877018"/>
            <a:ext cx="3484491" cy="0"/>
          </a:xfrm>
          <a:prstGeom prst="straightConnector1">
            <a:avLst/>
          </a:prstGeom>
          <a:ln w="28575">
            <a:solidFill>
              <a:srgbClr val="FF0000"/>
            </a:solidFill>
            <a:prstDash val="dash"/>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86" name="Lightning Bolt 185">
            <a:extLst>
              <a:ext uri="{FF2B5EF4-FFF2-40B4-BE49-F238E27FC236}">
                <a16:creationId xmlns:a16="http://schemas.microsoft.com/office/drawing/2014/main" id="{81D1716E-F186-FA4D-B0C6-0DDC3204CBF2}"/>
              </a:ext>
            </a:extLst>
          </p:cNvPr>
          <p:cNvSpPr/>
          <p:nvPr/>
        </p:nvSpPr>
        <p:spPr>
          <a:xfrm>
            <a:off x="9592433" y="5690470"/>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a:extLst>
              <a:ext uri="{FF2B5EF4-FFF2-40B4-BE49-F238E27FC236}">
                <a16:creationId xmlns:a16="http://schemas.microsoft.com/office/drawing/2014/main" id="{64D1704D-C0C4-8440-A826-D26FEABFA440}"/>
              </a:ext>
            </a:extLst>
          </p:cNvPr>
          <p:cNvSpPr txBox="1"/>
          <p:nvPr/>
        </p:nvSpPr>
        <p:spPr>
          <a:xfrm>
            <a:off x="9396638" y="5391133"/>
            <a:ext cx="754711" cy="400110"/>
          </a:xfrm>
          <a:prstGeom prst="rect">
            <a:avLst/>
          </a:prstGeom>
          <a:noFill/>
        </p:spPr>
        <p:txBody>
          <a:bodyPr wrap="square" rtlCol="0">
            <a:spAutoFit/>
          </a:bodyPr>
          <a:lstStyle/>
          <a:p>
            <a:pPr algn="ctr"/>
            <a:r>
              <a:rPr lang="en-US" sz="2000" dirty="0">
                <a:solidFill>
                  <a:srgbClr val="FF0000"/>
                </a:solidFill>
              </a:rPr>
              <a:t>crash</a:t>
            </a:r>
          </a:p>
        </p:txBody>
      </p:sp>
    </p:spTree>
    <p:extLst>
      <p:ext uri="{BB962C8B-B14F-4D97-AF65-F5344CB8AC3E}">
        <p14:creationId xmlns:p14="http://schemas.microsoft.com/office/powerpoint/2010/main" val="160850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0" grpId="0" animBg="1"/>
      <p:bldP spid="91" grpId="0" animBg="1"/>
      <p:bldP spid="93" grpId="0"/>
      <p:bldP spid="94" grpId="0"/>
      <p:bldP spid="95" grpId="0"/>
      <p:bldP spid="98" grpId="0" animBg="1"/>
      <p:bldP spid="99" grpId="0" animBg="1"/>
      <p:bldP spid="100" grpId="0" animBg="1"/>
      <p:bldP spid="116" grpId="0" animBg="1"/>
      <p:bldP spid="117" grpId="0"/>
      <p:bldP spid="118" grpId="0"/>
      <p:bldP spid="119" grpId="0"/>
      <p:bldP spid="137" grpId="0" animBg="1"/>
      <p:bldP spid="143" grpId="0" animBg="1"/>
      <p:bldP spid="163" grpId="0" animBg="1"/>
      <p:bldP spid="166" grpId="0" animBg="1"/>
      <p:bldP spid="174" grpId="0" animBg="1"/>
      <p:bldP spid="167" grpId="0" animBg="1"/>
      <p:bldP spid="186" grpId="0" animBg="1"/>
      <p:bldP spid="18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Durable Linearizability Validation</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46</a:t>
            </a:fld>
            <a:endParaRPr lang="en-US" dirty="0"/>
          </a:p>
        </p:txBody>
      </p:sp>
      <p:sp>
        <p:nvSpPr>
          <p:cNvPr id="5" name="TextBox 4">
            <a:extLst>
              <a:ext uri="{FF2B5EF4-FFF2-40B4-BE49-F238E27FC236}">
                <a16:creationId xmlns:a16="http://schemas.microsoft.com/office/drawing/2014/main" id="{E1848F71-00BC-0049-B5CC-D675F057BB11}"/>
              </a:ext>
            </a:extLst>
          </p:cNvPr>
          <p:cNvSpPr txBox="1"/>
          <p:nvPr/>
        </p:nvSpPr>
        <p:spPr>
          <a:xfrm>
            <a:off x="409575" y="2591326"/>
            <a:ext cx="11497080" cy="1200329"/>
          </a:xfrm>
          <a:prstGeom prst="rect">
            <a:avLst/>
          </a:prstGeom>
          <a:noFill/>
        </p:spPr>
        <p:txBody>
          <a:bodyPr wrap="square" rtlCol="0">
            <a:spAutoFit/>
          </a:bodyPr>
          <a:lstStyle/>
          <a:p>
            <a:r>
              <a:rPr lang="en-US" sz="2400" b="1" dirty="0">
                <a:sym typeface="Wingdings" pitchFamily="2" charset="2"/>
              </a:rPr>
              <a:t>What to Check?</a:t>
            </a:r>
          </a:p>
          <a:p>
            <a:pPr marL="342900" indent="-342900">
              <a:buFont typeface="Arial" panose="020B0604020202020204" pitchFamily="34" charset="0"/>
              <a:buChar char="•"/>
            </a:pPr>
            <a:r>
              <a:rPr lang="en-US" sz="2400" dirty="0">
                <a:sym typeface="Wingdings" pitchFamily="2" charset="2"/>
              </a:rPr>
              <a:t>(C2) whether all operations before crash take effects</a:t>
            </a:r>
          </a:p>
          <a:p>
            <a:pPr marL="342900" indent="-342900">
              <a:buFont typeface="Arial" panose="020B0604020202020204" pitchFamily="34" charset="0"/>
              <a:buChar char="•"/>
            </a:pPr>
            <a:r>
              <a:rPr lang="en-US" sz="2400" dirty="0">
                <a:sym typeface="Wingdings" pitchFamily="2" charset="2"/>
              </a:rPr>
              <a:t>(C3) whether the crashed operation is either fully executed or not at all executed</a:t>
            </a:r>
          </a:p>
        </p:txBody>
      </p:sp>
      <p:sp>
        <p:nvSpPr>
          <p:cNvPr id="6" name="TextBox 5">
            <a:extLst>
              <a:ext uri="{FF2B5EF4-FFF2-40B4-BE49-F238E27FC236}">
                <a16:creationId xmlns:a16="http://schemas.microsoft.com/office/drawing/2014/main" id="{AEE4BA16-C76F-E84B-898A-675A6034EB96}"/>
              </a:ext>
            </a:extLst>
          </p:cNvPr>
          <p:cNvSpPr txBox="1"/>
          <p:nvPr/>
        </p:nvSpPr>
        <p:spPr>
          <a:xfrm>
            <a:off x="409575" y="4169403"/>
            <a:ext cx="11497080" cy="1938992"/>
          </a:xfrm>
          <a:prstGeom prst="rect">
            <a:avLst/>
          </a:prstGeom>
          <a:noFill/>
        </p:spPr>
        <p:txBody>
          <a:bodyPr wrap="square" rtlCol="0">
            <a:spAutoFit/>
          </a:bodyPr>
          <a:lstStyle/>
          <a:p>
            <a:r>
              <a:rPr lang="en-US" sz="2400" b="1" dirty="0">
                <a:sym typeface="Wingdings" pitchFamily="2" charset="2"/>
              </a:rPr>
              <a:t>How to Check?</a:t>
            </a:r>
          </a:p>
          <a:p>
            <a:pPr marL="457200" indent="-457200">
              <a:buFont typeface="+mj-lt"/>
              <a:buAutoNum type="arabicParenR"/>
            </a:pPr>
            <a:r>
              <a:rPr lang="en-US" sz="2400" dirty="0">
                <a:sym typeface="Wingdings" pitchFamily="2" charset="2"/>
              </a:rPr>
              <a:t>A list of get operations 		 	(C2)</a:t>
            </a:r>
          </a:p>
          <a:p>
            <a:pPr marL="457200" indent="-457200">
              <a:buFont typeface="+mj-lt"/>
              <a:buAutoNum type="arabicParenR"/>
            </a:pPr>
            <a:r>
              <a:rPr lang="en-US" sz="2400" dirty="0">
                <a:sym typeface="Wingdings" pitchFamily="2" charset="2"/>
              </a:rPr>
              <a:t>A get operation 				  	(C3)</a:t>
            </a:r>
          </a:p>
          <a:p>
            <a:pPr marL="457200" indent="-457200">
              <a:buFont typeface="+mj-lt"/>
              <a:buAutoNum type="arabicParenR"/>
            </a:pPr>
            <a:r>
              <a:rPr lang="en-US" sz="2400" dirty="0">
                <a:sym typeface="Wingdings" pitchFamily="2" charset="2"/>
              </a:rPr>
              <a:t>A list of delete operations			clear</a:t>
            </a:r>
          </a:p>
          <a:p>
            <a:pPr marL="457200" indent="-457200">
              <a:buFont typeface="+mj-lt"/>
              <a:buAutoNum type="arabicParenR"/>
            </a:pPr>
            <a:r>
              <a:rPr lang="en-US" sz="2400" dirty="0">
                <a:sym typeface="Wingdings" pitchFamily="2" charset="2"/>
              </a:rPr>
              <a:t>A list of get operations		 	check it’s cleared </a:t>
            </a:r>
          </a:p>
        </p:txBody>
      </p:sp>
      <p:grpSp>
        <p:nvGrpSpPr>
          <p:cNvPr id="7" name="Group 6">
            <a:extLst>
              <a:ext uri="{FF2B5EF4-FFF2-40B4-BE49-F238E27FC236}">
                <a16:creationId xmlns:a16="http://schemas.microsoft.com/office/drawing/2014/main" id="{2BE5A343-E568-8C42-96BB-2E5148B8C616}"/>
              </a:ext>
            </a:extLst>
          </p:cNvPr>
          <p:cNvGrpSpPr/>
          <p:nvPr/>
        </p:nvGrpSpPr>
        <p:grpSpPr>
          <a:xfrm>
            <a:off x="2297708" y="1129789"/>
            <a:ext cx="6864968" cy="1030229"/>
            <a:chOff x="2225309" y="952491"/>
            <a:chExt cx="6864968" cy="1030229"/>
          </a:xfrm>
        </p:grpSpPr>
        <p:sp>
          <p:nvSpPr>
            <p:cNvPr id="8" name="TextBox 7">
              <a:extLst>
                <a:ext uri="{FF2B5EF4-FFF2-40B4-BE49-F238E27FC236}">
                  <a16:creationId xmlns:a16="http://schemas.microsoft.com/office/drawing/2014/main" id="{F836E618-705D-DD48-AA65-9E05D75BDCE0}"/>
                </a:ext>
              </a:extLst>
            </p:cNvPr>
            <p:cNvSpPr txBox="1"/>
            <p:nvPr/>
          </p:nvSpPr>
          <p:spPr>
            <a:xfrm>
              <a:off x="2225309" y="1121128"/>
              <a:ext cx="675185" cy="261610"/>
            </a:xfrm>
            <a:prstGeom prst="rect">
              <a:avLst/>
            </a:prstGeom>
            <a:noFill/>
          </p:spPr>
          <p:txBody>
            <a:bodyPr wrap="none" rtlCol="0">
              <a:spAutoFit/>
            </a:bodyPr>
            <a:lstStyle/>
            <a:p>
              <a:r>
                <a:rPr lang="en-US" sz="1100" dirty="0"/>
                <a:t>Program</a:t>
              </a:r>
            </a:p>
          </p:txBody>
        </p:sp>
        <p:sp>
          <p:nvSpPr>
            <p:cNvPr id="9" name="TextBox 8">
              <a:extLst>
                <a:ext uri="{FF2B5EF4-FFF2-40B4-BE49-F238E27FC236}">
                  <a16:creationId xmlns:a16="http://schemas.microsoft.com/office/drawing/2014/main" id="{D9C02561-6C72-B342-9DF7-0C66BBF61CE4}"/>
                </a:ext>
              </a:extLst>
            </p:cNvPr>
            <p:cNvSpPr txBox="1"/>
            <p:nvPr/>
          </p:nvSpPr>
          <p:spPr>
            <a:xfrm>
              <a:off x="2230225" y="1486997"/>
              <a:ext cx="452367" cy="430887"/>
            </a:xfrm>
            <a:prstGeom prst="rect">
              <a:avLst/>
            </a:prstGeom>
            <a:noFill/>
          </p:spPr>
          <p:txBody>
            <a:bodyPr wrap="none" rtlCol="0">
              <a:spAutoFit/>
            </a:bodyPr>
            <a:lstStyle/>
            <a:p>
              <a:pPr algn="ctr"/>
              <a:r>
                <a:rPr lang="en-US" sz="1100" dirty="0"/>
                <a:t>Test</a:t>
              </a:r>
            </a:p>
            <a:p>
              <a:pPr algn="ctr"/>
              <a:r>
                <a:rPr lang="en-US" sz="1100" dirty="0"/>
                <a:t>Case</a:t>
              </a:r>
            </a:p>
          </p:txBody>
        </p:sp>
        <p:sp>
          <p:nvSpPr>
            <p:cNvPr id="10" name="TextBox 9">
              <a:extLst>
                <a:ext uri="{FF2B5EF4-FFF2-40B4-BE49-F238E27FC236}">
                  <a16:creationId xmlns:a16="http://schemas.microsoft.com/office/drawing/2014/main" id="{E913EA15-0241-3A47-9677-95E0FEF15198}"/>
                </a:ext>
              </a:extLst>
            </p:cNvPr>
            <p:cNvSpPr txBox="1"/>
            <p:nvPr/>
          </p:nvSpPr>
          <p:spPr>
            <a:xfrm>
              <a:off x="3661181" y="1044711"/>
              <a:ext cx="500458" cy="261610"/>
            </a:xfrm>
            <a:prstGeom prst="rect">
              <a:avLst/>
            </a:prstGeom>
            <a:noFill/>
          </p:spPr>
          <p:txBody>
            <a:bodyPr wrap="none" rtlCol="0">
              <a:spAutoFit/>
            </a:bodyPr>
            <a:lstStyle/>
            <a:p>
              <a:r>
                <a:rPr lang="en-US" sz="1100" dirty="0"/>
                <a:t>Trace</a:t>
              </a:r>
            </a:p>
          </p:txBody>
        </p:sp>
        <p:sp>
          <p:nvSpPr>
            <p:cNvPr id="11" name="TextBox 10">
              <a:extLst>
                <a:ext uri="{FF2B5EF4-FFF2-40B4-BE49-F238E27FC236}">
                  <a16:creationId xmlns:a16="http://schemas.microsoft.com/office/drawing/2014/main" id="{D7598BCF-C857-C947-BA2D-D3625F26E993}"/>
                </a:ext>
              </a:extLst>
            </p:cNvPr>
            <p:cNvSpPr txBox="1"/>
            <p:nvPr/>
          </p:nvSpPr>
          <p:spPr>
            <a:xfrm>
              <a:off x="4893540" y="1044711"/>
              <a:ext cx="724878" cy="261610"/>
            </a:xfrm>
            <a:prstGeom prst="rect">
              <a:avLst/>
            </a:prstGeom>
            <a:noFill/>
          </p:spPr>
          <p:txBody>
            <a:bodyPr wrap="none" rtlCol="0">
              <a:spAutoFit/>
            </a:bodyPr>
            <a:lstStyle/>
            <a:p>
              <a:r>
                <a:rPr lang="en-US" sz="1100" dirty="0"/>
                <a:t>Likely LPs</a:t>
              </a:r>
            </a:p>
          </p:txBody>
        </p:sp>
        <p:sp>
          <p:nvSpPr>
            <p:cNvPr id="12" name="TextBox 11">
              <a:extLst>
                <a:ext uri="{FF2B5EF4-FFF2-40B4-BE49-F238E27FC236}">
                  <a16:creationId xmlns:a16="http://schemas.microsoft.com/office/drawing/2014/main" id="{87E8FC1D-2D39-A143-9FE3-5BE8CA813D9C}"/>
                </a:ext>
              </a:extLst>
            </p:cNvPr>
            <p:cNvSpPr txBox="1"/>
            <p:nvPr/>
          </p:nvSpPr>
          <p:spPr>
            <a:xfrm>
              <a:off x="5018235" y="1464851"/>
              <a:ext cx="500458" cy="261610"/>
            </a:xfrm>
            <a:prstGeom prst="rect">
              <a:avLst/>
            </a:prstGeom>
            <a:noFill/>
          </p:spPr>
          <p:txBody>
            <a:bodyPr wrap="none" rtlCol="0">
              <a:spAutoFit/>
            </a:bodyPr>
            <a:lstStyle/>
            <a:p>
              <a:r>
                <a:rPr lang="en-US" sz="1100" dirty="0"/>
                <a:t>Trace</a:t>
              </a:r>
            </a:p>
          </p:txBody>
        </p:sp>
        <p:sp>
          <p:nvSpPr>
            <p:cNvPr id="13" name="TextBox 12">
              <a:extLst>
                <a:ext uri="{FF2B5EF4-FFF2-40B4-BE49-F238E27FC236}">
                  <a16:creationId xmlns:a16="http://schemas.microsoft.com/office/drawing/2014/main" id="{CA9D4DC6-7AAF-CE4E-891B-1577B1488C26}"/>
                </a:ext>
              </a:extLst>
            </p:cNvPr>
            <p:cNvSpPr txBox="1"/>
            <p:nvPr/>
          </p:nvSpPr>
          <p:spPr>
            <a:xfrm>
              <a:off x="6845813" y="1044711"/>
              <a:ext cx="857927" cy="261610"/>
            </a:xfrm>
            <a:prstGeom prst="rect">
              <a:avLst/>
            </a:prstGeom>
            <a:noFill/>
          </p:spPr>
          <p:txBody>
            <a:bodyPr wrap="none" rtlCol="0">
              <a:spAutoFit/>
            </a:bodyPr>
            <a:lstStyle/>
            <a:p>
              <a:r>
                <a:rPr lang="en-US" sz="1100" dirty="0"/>
                <a:t>NVM States</a:t>
              </a:r>
            </a:p>
          </p:txBody>
        </p:sp>
        <p:sp>
          <p:nvSpPr>
            <p:cNvPr id="14" name="TextBox 13">
              <a:extLst>
                <a:ext uri="{FF2B5EF4-FFF2-40B4-BE49-F238E27FC236}">
                  <a16:creationId xmlns:a16="http://schemas.microsoft.com/office/drawing/2014/main" id="{23F121DF-A3B4-364A-BF88-2E9A26F60EF3}"/>
                </a:ext>
              </a:extLst>
            </p:cNvPr>
            <p:cNvSpPr txBox="1"/>
            <p:nvPr/>
          </p:nvSpPr>
          <p:spPr>
            <a:xfrm>
              <a:off x="6882472" y="1322653"/>
              <a:ext cx="764953" cy="430887"/>
            </a:xfrm>
            <a:prstGeom prst="rect">
              <a:avLst/>
            </a:prstGeom>
            <a:noFill/>
          </p:spPr>
          <p:txBody>
            <a:bodyPr wrap="none" rtlCol="0">
              <a:spAutoFit/>
            </a:bodyPr>
            <a:lstStyle/>
            <a:p>
              <a:pPr algn="ctr"/>
              <a:r>
                <a:rPr lang="en-US" sz="1100" dirty="0"/>
                <a:t>Thread</a:t>
              </a:r>
            </a:p>
            <a:p>
              <a:pPr algn="ctr"/>
              <a:r>
                <a:rPr lang="en-US" sz="1100" dirty="0"/>
                <a:t>Interleave</a:t>
              </a:r>
            </a:p>
          </p:txBody>
        </p:sp>
        <p:cxnSp>
          <p:nvCxnSpPr>
            <p:cNvPr id="15" name="Straight Arrow Connector 14">
              <a:extLst>
                <a:ext uri="{FF2B5EF4-FFF2-40B4-BE49-F238E27FC236}">
                  <a16:creationId xmlns:a16="http://schemas.microsoft.com/office/drawing/2014/main" id="{BB8C6D56-0A8D-DE46-9335-EC174C05F55C}"/>
                </a:ext>
              </a:extLst>
            </p:cNvPr>
            <p:cNvCxnSpPr>
              <a:cxnSpLocks/>
              <a:endCxn id="22" idx="1"/>
            </p:cNvCxnSpPr>
            <p:nvPr/>
          </p:nvCxnSpPr>
          <p:spPr>
            <a:xfrm>
              <a:off x="3564589" y="1258651"/>
              <a:ext cx="570403"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DC2AB5BB-A1B5-6C4D-9809-1B48883E9ED1}"/>
                </a:ext>
              </a:extLst>
            </p:cNvPr>
            <p:cNvCxnSpPr>
              <a:cxnSpLocks/>
            </p:cNvCxnSpPr>
            <p:nvPr/>
          </p:nvCxnSpPr>
          <p:spPr>
            <a:xfrm>
              <a:off x="4861574" y="1258651"/>
              <a:ext cx="778365"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F82689B4-3E0C-DB40-8EA1-E745E721E1C7}"/>
                </a:ext>
              </a:extLst>
            </p:cNvPr>
            <p:cNvCxnSpPr>
              <a:cxnSpLocks/>
            </p:cNvCxnSpPr>
            <p:nvPr/>
          </p:nvCxnSpPr>
          <p:spPr>
            <a:xfrm>
              <a:off x="3488242" y="1692236"/>
              <a:ext cx="216884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F936DAF9-65C2-9F41-9442-8A16D0CFCC47}"/>
                </a:ext>
              </a:extLst>
            </p:cNvPr>
            <p:cNvCxnSpPr>
              <a:cxnSpLocks/>
            </p:cNvCxnSpPr>
            <p:nvPr/>
          </p:nvCxnSpPr>
          <p:spPr>
            <a:xfrm>
              <a:off x="6876738" y="1258651"/>
              <a:ext cx="8702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CF651BD6-0FFE-974C-8DCB-5F04D2053B11}"/>
                </a:ext>
              </a:extLst>
            </p:cNvPr>
            <p:cNvCxnSpPr>
              <a:cxnSpLocks/>
            </p:cNvCxnSpPr>
            <p:nvPr/>
          </p:nvCxnSpPr>
          <p:spPr>
            <a:xfrm>
              <a:off x="6876738" y="1694515"/>
              <a:ext cx="8702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85B2A8E5-7C26-394F-A73D-51BE1F032951}"/>
                </a:ext>
              </a:extLst>
            </p:cNvPr>
            <p:cNvSpPr/>
            <p:nvPr/>
          </p:nvSpPr>
          <p:spPr>
            <a:xfrm>
              <a:off x="3024017" y="1053407"/>
              <a:ext cx="683722" cy="8329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Tracing </a:t>
              </a:r>
            </a:p>
            <a:p>
              <a:pPr algn="ctr"/>
              <a:r>
                <a:rPr lang="en-US" sz="1100" dirty="0"/>
                <a:t>Memory</a:t>
              </a:r>
            </a:p>
            <a:p>
              <a:pPr algn="ctr"/>
              <a:r>
                <a:rPr lang="en-US" sz="1100" dirty="0"/>
                <a:t>Access</a:t>
              </a:r>
            </a:p>
          </p:txBody>
        </p:sp>
        <p:sp>
          <p:nvSpPr>
            <p:cNvPr id="21" name="Rectangle 20">
              <a:extLst>
                <a:ext uri="{FF2B5EF4-FFF2-40B4-BE49-F238E27FC236}">
                  <a16:creationId xmlns:a16="http://schemas.microsoft.com/office/drawing/2014/main" id="{47D61B99-F213-6B48-AE0D-E70543738FBC}"/>
                </a:ext>
              </a:extLst>
            </p:cNvPr>
            <p:cNvSpPr/>
            <p:nvPr/>
          </p:nvSpPr>
          <p:spPr>
            <a:xfrm>
              <a:off x="5657084" y="1053405"/>
              <a:ext cx="1232372" cy="8329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Adversarial Test:</a:t>
              </a:r>
            </a:p>
            <a:p>
              <a:pPr algn="ctr"/>
              <a:r>
                <a:rPr lang="en-US" sz="1100" dirty="0"/>
                <a:t>NVM States</a:t>
              </a:r>
            </a:p>
            <a:p>
              <a:pPr algn="ctr"/>
              <a:r>
                <a:rPr lang="en-US" sz="1100" dirty="0"/>
                <a:t>Thread Interleave</a:t>
              </a:r>
            </a:p>
          </p:txBody>
        </p:sp>
        <p:sp>
          <p:nvSpPr>
            <p:cNvPr id="22" name="Rectangle 21">
              <a:extLst>
                <a:ext uri="{FF2B5EF4-FFF2-40B4-BE49-F238E27FC236}">
                  <a16:creationId xmlns:a16="http://schemas.microsoft.com/office/drawing/2014/main" id="{AFEB2972-5220-7A42-B035-19A5F4DFEB67}"/>
                </a:ext>
              </a:extLst>
            </p:cNvPr>
            <p:cNvSpPr/>
            <p:nvPr/>
          </p:nvSpPr>
          <p:spPr>
            <a:xfrm>
              <a:off x="4134992" y="1053405"/>
              <a:ext cx="794095" cy="41049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Likely-LP Inference</a:t>
              </a:r>
            </a:p>
          </p:txBody>
        </p:sp>
        <p:cxnSp>
          <p:nvCxnSpPr>
            <p:cNvPr id="23" name="Straight Arrow Connector 22">
              <a:extLst>
                <a:ext uri="{FF2B5EF4-FFF2-40B4-BE49-F238E27FC236}">
                  <a16:creationId xmlns:a16="http://schemas.microsoft.com/office/drawing/2014/main" id="{CEF97125-5DBB-F546-8BB1-0545C4593512}"/>
                </a:ext>
              </a:extLst>
            </p:cNvPr>
            <p:cNvCxnSpPr>
              <a:cxnSpLocks/>
            </p:cNvCxnSpPr>
            <p:nvPr/>
          </p:nvCxnSpPr>
          <p:spPr>
            <a:xfrm>
              <a:off x="2644242" y="1694515"/>
              <a:ext cx="380783"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537FD8F8-006A-4A47-9F02-A9E7904FE839}"/>
                </a:ext>
              </a:extLst>
            </p:cNvPr>
            <p:cNvCxnSpPr>
              <a:cxnSpLocks/>
            </p:cNvCxnSpPr>
            <p:nvPr/>
          </p:nvCxnSpPr>
          <p:spPr>
            <a:xfrm>
              <a:off x="2810214" y="1258651"/>
              <a:ext cx="21759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8C86D231-4762-CA4F-BA71-034ABAD9E906}"/>
                </a:ext>
              </a:extLst>
            </p:cNvPr>
            <p:cNvCxnSpPr>
              <a:cxnSpLocks/>
            </p:cNvCxnSpPr>
            <p:nvPr/>
          </p:nvCxnSpPr>
          <p:spPr>
            <a:xfrm>
              <a:off x="7820868" y="1474444"/>
              <a:ext cx="870284"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697D1B5B-F303-1B41-898C-327EDF8BC32F}"/>
                </a:ext>
              </a:extLst>
            </p:cNvPr>
            <p:cNvSpPr/>
            <p:nvPr/>
          </p:nvSpPr>
          <p:spPr>
            <a:xfrm>
              <a:off x="7747021" y="1053405"/>
              <a:ext cx="764953" cy="8329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a:t>DL</a:t>
              </a:r>
            </a:p>
            <a:p>
              <a:pPr algn="ctr"/>
              <a:r>
                <a:rPr lang="en-US" sz="1100" dirty="0"/>
                <a:t>Validation</a:t>
              </a:r>
            </a:p>
          </p:txBody>
        </p:sp>
        <p:sp>
          <p:nvSpPr>
            <p:cNvPr id="27" name="TextBox 26">
              <a:extLst>
                <a:ext uri="{FF2B5EF4-FFF2-40B4-BE49-F238E27FC236}">
                  <a16:creationId xmlns:a16="http://schemas.microsoft.com/office/drawing/2014/main" id="{BD18EAA8-FB20-A245-94BF-93CB82532EB0}"/>
                </a:ext>
              </a:extLst>
            </p:cNvPr>
            <p:cNvSpPr txBox="1"/>
            <p:nvPr/>
          </p:nvSpPr>
          <p:spPr>
            <a:xfrm>
              <a:off x="8634704" y="1248455"/>
              <a:ext cx="455573" cy="430887"/>
            </a:xfrm>
            <a:prstGeom prst="rect">
              <a:avLst/>
            </a:prstGeom>
            <a:noFill/>
          </p:spPr>
          <p:txBody>
            <a:bodyPr wrap="none" rtlCol="0">
              <a:spAutoFit/>
            </a:bodyPr>
            <a:lstStyle/>
            <a:p>
              <a:pPr algn="ctr"/>
              <a:r>
                <a:rPr lang="en-US" sz="1100" dirty="0"/>
                <a:t>DL</a:t>
              </a:r>
            </a:p>
            <a:p>
              <a:pPr algn="ctr"/>
              <a:r>
                <a:rPr lang="en-US" sz="1100" dirty="0"/>
                <a:t>Bugs</a:t>
              </a:r>
            </a:p>
          </p:txBody>
        </p:sp>
        <p:sp>
          <p:nvSpPr>
            <p:cNvPr id="28" name="Rectangle 27">
              <a:extLst>
                <a:ext uri="{FF2B5EF4-FFF2-40B4-BE49-F238E27FC236}">
                  <a16:creationId xmlns:a16="http://schemas.microsoft.com/office/drawing/2014/main" id="{283D9FC2-A260-C648-9660-AEB8479825ED}"/>
                </a:ext>
              </a:extLst>
            </p:cNvPr>
            <p:cNvSpPr/>
            <p:nvPr/>
          </p:nvSpPr>
          <p:spPr>
            <a:xfrm>
              <a:off x="2923922" y="952491"/>
              <a:ext cx="5644452" cy="1030229"/>
            </a:xfrm>
            <a:prstGeom prst="rect">
              <a:avLst/>
            </a:prstGeom>
            <a:noFill/>
            <a:ln w="19050">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grpSp>
      <p:sp>
        <p:nvSpPr>
          <p:cNvPr id="29" name="Rectangle 28">
            <a:extLst>
              <a:ext uri="{FF2B5EF4-FFF2-40B4-BE49-F238E27FC236}">
                <a16:creationId xmlns:a16="http://schemas.microsoft.com/office/drawing/2014/main" id="{5F0C3CA7-AD6C-9547-851C-820E7C24E2C8}"/>
              </a:ext>
            </a:extLst>
          </p:cNvPr>
          <p:cNvSpPr/>
          <p:nvPr/>
        </p:nvSpPr>
        <p:spPr>
          <a:xfrm>
            <a:off x="7807064" y="1230291"/>
            <a:ext cx="770325" cy="8329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692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322490" y="347627"/>
            <a:ext cx="11869510" cy="510541"/>
          </a:xfrm>
        </p:spPr>
        <p:txBody>
          <a:bodyPr>
            <a:normAutofit fontScale="90000"/>
          </a:bodyPr>
          <a:lstStyle/>
          <a:p>
            <a:r>
              <a:rPr lang="en-US" sz="3400" dirty="0"/>
              <a:t>Crash-consistent software </a:t>
            </a:r>
            <a:r>
              <a:rPr lang="en-US" altLang="zh-CN" sz="3400" dirty="0"/>
              <a:t>with</a:t>
            </a:r>
            <a:r>
              <a:rPr lang="zh-CN" altLang="en-US" sz="3400" dirty="0"/>
              <a:t> </a:t>
            </a:r>
            <a:r>
              <a:rPr lang="en-US" altLang="zh-CN" sz="3400" dirty="0"/>
              <a:t>NVM</a:t>
            </a:r>
            <a:endParaRPr lang="en-US" sz="3400" dirty="0"/>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5</a:t>
            </a:fld>
            <a:endParaRPr lang="en-US" dirty="0"/>
          </a:p>
        </p:txBody>
      </p:sp>
      <p:sp>
        <p:nvSpPr>
          <p:cNvPr id="10" name="TextBox 9">
            <a:extLst>
              <a:ext uri="{FF2B5EF4-FFF2-40B4-BE49-F238E27FC236}">
                <a16:creationId xmlns:a16="http://schemas.microsoft.com/office/drawing/2014/main" id="{60BD04FD-9D97-2A43-93D1-9F111615DCB0}"/>
              </a:ext>
            </a:extLst>
          </p:cNvPr>
          <p:cNvSpPr txBox="1"/>
          <p:nvPr/>
        </p:nvSpPr>
        <p:spPr>
          <a:xfrm>
            <a:off x="322490" y="1077894"/>
            <a:ext cx="11461840" cy="83099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sym typeface="Wingdings" pitchFamily="2" charset="2"/>
              </a:rPr>
              <a:t>Software can recover a consistent state from NVM in the event of a crash </a:t>
            </a:r>
          </a:p>
          <a:p>
            <a:r>
              <a:rPr lang="en-US" sz="2400" dirty="0">
                <a:latin typeface="Calibri" panose="020F0502020204030204" pitchFamily="34" charset="0"/>
                <a:cs typeface="Calibri" panose="020F0502020204030204" pitchFamily="34" charset="0"/>
                <a:sym typeface="Wingdings" pitchFamily="2" charset="2"/>
              </a:rPr>
              <a:t>(e.g., power failure).</a:t>
            </a:r>
          </a:p>
        </p:txBody>
      </p:sp>
      <p:sp>
        <p:nvSpPr>
          <p:cNvPr id="11" name="TextBox 10">
            <a:extLst>
              <a:ext uri="{FF2B5EF4-FFF2-40B4-BE49-F238E27FC236}">
                <a16:creationId xmlns:a16="http://schemas.microsoft.com/office/drawing/2014/main" id="{80EE3C42-D062-AE4B-823E-7E90620C7C5D}"/>
              </a:ext>
            </a:extLst>
          </p:cNvPr>
          <p:cNvSpPr txBox="1"/>
          <p:nvPr/>
        </p:nvSpPr>
        <p:spPr>
          <a:xfrm>
            <a:off x="3147188" y="2114448"/>
            <a:ext cx="872359" cy="461665"/>
          </a:xfrm>
          <a:prstGeom prst="rect">
            <a:avLst/>
          </a:prstGeom>
          <a:noFill/>
        </p:spPr>
        <p:txBody>
          <a:bodyPr wrap="square" rtlCol="0" anchor="ctr">
            <a:spAutoFit/>
          </a:bodyPr>
          <a:lstStyle/>
          <a:p>
            <a:pPr algn="ctr"/>
            <a:r>
              <a:rPr lang="en-US" sz="2400" dirty="0">
                <a:sym typeface="Wingdings" pitchFamily="2" charset="2"/>
              </a:rPr>
              <a:t>NVM</a:t>
            </a:r>
            <a:endParaRPr lang="en-US" sz="2400" b="1" i="1" u="sng" dirty="0">
              <a:sym typeface="Wingdings" pitchFamily="2" charset="2"/>
            </a:endParaRPr>
          </a:p>
        </p:txBody>
      </p:sp>
      <p:sp>
        <p:nvSpPr>
          <p:cNvPr id="12" name="Rectangle 11">
            <a:extLst>
              <a:ext uri="{FF2B5EF4-FFF2-40B4-BE49-F238E27FC236}">
                <a16:creationId xmlns:a16="http://schemas.microsoft.com/office/drawing/2014/main" id="{316214E4-E234-384D-AFA9-D59D211314A1}"/>
              </a:ext>
            </a:extLst>
          </p:cNvPr>
          <p:cNvSpPr/>
          <p:nvPr/>
        </p:nvSpPr>
        <p:spPr>
          <a:xfrm>
            <a:off x="2148884" y="2686137"/>
            <a:ext cx="2911364" cy="1047751"/>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7BD3247-D9CE-514F-A00F-72206E2261DD}"/>
              </a:ext>
            </a:extLst>
          </p:cNvPr>
          <p:cNvSpPr/>
          <p:nvPr/>
        </p:nvSpPr>
        <p:spPr>
          <a:xfrm>
            <a:off x="3125992" y="2852265"/>
            <a:ext cx="914752"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a:t>
            </a:r>
          </a:p>
        </p:txBody>
      </p:sp>
      <p:sp>
        <p:nvSpPr>
          <p:cNvPr id="14" name="Rectangle 13">
            <a:extLst>
              <a:ext uri="{FF2B5EF4-FFF2-40B4-BE49-F238E27FC236}">
                <a16:creationId xmlns:a16="http://schemas.microsoft.com/office/drawing/2014/main" id="{8B3490B0-1B7B-CE40-839F-536BFBE5792D}"/>
              </a:ext>
            </a:extLst>
          </p:cNvPr>
          <p:cNvSpPr/>
          <p:nvPr/>
        </p:nvSpPr>
        <p:spPr>
          <a:xfrm>
            <a:off x="3125992" y="3264929"/>
            <a:ext cx="914753"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t>
            </a:r>
          </a:p>
        </p:txBody>
      </p:sp>
      <p:sp>
        <p:nvSpPr>
          <p:cNvPr id="15" name="Rectangle 14">
            <a:extLst>
              <a:ext uri="{FF2B5EF4-FFF2-40B4-BE49-F238E27FC236}">
                <a16:creationId xmlns:a16="http://schemas.microsoft.com/office/drawing/2014/main" id="{C9FDF06E-3813-F64F-B95B-041DB1A76D80}"/>
              </a:ext>
            </a:extLst>
          </p:cNvPr>
          <p:cNvSpPr/>
          <p:nvPr/>
        </p:nvSpPr>
        <p:spPr>
          <a:xfrm>
            <a:off x="6096000" y="2686137"/>
            <a:ext cx="2567940" cy="45711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000" dirty="0"/>
              <a:t>insert(K, V)</a:t>
            </a:r>
          </a:p>
        </p:txBody>
      </p:sp>
      <p:sp>
        <p:nvSpPr>
          <p:cNvPr id="16" name="Lightning Bolt 15">
            <a:extLst>
              <a:ext uri="{FF2B5EF4-FFF2-40B4-BE49-F238E27FC236}">
                <a16:creationId xmlns:a16="http://schemas.microsoft.com/office/drawing/2014/main" id="{8B655AFF-6E17-E047-82E3-CA68CFFB2A73}"/>
              </a:ext>
            </a:extLst>
          </p:cNvPr>
          <p:cNvSpPr/>
          <p:nvPr/>
        </p:nvSpPr>
        <p:spPr>
          <a:xfrm>
            <a:off x="7413992" y="3206573"/>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9AB1B54-064F-4F4A-B6F2-CF607FDD49FB}"/>
              </a:ext>
            </a:extLst>
          </p:cNvPr>
          <p:cNvSpPr txBox="1"/>
          <p:nvPr/>
        </p:nvSpPr>
        <p:spPr>
          <a:xfrm>
            <a:off x="6691419" y="3225790"/>
            <a:ext cx="754711" cy="400110"/>
          </a:xfrm>
          <a:prstGeom prst="rect">
            <a:avLst/>
          </a:prstGeom>
          <a:noFill/>
        </p:spPr>
        <p:txBody>
          <a:bodyPr wrap="square" rtlCol="0">
            <a:spAutoFit/>
          </a:bodyPr>
          <a:lstStyle/>
          <a:p>
            <a:pPr algn="ctr"/>
            <a:r>
              <a:rPr lang="en-US" sz="2000" dirty="0">
                <a:solidFill>
                  <a:srgbClr val="FF0000"/>
                </a:solidFill>
              </a:rPr>
              <a:t>crash</a:t>
            </a:r>
          </a:p>
        </p:txBody>
      </p:sp>
      <p:sp>
        <p:nvSpPr>
          <p:cNvPr id="18" name="Rectangle 17">
            <a:extLst>
              <a:ext uri="{FF2B5EF4-FFF2-40B4-BE49-F238E27FC236}">
                <a16:creationId xmlns:a16="http://schemas.microsoft.com/office/drawing/2014/main" id="{2125717F-F4AD-8E41-B6E8-ABEFEB1FD23F}"/>
              </a:ext>
            </a:extLst>
          </p:cNvPr>
          <p:cNvSpPr/>
          <p:nvPr/>
        </p:nvSpPr>
        <p:spPr>
          <a:xfrm>
            <a:off x="6096000" y="3677240"/>
            <a:ext cx="2567940" cy="711880"/>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US" sz="2000" dirty="0"/>
              <a:t>recover()</a:t>
            </a:r>
          </a:p>
          <a:p>
            <a:r>
              <a:rPr lang="en-US" sz="2000" dirty="0"/>
              <a:t>get(K)</a:t>
            </a:r>
          </a:p>
        </p:txBody>
      </p:sp>
      <p:sp>
        <p:nvSpPr>
          <p:cNvPr id="19" name="TextBox 18">
            <a:extLst>
              <a:ext uri="{FF2B5EF4-FFF2-40B4-BE49-F238E27FC236}">
                <a16:creationId xmlns:a16="http://schemas.microsoft.com/office/drawing/2014/main" id="{0E75B437-5B43-C74B-8D16-6E0028B933D6}"/>
              </a:ext>
            </a:extLst>
          </p:cNvPr>
          <p:cNvSpPr txBox="1"/>
          <p:nvPr/>
        </p:nvSpPr>
        <p:spPr>
          <a:xfrm>
            <a:off x="7063480" y="3991901"/>
            <a:ext cx="1691640" cy="400110"/>
          </a:xfrm>
          <a:prstGeom prst="rect">
            <a:avLst/>
          </a:prstGeom>
          <a:noFill/>
        </p:spPr>
        <p:txBody>
          <a:bodyPr wrap="square" rtlCol="0">
            <a:spAutoFit/>
          </a:bodyPr>
          <a:lstStyle/>
          <a:p>
            <a:pPr algn="ctr"/>
            <a:r>
              <a:rPr lang="en-US" sz="2000" dirty="0">
                <a:solidFill>
                  <a:srgbClr val="FF0000"/>
                </a:solidFill>
              </a:rPr>
              <a:t>returns value</a:t>
            </a:r>
          </a:p>
        </p:txBody>
      </p:sp>
      <p:sp>
        <p:nvSpPr>
          <p:cNvPr id="20" name="TextBox 19">
            <a:extLst>
              <a:ext uri="{FF2B5EF4-FFF2-40B4-BE49-F238E27FC236}">
                <a16:creationId xmlns:a16="http://schemas.microsoft.com/office/drawing/2014/main" id="{EB9CAE72-A590-E148-9015-152A7BB2FBB4}"/>
              </a:ext>
            </a:extLst>
          </p:cNvPr>
          <p:cNvSpPr txBox="1"/>
          <p:nvPr/>
        </p:nvSpPr>
        <p:spPr>
          <a:xfrm>
            <a:off x="6662636" y="2114448"/>
            <a:ext cx="1434668" cy="461665"/>
          </a:xfrm>
          <a:prstGeom prst="rect">
            <a:avLst/>
          </a:prstGeom>
          <a:noFill/>
        </p:spPr>
        <p:txBody>
          <a:bodyPr wrap="square" rtlCol="0" anchor="ctr">
            <a:spAutoFit/>
          </a:bodyPr>
          <a:lstStyle/>
          <a:p>
            <a:pPr algn="ctr"/>
            <a:r>
              <a:rPr lang="en-US" sz="2400" dirty="0">
                <a:sym typeface="Wingdings" pitchFamily="2" charset="2"/>
              </a:rPr>
              <a:t>Program</a:t>
            </a:r>
            <a:endParaRPr lang="en-US" sz="2400" b="1" i="1" u="sng" dirty="0">
              <a:sym typeface="Wingdings" pitchFamily="2" charset="2"/>
            </a:endParaRPr>
          </a:p>
        </p:txBody>
      </p:sp>
      <p:sp>
        <p:nvSpPr>
          <p:cNvPr id="21" name="TextBox 20">
            <a:extLst>
              <a:ext uri="{FF2B5EF4-FFF2-40B4-BE49-F238E27FC236}">
                <a16:creationId xmlns:a16="http://schemas.microsoft.com/office/drawing/2014/main" id="{4D46DEB0-3DE3-1844-9738-00A28A098E42}"/>
              </a:ext>
            </a:extLst>
          </p:cNvPr>
          <p:cNvSpPr txBox="1"/>
          <p:nvPr/>
        </p:nvSpPr>
        <p:spPr>
          <a:xfrm>
            <a:off x="1761598" y="3937956"/>
            <a:ext cx="3685936" cy="400110"/>
          </a:xfrm>
          <a:prstGeom prst="rect">
            <a:avLst/>
          </a:prstGeom>
          <a:noFill/>
        </p:spPr>
        <p:txBody>
          <a:bodyPr wrap="square" rtlCol="0">
            <a:spAutoFit/>
          </a:bodyPr>
          <a:lstStyle/>
          <a:p>
            <a:pPr algn="ctr"/>
            <a:r>
              <a:rPr lang="en-US" sz="2000" dirty="0">
                <a:solidFill>
                  <a:srgbClr val="FF0000"/>
                </a:solidFill>
              </a:rPr>
              <a:t>K and V are persistent</a:t>
            </a:r>
          </a:p>
        </p:txBody>
      </p:sp>
    </p:spTree>
    <p:extLst>
      <p:ext uri="{BB962C8B-B14F-4D97-AF65-F5344CB8AC3E}">
        <p14:creationId xmlns:p14="http://schemas.microsoft.com/office/powerpoint/2010/main" val="304396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P spid="14" grpId="0" animBg="1"/>
      <p:bldP spid="15" grpId="0" animBg="1"/>
      <p:bldP spid="16" grpId="0" animBg="1"/>
      <p:bldP spid="17" grpId="0"/>
      <p:bldP spid="18" grpId="0" animBg="1"/>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Volatile cache states may be lost upon a crash!</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6</a:t>
            </a:fld>
            <a:endParaRPr lang="en-US" dirty="0"/>
          </a:p>
        </p:txBody>
      </p:sp>
      <p:sp>
        <p:nvSpPr>
          <p:cNvPr id="8" name="Rectangle 7">
            <a:extLst>
              <a:ext uri="{FF2B5EF4-FFF2-40B4-BE49-F238E27FC236}">
                <a16:creationId xmlns:a16="http://schemas.microsoft.com/office/drawing/2014/main" id="{C27C0E11-955B-1349-849F-68E2D5AC7278}"/>
              </a:ext>
            </a:extLst>
          </p:cNvPr>
          <p:cNvSpPr/>
          <p:nvPr/>
        </p:nvSpPr>
        <p:spPr>
          <a:xfrm>
            <a:off x="4068860" y="2251950"/>
            <a:ext cx="940676" cy="851339"/>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C0C8D001-F13C-8B47-AE4E-30F309F57EEE}"/>
              </a:ext>
            </a:extLst>
          </p:cNvPr>
          <p:cNvSpPr/>
          <p:nvPr/>
        </p:nvSpPr>
        <p:spPr>
          <a:xfrm>
            <a:off x="4139804" y="2346543"/>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a:t>
            </a:r>
          </a:p>
        </p:txBody>
      </p:sp>
      <p:sp>
        <p:nvSpPr>
          <p:cNvPr id="10" name="TextBox 9">
            <a:extLst>
              <a:ext uri="{FF2B5EF4-FFF2-40B4-BE49-F238E27FC236}">
                <a16:creationId xmlns:a16="http://schemas.microsoft.com/office/drawing/2014/main" id="{E4C52343-E5CA-C341-A47C-5B71FA40440F}"/>
              </a:ext>
            </a:extLst>
          </p:cNvPr>
          <p:cNvSpPr txBox="1"/>
          <p:nvPr/>
        </p:nvSpPr>
        <p:spPr>
          <a:xfrm>
            <a:off x="2699888" y="2222028"/>
            <a:ext cx="1195878" cy="830997"/>
          </a:xfrm>
          <a:prstGeom prst="rect">
            <a:avLst/>
          </a:prstGeom>
          <a:noFill/>
        </p:spPr>
        <p:txBody>
          <a:bodyPr wrap="square" rtlCol="0" anchor="ctr">
            <a:spAutoFit/>
          </a:bodyPr>
          <a:lstStyle/>
          <a:p>
            <a:pPr algn="ctr"/>
            <a:r>
              <a:rPr lang="en-US" sz="2400" dirty="0">
                <a:sym typeface="Wingdings" pitchFamily="2" charset="2"/>
              </a:rPr>
              <a:t>Volatile</a:t>
            </a:r>
          </a:p>
          <a:p>
            <a:pPr algn="ctr"/>
            <a:r>
              <a:rPr lang="en-US" sz="2400" dirty="0">
                <a:sym typeface="Wingdings" pitchFamily="2" charset="2"/>
              </a:rPr>
              <a:t>Cache</a:t>
            </a:r>
            <a:endParaRPr lang="en-US" sz="2400" b="1" i="1" u="sng" dirty="0">
              <a:sym typeface="Wingdings" pitchFamily="2" charset="2"/>
            </a:endParaRPr>
          </a:p>
        </p:txBody>
      </p:sp>
      <p:sp>
        <p:nvSpPr>
          <p:cNvPr id="11" name="TextBox 10">
            <a:extLst>
              <a:ext uri="{FF2B5EF4-FFF2-40B4-BE49-F238E27FC236}">
                <a16:creationId xmlns:a16="http://schemas.microsoft.com/office/drawing/2014/main" id="{B7DAD127-2BEF-C74B-A1AE-DDC10EF1185C}"/>
              </a:ext>
            </a:extLst>
          </p:cNvPr>
          <p:cNvSpPr txBox="1"/>
          <p:nvPr/>
        </p:nvSpPr>
        <p:spPr>
          <a:xfrm>
            <a:off x="2308375" y="3858194"/>
            <a:ext cx="872359" cy="461665"/>
          </a:xfrm>
          <a:prstGeom prst="rect">
            <a:avLst/>
          </a:prstGeom>
          <a:noFill/>
        </p:spPr>
        <p:txBody>
          <a:bodyPr wrap="square" rtlCol="0" anchor="ctr">
            <a:spAutoFit/>
          </a:bodyPr>
          <a:lstStyle/>
          <a:p>
            <a:pPr algn="ctr"/>
            <a:r>
              <a:rPr lang="en-US" sz="2400" dirty="0">
                <a:sym typeface="Wingdings" pitchFamily="2" charset="2"/>
              </a:rPr>
              <a:t>NVM</a:t>
            </a:r>
            <a:endParaRPr lang="en-US" sz="2400" b="1" i="1" u="sng" dirty="0">
              <a:sym typeface="Wingdings" pitchFamily="2" charset="2"/>
            </a:endParaRPr>
          </a:p>
        </p:txBody>
      </p:sp>
      <p:sp>
        <p:nvSpPr>
          <p:cNvPr id="12" name="Rectangle 11">
            <a:extLst>
              <a:ext uri="{FF2B5EF4-FFF2-40B4-BE49-F238E27FC236}">
                <a16:creationId xmlns:a16="http://schemas.microsoft.com/office/drawing/2014/main" id="{62A7C770-56BD-9043-A598-36DADD507D3B}"/>
              </a:ext>
            </a:extLst>
          </p:cNvPr>
          <p:cNvSpPr/>
          <p:nvPr/>
        </p:nvSpPr>
        <p:spPr>
          <a:xfrm>
            <a:off x="3086144" y="3833757"/>
            <a:ext cx="2911364" cy="510541"/>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2CC59C0-9F7F-A24C-A1F4-9D7ED5FFF541}"/>
              </a:ext>
            </a:extLst>
          </p:cNvPr>
          <p:cNvCxnSpPr>
            <a:stCxn id="8" idx="2"/>
            <a:endCxn id="12" idx="0"/>
          </p:cNvCxnSpPr>
          <p:nvPr/>
        </p:nvCxnSpPr>
        <p:spPr>
          <a:xfrm>
            <a:off x="4539198" y="3103289"/>
            <a:ext cx="2628" cy="73046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446EC290-083B-7146-9C9F-24C2203AF975}"/>
              </a:ext>
            </a:extLst>
          </p:cNvPr>
          <p:cNvSpPr/>
          <p:nvPr/>
        </p:nvSpPr>
        <p:spPr>
          <a:xfrm>
            <a:off x="7370685" y="2246582"/>
            <a:ext cx="1351323" cy="830998"/>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400" dirty="0"/>
              <a:t> 1. W (K)</a:t>
            </a:r>
          </a:p>
          <a:p>
            <a:r>
              <a:rPr lang="en-US" sz="2400" dirty="0"/>
              <a:t> 2. W (V)</a:t>
            </a:r>
          </a:p>
          <a:p>
            <a:r>
              <a:rPr lang="en-US" sz="2400" dirty="0"/>
              <a:t> </a:t>
            </a:r>
          </a:p>
        </p:txBody>
      </p:sp>
      <p:sp>
        <p:nvSpPr>
          <p:cNvPr id="15" name="Rectangle 14">
            <a:extLst>
              <a:ext uri="{FF2B5EF4-FFF2-40B4-BE49-F238E27FC236}">
                <a16:creationId xmlns:a16="http://schemas.microsoft.com/office/drawing/2014/main" id="{6066F4DA-4853-084F-B500-AAE5BC5AEF65}"/>
              </a:ext>
            </a:extLst>
          </p:cNvPr>
          <p:cNvSpPr/>
          <p:nvPr/>
        </p:nvSpPr>
        <p:spPr>
          <a:xfrm>
            <a:off x="4145061" y="2719658"/>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t>
            </a:r>
          </a:p>
        </p:txBody>
      </p:sp>
      <p:sp>
        <p:nvSpPr>
          <p:cNvPr id="17" name="Rectangle 16">
            <a:extLst>
              <a:ext uri="{FF2B5EF4-FFF2-40B4-BE49-F238E27FC236}">
                <a16:creationId xmlns:a16="http://schemas.microsoft.com/office/drawing/2014/main" id="{F645DC2B-BA1D-E449-AE1E-4298FFEA0C1D}"/>
              </a:ext>
            </a:extLst>
          </p:cNvPr>
          <p:cNvSpPr/>
          <p:nvPr/>
        </p:nvSpPr>
        <p:spPr>
          <a:xfrm>
            <a:off x="4139217" y="3933254"/>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a:t>
            </a:r>
          </a:p>
        </p:txBody>
      </p:sp>
      <p:sp>
        <p:nvSpPr>
          <p:cNvPr id="28" name="Lightning Bolt 27">
            <a:extLst>
              <a:ext uri="{FF2B5EF4-FFF2-40B4-BE49-F238E27FC236}">
                <a16:creationId xmlns:a16="http://schemas.microsoft.com/office/drawing/2014/main" id="{8F400127-940E-3940-8650-03BC33ED4F86}"/>
              </a:ext>
            </a:extLst>
          </p:cNvPr>
          <p:cNvSpPr/>
          <p:nvPr/>
        </p:nvSpPr>
        <p:spPr>
          <a:xfrm>
            <a:off x="8213538" y="3133542"/>
            <a:ext cx="398834" cy="438544"/>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7294838-DEE5-524A-8E76-791589720D29}"/>
              </a:ext>
            </a:extLst>
          </p:cNvPr>
          <p:cNvSpPr txBox="1"/>
          <p:nvPr/>
        </p:nvSpPr>
        <p:spPr>
          <a:xfrm>
            <a:off x="7365235" y="3129899"/>
            <a:ext cx="990862" cy="461665"/>
          </a:xfrm>
          <a:prstGeom prst="rect">
            <a:avLst/>
          </a:prstGeom>
          <a:noFill/>
        </p:spPr>
        <p:txBody>
          <a:bodyPr wrap="square" rtlCol="0">
            <a:spAutoFit/>
          </a:bodyPr>
          <a:lstStyle/>
          <a:p>
            <a:pPr algn="ctr"/>
            <a:r>
              <a:rPr lang="en-US" sz="2400" dirty="0">
                <a:solidFill>
                  <a:srgbClr val="FF0000"/>
                </a:solidFill>
              </a:rPr>
              <a:t>crash</a:t>
            </a:r>
          </a:p>
        </p:txBody>
      </p:sp>
      <p:sp>
        <p:nvSpPr>
          <p:cNvPr id="30" name="Right Arrow 29">
            <a:extLst>
              <a:ext uri="{FF2B5EF4-FFF2-40B4-BE49-F238E27FC236}">
                <a16:creationId xmlns:a16="http://schemas.microsoft.com/office/drawing/2014/main" id="{5E90E727-60F0-1A44-997F-513A3C566E83}"/>
              </a:ext>
            </a:extLst>
          </p:cNvPr>
          <p:cNvSpPr/>
          <p:nvPr/>
        </p:nvSpPr>
        <p:spPr>
          <a:xfrm>
            <a:off x="6931877" y="2366004"/>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5A20140F-E587-C94E-93E2-4697A15F41D6}"/>
              </a:ext>
            </a:extLst>
          </p:cNvPr>
          <p:cNvSpPr/>
          <p:nvPr/>
        </p:nvSpPr>
        <p:spPr>
          <a:xfrm>
            <a:off x="6931877" y="2726509"/>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146FA2B-035C-E44F-B20C-9ACC3C79523C}"/>
              </a:ext>
            </a:extLst>
          </p:cNvPr>
          <p:cNvSpPr txBox="1"/>
          <p:nvPr/>
        </p:nvSpPr>
        <p:spPr>
          <a:xfrm>
            <a:off x="5394960" y="245872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24399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2"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xit" presetSubtype="0" fill="hold" grpId="2"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par>
                                <p:cTn id="51" presetID="1" presetClass="exit" presetSubtype="0" fill="hold" grpId="2" nodeType="withEffect">
                                  <p:stCondLst>
                                    <p:cond delay="0"/>
                                  </p:stCondLst>
                                  <p:childTnLst>
                                    <p:set>
                                      <p:cBhvr>
                                        <p:cTn id="52" dur="1" fill="hold">
                                          <p:stCondLst>
                                            <p:cond delay="0"/>
                                          </p:stCondLst>
                                        </p:cTn>
                                        <p:tgtEl>
                                          <p:spTgt spid="29"/>
                                        </p:tgtEl>
                                        <p:attrNameLst>
                                          <p:attrName>style.visibility</p:attrName>
                                        </p:attrNameLst>
                                      </p:cBhvr>
                                      <p:to>
                                        <p:strVal val="hidden"/>
                                      </p:to>
                                    </p:set>
                                  </p:childTnLst>
                                </p:cTn>
                              </p:par>
                              <p:par>
                                <p:cTn id="53" presetID="1" presetClass="entr" presetSubtype="0" fill="hold" grpId="2"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2"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4" nodeType="clickEffect">
                                  <p:stCondLst>
                                    <p:cond delay="0"/>
                                  </p:stCondLst>
                                  <p:childTnLst>
                                    <p:set>
                                      <p:cBhvr>
                                        <p:cTn id="60" dur="1" fill="hold">
                                          <p:stCondLst>
                                            <p:cond delay="0"/>
                                          </p:stCondLst>
                                        </p:cTn>
                                        <p:tgtEl>
                                          <p:spTgt spid="9"/>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3" nodeType="clickEffect">
                                  <p:stCondLst>
                                    <p:cond delay="0"/>
                                  </p:stCondLst>
                                  <p:childTnLst>
                                    <p:set>
                                      <p:cBhvr>
                                        <p:cTn id="66" dur="1" fill="hold">
                                          <p:stCondLst>
                                            <p:cond delay="0"/>
                                          </p:stCondLst>
                                        </p:cTn>
                                        <p:tgtEl>
                                          <p:spTgt spid="31"/>
                                        </p:tgtEl>
                                        <p:attrNameLst>
                                          <p:attrName>style.visibility</p:attrName>
                                        </p:attrNameLst>
                                      </p:cBhvr>
                                      <p:to>
                                        <p:strVal val="hidden"/>
                                      </p:to>
                                    </p:set>
                                  </p:childTnLst>
                                </p:cTn>
                              </p:par>
                              <p:par>
                                <p:cTn id="67" presetID="1" presetClass="entr" presetSubtype="0" fill="hold" grpId="1"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3"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9" grpId="2" animBg="1"/>
      <p:bldP spid="9" grpId="4" animBg="1"/>
      <p:bldP spid="10" grpId="0"/>
      <p:bldP spid="11" grpId="0"/>
      <p:bldP spid="12" grpId="0" animBg="1"/>
      <p:bldP spid="14" grpId="0" animBg="1"/>
      <p:bldP spid="15" grpId="0" animBg="1"/>
      <p:bldP spid="15" grpId="1" animBg="1"/>
      <p:bldP spid="15" grpId="2" animBg="1"/>
      <p:bldP spid="15" grpId="3" animBg="1"/>
      <p:bldP spid="17" grpId="0" animBg="1"/>
      <p:bldP spid="28" grpId="0" animBg="1"/>
      <p:bldP spid="28" grpId="1" animBg="1"/>
      <p:bldP spid="28" grpId="2" animBg="1"/>
      <p:bldP spid="29" grpId="0"/>
      <p:bldP spid="29" grpId="1"/>
      <p:bldP spid="29" grpId="2"/>
      <p:bldP spid="30" grpId="0" animBg="1"/>
      <p:bldP spid="30" grpId="1" animBg="1"/>
      <p:bldP spid="31" grpId="0" animBg="1"/>
      <p:bldP spid="31" grpId="1" animBg="1"/>
      <p:bldP spid="31" grpId="2" animBg="1"/>
      <p:bldP spid="31" grpId="3"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0515600" cy="510541"/>
          </a:xfrm>
        </p:spPr>
        <p:txBody>
          <a:bodyPr>
            <a:normAutofit fontScale="90000"/>
          </a:bodyPr>
          <a:lstStyle/>
          <a:p>
            <a:r>
              <a:rPr lang="en-US" dirty="0"/>
              <a:t>Controlling Durability and Ordering</a:t>
            </a:r>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7</a:t>
            </a:fld>
            <a:endParaRPr lang="en-US" dirty="0"/>
          </a:p>
        </p:txBody>
      </p:sp>
      <p:sp>
        <p:nvSpPr>
          <p:cNvPr id="7" name="TextBox 6">
            <a:extLst>
              <a:ext uri="{FF2B5EF4-FFF2-40B4-BE49-F238E27FC236}">
                <a16:creationId xmlns:a16="http://schemas.microsoft.com/office/drawing/2014/main" id="{F3509258-576C-4F43-BE92-B051904EEC77}"/>
              </a:ext>
            </a:extLst>
          </p:cNvPr>
          <p:cNvSpPr txBox="1"/>
          <p:nvPr/>
        </p:nvSpPr>
        <p:spPr>
          <a:xfrm>
            <a:off x="297814" y="1050231"/>
            <a:ext cx="1164653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flush  (e.g., x86: </a:t>
            </a:r>
            <a:r>
              <a:rPr lang="en-US" sz="2400" dirty="0" err="1">
                <a:sym typeface="Wingdings" pitchFamily="2" charset="2"/>
              </a:rPr>
              <a:t>clwb</a:t>
            </a:r>
            <a:r>
              <a:rPr lang="en-US" sz="2400" dirty="0">
                <a:sym typeface="Wingdings" pitchFamily="2" charset="2"/>
              </a:rPr>
              <a:t>): write back a cache line from cache to memory </a:t>
            </a:r>
            <a:r>
              <a:rPr lang="en-US" sz="2400" i="1" u="sng" dirty="0">
                <a:solidFill>
                  <a:srgbClr val="FF0000"/>
                </a:solidFill>
                <a:sym typeface="Wingdings" pitchFamily="2" charset="2"/>
              </a:rPr>
              <a:t>asynchronously</a:t>
            </a:r>
            <a:r>
              <a:rPr lang="en-US" sz="2400" dirty="0">
                <a:sym typeface="Wingdings" pitchFamily="2" charset="2"/>
              </a:rPr>
              <a:t> </a:t>
            </a:r>
          </a:p>
          <a:p>
            <a:pPr marL="342900" indent="-342900">
              <a:buFont typeface="Arial" panose="020B0604020202020204" pitchFamily="34" charset="0"/>
              <a:buChar char="•"/>
            </a:pPr>
            <a:r>
              <a:rPr lang="en-US" sz="2400" dirty="0">
                <a:sym typeface="Wingdings" pitchFamily="2" charset="2"/>
              </a:rPr>
              <a:t>fence (e.g., x86: </a:t>
            </a:r>
            <a:r>
              <a:rPr lang="en-US" sz="2400" dirty="0" err="1">
                <a:sym typeface="Wingdings" pitchFamily="2" charset="2"/>
              </a:rPr>
              <a:t>sfence</a:t>
            </a:r>
            <a:r>
              <a:rPr lang="en-US" sz="2400" dirty="0">
                <a:sym typeface="Wingdings" pitchFamily="2" charset="2"/>
              </a:rPr>
              <a:t>): guarantee </a:t>
            </a:r>
            <a:r>
              <a:rPr lang="en-US" altLang="zh-CN" sz="2400" dirty="0">
                <a:sym typeface="Wingdings" pitchFamily="2" charset="2"/>
              </a:rPr>
              <a:t>the</a:t>
            </a:r>
            <a:r>
              <a:rPr lang="zh-CN" altLang="en-US" sz="2400" dirty="0">
                <a:sym typeface="Wingdings" pitchFamily="2" charset="2"/>
              </a:rPr>
              <a:t> </a:t>
            </a:r>
            <a:r>
              <a:rPr lang="en-US" sz="2400" dirty="0">
                <a:sym typeface="Wingdings" pitchFamily="2" charset="2"/>
              </a:rPr>
              <a:t>previous flush(es) </a:t>
            </a:r>
            <a:r>
              <a:rPr lang="en-US" altLang="zh-CN" sz="2400" dirty="0">
                <a:sym typeface="Wingdings" pitchFamily="2" charset="2"/>
              </a:rPr>
              <a:t>are</a:t>
            </a:r>
            <a:r>
              <a:rPr lang="zh-CN" altLang="en-US" sz="2400" dirty="0">
                <a:sym typeface="Wingdings" pitchFamily="2" charset="2"/>
              </a:rPr>
              <a:t> </a:t>
            </a:r>
            <a:r>
              <a:rPr lang="en-US" sz="2400" dirty="0">
                <a:sym typeface="Wingdings" pitchFamily="2" charset="2"/>
              </a:rPr>
              <a:t>complete</a:t>
            </a:r>
            <a:r>
              <a:rPr lang="en-US" altLang="zh-CN" sz="2400" dirty="0">
                <a:sym typeface="Wingdings" pitchFamily="2" charset="2"/>
              </a:rPr>
              <a:t>d</a:t>
            </a:r>
            <a:endParaRPr lang="en-US" sz="2400" dirty="0">
              <a:sym typeface="Wingdings" pitchFamily="2" charset="2"/>
            </a:endParaRPr>
          </a:p>
        </p:txBody>
      </p:sp>
      <p:sp>
        <p:nvSpPr>
          <p:cNvPr id="8" name="Rectangle 7">
            <a:extLst>
              <a:ext uri="{FF2B5EF4-FFF2-40B4-BE49-F238E27FC236}">
                <a16:creationId xmlns:a16="http://schemas.microsoft.com/office/drawing/2014/main" id="{C27C0E11-955B-1349-849F-68E2D5AC7278}"/>
              </a:ext>
            </a:extLst>
          </p:cNvPr>
          <p:cNvSpPr/>
          <p:nvPr/>
        </p:nvSpPr>
        <p:spPr>
          <a:xfrm>
            <a:off x="3120170" y="2133840"/>
            <a:ext cx="940676" cy="851339"/>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C0C8D001-F13C-8B47-AE4E-30F309F57EEE}"/>
              </a:ext>
            </a:extLst>
          </p:cNvPr>
          <p:cNvSpPr/>
          <p:nvPr/>
        </p:nvSpPr>
        <p:spPr>
          <a:xfrm>
            <a:off x="3191114" y="2228433"/>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a:t>
            </a:r>
          </a:p>
        </p:txBody>
      </p:sp>
      <p:sp>
        <p:nvSpPr>
          <p:cNvPr id="10" name="TextBox 9">
            <a:extLst>
              <a:ext uri="{FF2B5EF4-FFF2-40B4-BE49-F238E27FC236}">
                <a16:creationId xmlns:a16="http://schemas.microsoft.com/office/drawing/2014/main" id="{E4C52343-E5CA-C341-A47C-5B71FA40440F}"/>
              </a:ext>
            </a:extLst>
          </p:cNvPr>
          <p:cNvSpPr txBox="1"/>
          <p:nvPr/>
        </p:nvSpPr>
        <p:spPr>
          <a:xfrm>
            <a:off x="1751198" y="2103918"/>
            <a:ext cx="1195878" cy="830997"/>
          </a:xfrm>
          <a:prstGeom prst="rect">
            <a:avLst/>
          </a:prstGeom>
          <a:noFill/>
        </p:spPr>
        <p:txBody>
          <a:bodyPr wrap="square" rtlCol="0" anchor="ctr">
            <a:spAutoFit/>
          </a:bodyPr>
          <a:lstStyle/>
          <a:p>
            <a:pPr algn="ctr"/>
            <a:r>
              <a:rPr lang="en-US" sz="2400" dirty="0">
                <a:sym typeface="Wingdings" pitchFamily="2" charset="2"/>
              </a:rPr>
              <a:t>Volatile</a:t>
            </a:r>
          </a:p>
          <a:p>
            <a:pPr algn="ctr"/>
            <a:r>
              <a:rPr lang="en-US" sz="2400" dirty="0">
                <a:sym typeface="Wingdings" pitchFamily="2" charset="2"/>
              </a:rPr>
              <a:t>Cache</a:t>
            </a:r>
            <a:endParaRPr lang="en-US" sz="2400" b="1" i="1" u="sng" dirty="0">
              <a:sym typeface="Wingdings" pitchFamily="2" charset="2"/>
            </a:endParaRPr>
          </a:p>
        </p:txBody>
      </p:sp>
      <p:sp>
        <p:nvSpPr>
          <p:cNvPr id="11" name="TextBox 10">
            <a:extLst>
              <a:ext uri="{FF2B5EF4-FFF2-40B4-BE49-F238E27FC236}">
                <a16:creationId xmlns:a16="http://schemas.microsoft.com/office/drawing/2014/main" id="{B7DAD127-2BEF-C74B-A1AE-DDC10EF1185C}"/>
              </a:ext>
            </a:extLst>
          </p:cNvPr>
          <p:cNvSpPr txBox="1"/>
          <p:nvPr/>
        </p:nvSpPr>
        <p:spPr>
          <a:xfrm>
            <a:off x="1359685" y="3740084"/>
            <a:ext cx="872359" cy="461665"/>
          </a:xfrm>
          <a:prstGeom prst="rect">
            <a:avLst/>
          </a:prstGeom>
          <a:noFill/>
        </p:spPr>
        <p:txBody>
          <a:bodyPr wrap="square" rtlCol="0" anchor="ctr">
            <a:spAutoFit/>
          </a:bodyPr>
          <a:lstStyle/>
          <a:p>
            <a:pPr algn="ctr"/>
            <a:r>
              <a:rPr lang="en-US" sz="2400" dirty="0">
                <a:sym typeface="Wingdings" pitchFamily="2" charset="2"/>
              </a:rPr>
              <a:t>NVM</a:t>
            </a:r>
            <a:endParaRPr lang="en-US" sz="2400" b="1" i="1" u="sng" dirty="0">
              <a:sym typeface="Wingdings" pitchFamily="2" charset="2"/>
            </a:endParaRPr>
          </a:p>
        </p:txBody>
      </p:sp>
      <p:sp>
        <p:nvSpPr>
          <p:cNvPr id="12" name="Rectangle 11">
            <a:extLst>
              <a:ext uri="{FF2B5EF4-FFF2-40B4-BE49-F238E27FC236}">
                <a16:creationId xmlns:a16="http://schemas.microsoft.com/office/drawing/2014/main" id="{62A7C770-56BD-9043-A598-36DADD507D3B}"/>
              </a:ext>
            </a:extLst>
          </p:cNvPr>
          <p:cNvSpPr/>
          <p:nvPr/>
        </p:nvSpPr>
        <p:spPr>
          <a:xfrm>
            <a:off x="2137454" y="3715647"/>
            <a:ext cx="2911364" cy="510541"/>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2CC59C0-9F7F-A24C-A1F4-9D7ED5FFF541}"/>
              </a:ext>
            </a:extLst>
          </p:cNvPr>
          <p:cNvCxnSpPr>
            <a:stCxn id="8" idx="2"/>
            <a:endCxn id="12" idx="0"/>
          </p:cNvCxnSpPr>
          <p:nvPr/>
        </p:nvCxnSpPr>
        <p:spPr>
          <a:xfrm>
            <a:off x="3590508" y="2985179"/>
            <a:ext cx="2628" cy="73046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446EC290-083B-7146-9C9F-24C2203AF975}"/>
              </a:ext>
            </a:extLst>
          </p:cNvPr>
          <p:cNvSpPr/>
          <p:nvPr/>
        </p:nvSpPr>
        <p:spPr>
          <a:xfrm>
            <a:off x="7024936" y="2050397"/>
            <a:ext cx="1704728" cy="23167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400" dirty="0"/>
              <a:t> 1. W (K)</a:t>
            </a:r>
          </a:p>
          <a:p>
            <a:r>
              <a:rPr lang="en-US" sz="2400" dirty="0"/>
              <a:t> 2. flush (K)</a:t>
            </a:r>
          </a:p>
          <a:p>
            <a:r>
              <a:rPr lang="en-US" sz="2400" dirty="0"/>
              <a:t> 3. fence ()</a:t>
            </a:r>
          </a:p>
          <a:p>
            <a:r>
              <a:rPr lang="en-US" sz="2400" dirty="0"/>
              <a:t> 4. W (V)</a:t>
            </a:r>
          </a:p>
          <a:p>
            <a:r>
              <a:rPr lang="en-US" sz="2400" dirty="0"/>
              <a:t> 5. flush (V)</a:t>
            </a:r>
          </a:p>
          <a:p>
            <a:r>
              <a:rPr lang="en-US" sz="2400" dirty="0"/>
              <a:t> 6. fence ()</a:t>
            </a:r>
          </a:p>
          <a:p>
            <a:endParaRPr lang="en-US" sz="2400" dirty="0"/>
          </a:p>
        </p:txBody>
      </p:sp>
      <p:sp>
        <p:nvSpPr>
          <p:cNvPr id="15" name="Rectangle 14">
            <a:extLst>
              <a:ext uri="{FF2B5EF4-FFF2-40B4-BE49-F238E27FC236}">
                <a16:creationId xmlns:a16="http://schemas.microsoft.com/office/drawing/2014/main" id="{6066F4DA-4853-084F-B500-AAE5BC5AEF65}"/>
              </a:ext>
            </a:extLst>
          </p:cNvPr>
          <p:cNvSpPr/>
          <p:nvPr/>
        </p:nvSpPr>
        <p:spPr>
          <a:xfrm>
            <a:off x="3196371" y="2601548"/>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t>
            </a:r>
          </a:p>
        </p:txBody>
      </p:sp>
      <p:sp>
        <p:nvSpPr>
          <p:cNvPr id="16" name="Rectangle 15">
            <a:extLst>
              <a:ext uri="{FF2B5EF4-FFF2-40B4-BE49-F238E27FC236}">
                <a16:creationId xmlns:a16="http://schemas.microsoft.com/office/drawing/2014/main" id="{3E3198F0-388E-7644-80BB-A6EF302110E8}"/>
              </a:ext>
            </a:extLst>
          </p:cNvPr>
          <p:cNvSpPr/>
          <p:nvPr/>
        </p:nvSpPr>
        <p:spPr>
          <a:xfrm>
            <a:off x="2521079" y="3823771"/>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a:t>
            </a:r>
          </a:p>
        </p:txBody>
      </p:sp>
      <p:sp>
        <p:nvSpPr>
          <p:cNvPr id="17" name="Rectangle 16">
            <a:extLst>
              <a:ext uri="{FF2B5EF4-FFF2-40B4-BE49-F238E27FC236}">
                <a16:creationId xmlns:a16="http://schemas.microsoft.com/office/drawing/2014/main" id="{F645DC2B-BA1D-E449-AE1E-4298FFEA0C1D}"/>
              </a:ext>
            </a:extLst>
          </p:cNvPr>
          <p:cNvSpPr/>
          <p:nvPr/>
        </p:nvSpPr>
        <p:spPr>
          <a:xfrm>
            <a:off x="3840127" y="3823771"/>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t>
            </a:r>
          </a:p>
        </p:txBody>
      </p:sp>
      <p:pic>
        <p:nvPicPr>
          <p:cNvPr id="18" name="Picture 17">
            <a:extLst>
              <a:ext uri="{FF2B5EF4-FFF2-40B4-BE49-F238E27FC236}">
                <a16:creationId xmlns:a16="http://schemas.microsoft.com/office/drawing/2014/main" id="{13C3BE6B-DAC4-9B41-AA19-7C55643613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8730" y="2241843"/>
            <a:ext cx="280884" cy="280884"/>
          </a:xfrm>
          <a:prstGeom prst="rect">
            <a:avLst/>
          </a:prstGeom>
        </p:spPr>
      </p:pic>
      <p:pic>
        <p:nvPicPr>
          <p:cNvPr id="19" name="Picture 18">
            <a:extLst>
              <a:ext uri="{FF2B5EF4-FFF2-40B4-BE49-F238E27FC236}">
                <a16:creationId xmlns:a16="http://schemas.microsoft.com/office/drawing/2014/main" id="{3606DA39-6A2D-AD46-AD6A-75E5BEC857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8730" y="2592836"/>
            <a:ext cx="280884" cy="280884"/>
          </a:xfrm>
          <a:prstGeom prst="rect">
            <a:avLst/>
          </a:prstGeom>
        </p:spPr>
      </p:pic>
      <p:sp>
        <p:nvSpPr>
          <p:cNvPr id="20" name="Right Arrow 19">
            <a:extLst>
              <a:ext uri="{FF2B5EF4-FFF2-40B4-BE49-F238E27FC236}">
                <a16:creationId xmlns:a16="http://schemas.microsoft.com/office/drawing/2014/main" id="{D8D9FF05-3F00-BC45-9959-F33D541DFD66}"/>
              </a:ext>
            </a:extLst>
          </p:cNvPr>
          <p:cNvSpPr/>
          <p:nvPr/>
        </p:nvSpPr>
        <p:spPr>
          <a:xfrm>
            <a:off x="6599264" y="2185422"/>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C80BE1FC-01C1-0A4A-845D-7D163F62A0F0}"/>
              </a:ext>
            </a:extLst>
          </p:cNvPr>
          <p:cNvSpPr/>
          <p:nvPr/>
        </p:nvSpPr>
        <p:spPr>
          <a:xfrm>
            <a:off x="6599264" y="2545927"/>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3475114-5C82-1D4E-80EE-EA54E13395DE}"/>
              </a:ext>
            </a:extLst>
          </p:cNvPr>
          <p:cNvSpPr/>
          <p:nvPr/>
        </p:nvSpPr>
        <p:spPr>
          <a:xfrm>
            <a:off x="6599264" y="2906432"/>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C0779B4E-1157-A94A-B9AB-35C942F33745}"/>
              </a:ext>
            </a:extLst>
          </p:cNvPr>
          <p:cNvSpPr/>
          <p:nvPr/>
        </p:nvSpPr>
        <p:spPr>
          <a:xfrm>
            <a:off x="6599264" y="3266937"/>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C16CCDA2-533A-2641-B01D-9C348B09CFEE}"/>
              </a:ext>
            </a:extLst>
          </p:cNvPr>
          <p:cNvSpPr/>
          <p:nvPr/>
        </p:nvSpPr>
        <p:spPr>
          <a:xfrm>
            <a:off x="6599264" y="3627442"/>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91E7BBFE-BAD6-3444-BB7C-E5F28A53CE89}"/>
              </a:ext>
            </a:extLst>
          </p:cNvPr>
          <p:cNvSpPr/>
          <p:nvPr/>
        </p:nvSpPr>
        <p:spPr>
          <a:xfrm>
            <a:off x="6599264" y="3987945"/>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9D783CC-F769-114C-B2D3-E88F782F6FE5}"/>
              </a:ext>
            </a:extLst>
          </p:cNvPr>
          <p:cNvSpPr txBox="1"/>
          <p:nvPr/>
        </p:nvSpPr>
        <p:spPr>
          <a:xfrm>
            <a:off x="1045965" y="4639794"/>
            <a:ext cx="10024112" cy="461665"/>
          </a:xfrm>
          <a:prstGeom prst="rect">
            <a:avLst/>
          </a:prstGeom>
          <a:noFill/>
        </p:spPr>
        <p:txBody>
          <a:bodyPr wrap="square" rtlCol="0">
            <a:spAutoFit/>
          </a:bodyPr>
          <a:lstStyle/>
          <a:p>
            <a:pPr algn="ctr"/>
            <a:r>
              <a:rPr lang="en-US" sz="2400" i="1" dirty="0">
                <a:sym typeface="Wingdings" pitchFamily="2" charset="2"/>
              </a:rPr>
              <a:t>Use minimum number of flush and fence to achieve crash-consistency is hard.</a:t>
            </a:r>
          </a:p>
        </p:txBody>
      </p:sp>
      <p:sp>
        <p:nvSpPr>
          <p:cNvPr id="27" name="TextBox 26">
            <a:extLst>
              <a:ext uri="{FF2B5EF4-FFF2-40B4-BE49-F238E27FC236}">
                <a16:creationId xmlns:a16="http://schemas.microsoft.com/office/drawing/2014/main" id="{02FD1CF9-9C17-BD45-957A-18C80DE546FB}"/>
              </a:ext>
            </a:extLst>
          </p:cNvPr>
          <p:cNvSpPr txBox="1"/>
          <p:nvPr/>
        </p:nvSpPr>
        <p:spPr>
          <a:xfrm>
            <a:off x="8746887" y="2601548"/>
            <a:ext cx="1419543" cy="461665"/>
          </a:xfrm>
          <a:prstGeom prst="rect">
            <a:avLst/>
          </a:prstGeom>
          <a:noFill/>
        </p:spPr>
        <p:txBody>
          <a:bodyPr wrap="square" rtlCol="0">
            <a:spAutoFit/>
          </a:bodyPr>
          <a:lstStyle/>
          <a:p>
            <a:r>
              <a:rPr lang="en-US" sz="2400" dirty="0">
                <a:solidFill>
                  <a:srgbClr val="FF0000"/>
                </a:solidFill>
                <a:sym typeface="Wingdings" pitchFamily="2" charset="2"/>
              </a:rPr>
              <a:t>Persist(K)</a:t>
            </a:r>
          </a:p>
        </p:txBody>
      </p:sp>
      <p:sp>
        <p:nvSpPr>
          <p:cNvPr id="3" name="Rectangle 2">
            <a:extLst>
              <a:ext uri="{FF2B5EF4-FFF2-40B4-BE49-F238E27FC236}">
                <a16:creationId xmlns:a16="http://schemas.microsoft.com/office/drawing/2014/main" id="{A2BA0932-36B8-0B47-B1AD-41CF92DC9A0D}"/>
              </a:ext>
            </a:extLst>
          </p:cNvPr>
          <p:cNvSpPr/>
          <p:nvPr/>
        </p:nvSpPr>
        <p:spPr>
          <a:xfrm>
            <a:off x="7024935" y="2449727"/>
            <a:ext cx="1704727" cy="7270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4"/>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9"/>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5"/>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7">
                                            <p:txEl>
                                              <p:pRg st="0" end="0"/>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9" grpId="1" animBg="1"/>
      <p:bldP spid="10" grpId="0"/>
      <p:bldP spid="11" grpId="0"/>
      <p:bldP spid="12" grpId="0" animBg="1"/>
      <p:bldP spid="14" grpId="0" animBg="1"/>
      <p:bldP spid="15" grpId="0" animBg="1"/>
      <p:bldP spid="15" grpId="1" animBg="1"/>
      <p:bldP spid="16" grpId="0" animBg="1"/>
      <p:bldP spid="17" grpId="0"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a:xfrm>
            <a:off x="296358" y="362605"/>
            <a:ext cx="11895642" cy="510541"/>
          </a:xfrm>
        </p:spPr>
        <p:txBody>
          <a:bodyPr>
            <a:normAutofit fontScale="90000"/>
          </a:bodyPr>
          <a:lstStyle/>
          <a:p>
            <a:r>
              <a:rPr lang="en-US" dirty="0"/>
              <a:t>Application-specific</a:t>
            </a:r>
            <a:r>
              <a:rPr lang="en-US" sz="3200" dirty="0"/>
              <a:t> persistence mechanism</a:t>
            </a:r>
            <a:r>
              <a:rPr lang="zh-CN" altLang="en-US" sz="3200" dirty="0"/>
              <a:t> </a:t>
            </a:r>
            <a:r>
              <a:rPr lang="en-US" altLang="zh-CN" sz="3200" dirty="0"/>
              <a:t>is</a:t>
            </a:r>
            <a:r>
              <a:rPr lang="zh-CN" altLang="en-US" sz="3200" dirty="0"/>
              <a:t> </a:t>
            </a:r>
            <a:r>
              <a:rPr lang="en-US" altLang="zh-CN" sz="3200" dirty="0"/>
              <a:t>fast</a:t>
            </a:r>
            <a:r>
              <a:rPr lang="zh-CN" altLang="en-US" sz="3200" dirty="0"/>
              <a:t> </a:t>
            </a:r>
            <a:r>
              <a:rPr lang="en-US" altLang="zh-CN" sz="3200" dirty="0"/>
              <a:t>but</a:t>
            </a:r>
            <a:r>
              <a:rPr lang="zh-CN" altLang="en-US" sz="3200" dirty="0"/>
              <a:t> </a:t>
            </a:r>
            <a:r>
              <a:rPr lang="en-US" altLang="zh-CN" sz="3200" dirty="0"/>
              <a:t>hard</a:t>
            </a:r>
            <a:endParaRPr lang="en-US" sz="3200" dirty="0"/>
          </a:p>
        </p:txBody>
      </p:sp>
      <p:sp>
        <p:nvSpPr>
          <p:cNvPr id="4" name="Slide Number Placeholder 3">
            <a:extLst>
              <a:ext uri="{FF2B5EF4-FFF2-40B4-BE49-F238E27FC236}">
                <a16:creationId xmlns:a16="http://schemas.microsoft.com/office/drawing/2014/main" id="{A6C8807A-68ED-6F4C-A820-45A207100775}"/>
              </a:ext>
            </a:extLst>
          </p:cNvPr>
          <p:cNvSpPr>
            <a:spLocks noGrp="1"/>
          </p:cNvSpPr>
          <p:nvPr>
            <p:ph type="sldNum" sz="quarter" idx="10"/>
          </p:nvPr>
        </p:nvSpPr>
        <p:spPr/>
        <p:txBody>
          <a:bodyPr/>
          <a:lstStyle/>
          <a:p>
            <a:fld id="{857551B3-D6DC-457C-8811-E5AD463B26DA}" type="slidenum">
              <a:rPr lang="en-US" smtClean="0"/>
              <a:pPr/>
              <a:t>8</a:t>
            </a:fld>
            <a:endParaRPr lang="en-US" dirty="0"/>
          </a:p>
        </p:txBody>
      </p:sp>
      <p:sp>
        <p:nvSpPr>
          <p:cNvPr id="5" name="TextBox 4">
            <a:extLst>
              <a:ext uri="{FF2B5EF4-FFF2-40B4-BE49-F238E27FC236}">
                <a16:creationId xmlns:a16="http://schemas.microsoft.com/office/drawing/2014/main" id="{1A03CDC3-A3E7-294A-AF34-D8D1F71B53BB}"/>
              </a:ext>
            </a:extLst>
          </p:cNvPr>
          <p:cNvSpPr txBox="1"/>
          <p:nvPr/>
        </p:nvSpPr>
        <p:spPr>
          <a:xfrm>
            <a:off x="5360023" y="1122680"/>
            <a:ext cx="5254588" cy="430887"/>
          </a:xfrm>
          <a:prstGeom prst="rect">
            <a:avLst/>
          </a:prstGeom>
          <a:noFill/>
        </p:spPr>
        <p:txBody>
          <a:bodyPr wrap="square" rtlCol="0">
            <a:spAutoFit/>
          </a:bodyPr>
          <a:lstStyle/>
          <a:p>
            <a:r>
              <a:rPr lang="en-US" altLang="zh-CN" sz="2200" b="1" dirty="0">
                <a:sym typeface="Wingdings" pitchFamily="2" charset="2"/>
              </a:rPr>
              <a:t>Application-specific persistence mechanism</a:t>
            </a:r>
            <a:endParaRPr lang="en-US" sz="2200" dirty="0">
              <a:sym typeface="Wingdings" pitchFamily="2" charset="2"/>
            </a:endParaRPr>
          </a:p>
        </p:txBody>
      </p:sp>
      <p:sp>
        <p:nvSpPr>
          <p:cNvPr id="6" name="TextBox 5">
            <a:extLst>
              <a:ext uri="{FF2B5EF4-FFF2-40B4-BE49-F238E27FC236}">
                <a16:creationId xmlns:a16="http://schemas.microsoft.com/office/drawing/2014/main" id="{C99099A3-8F08-CE48-86AE-C92997D103B3}"/>
              </a:ext>
            </a:extLst>
          </p:cNvPr>
          <p:cNvSpPr txBox="1"/>
          <p:nvPr/>
        </p:nvSpPr>
        <p:spPr>
          <a:xfrm>
            <a:off x="1185480" y="1122680"/>
            <a:ext cx="3450452" cy="430887"/>
          </a:xfrm>
          <a:prstGeom prst="rect">
            <a:avLst/>
          </a:prstGeom>
          <a:noFill/>
        </p:spPr>
        <p:txBody>
          <a:bodyPr wrap="square" rtlCol="0">
            <a:spAutoFit/>
          </a:bodyPr>
          <a:lstStyle/>
          <a:p>
            <a:pPr algn="ctr"/>
            <a:r>
              <a:rPr lang="en-US" altLang="zh-CN" sz="2200" b="1" dirty="0">
                <a:sym typeface="Wingdings" pitchFamily="2" charset="2"/>
              </a:rPr>
              <a:t>General logging techniques</a:t>
            </a:r>
          </a:p>
        </p:txBody>
      </p:sp>
      <p:sp>
        <p:nvSpPr>
          <p:cNvPr id="39" name="Rectangle 38">
            <a:extLst>
              <a:ext uri="{FF2B5EF4-FFF2-40B4-BE49-F238E27FC236}">
                <a16:creationId xmlns:a16="http://schemas.microsoft.com/office/drawing/2014/main" id="{9796F4CC-4940-9F4C-B00B-3332A830A563}"/>
              </a:ext>
            </a:extLst>
          </p:cNvPr>
          <p:cNvSpPr/>
          <p:nvPr/>
        </p:nvSpPr>
        <p:spPr>
          <a:xfrm>
            <a:off x="2066089" y="2112655"/>
            <a:ext cx="1644630" cy="29315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40" name="TextBox 39">
            <a:extLst>
              <a:ext uri="{FF2B5EF4-FFF2-40B4-BE49-F238E27FC236}">
                <a16:creationId xmlns:a16="http://schemas.microsoft.com/office/drawing/2014/main" id="{0683B094-A994-1F46-AF6B-803BC736E317}"/>
              </a:ext>
            </a:extLst>
          </p:cNvPr>
          <p:cNvSpPr txBox="1"/>
          <p:nvPr/>
        </p:nvSpPr>
        <p:spPr>
          <a:xfrm>
            <a:off x="2066088" y="2093030"/>
            <a:ext cx="1380506" cy="400110"/>
          </a:xfrm>
          <a:prstGeom prst="rect">
            <a:avLst/>
          </a:prstGeom>
          <a:noFill/>
        </p:spPr>
        <p:txBody>
          <a:bodyPr wrap="none" rtlCol="0">
            <a:spAutoFit/>
          </a:bodyPr>
          <a:lstStyle/>
          <a:p>
            <a:r>
              <a:rPr lang="en-US" altLang="zh-CN" sz="2000" b="1" dirty="0"/>
              <a:t>Insert(K,</a:t>
            </a:r>
            <a:r>
              <a:rPr lang="zh-CN" altLang="en-US" sz="2000" b="1" dirty="0"/>
              <a:t> </a:t>
            </a:r>
            <a:r>
              <a:rPr lang="en-US" altLang="zh-CN" sz="2000" b="1" dirty="0"/>
              <a:t>V)</a:t>
            </a:r>
            <a:endParaRPr lang="en-US" sz="2000" b="1" dirty="0"/>
          </a:p>
        </p:txBody>
      </p:sp>
      <p:sp>
        <p:nvSpPr>
          <p:cNvPr id="42" name="TextBox 41">
            <a:extLst>
              <a:ext uri="{FF2B5EF4-FFF2-40B4-BE49-F238E27FC236}">
                <a16:creationId xmlns:a16="http://schemas.microsoft.com/office/drawing/2014/main" id="{023A6B7A-28DF-174C-B229-37A6B867B029}"/>
              </a:ext>
            </a:extLst>
          </p:cNvPr>
          <p:cNvSpPr txBox="1"/>
          <p:nvPr/>
        </p:nvSpPr>
        <p:spPr>
          <a:xfrm>
            <a:off x="2350568" y="2462193"/>
            <a:ext cx="1174168" cy="2246769"/>
          </a:xfrm>
          <a:prstGeom prst="rect">
            <a:avLst/>
          </a:prstGeom>
          <a:noFill/>
        </p:spPr>
        <p:txBody>
          <a:bodyPr wrap="none" rtlCol="0">
            <a:spAutoFit/>
          </a:bodyPr>
          <a:lstStyle/>
          <a:p>
            <a:r>
              <a:rPr lang="en-US" altLang="zh-CN" sz="2000" dirty="0">
                <a:solidFill>
                  <a:srgbClr val="FF0000"/>
                </a:solidFill>
              </a:rPr>
              <a:t>Log(K)</a:t>
            </a:r>
            <a:endParaRPr lang="en-US" sz="2000" dirty="0">
              <a:solidFill>
                <a:srgbClr val="FF0000"/>
              </a:solidFill>
            </a:endParaRPr>
          </a:p>
          <a:p>
            <a:r>
              <a:rPr lang="en-US" sz="2000" dirty="0"/>
              <a:t>W(K)</a:t>
            </a:r>
          </a:p>
          <a:p>
            <a:r>
              <a:rPr lang="en-US" altLang="zh-CN" sz="2000" dirty="0"/>
              <a:t>Persist(K)</a:t>
            </a:r>
          </a:p>
          <a:p>
            <a:endParaRPr lang="en-US" sz="2000" dirty="0"/>
          </a:p>
          <a:p>
            <a:r>
              <a:rPr lang="en-US" altLang="zh-CN" sz="2000" dirty="0">
                <a:solidFill>
                  <a:srgbClr val="FF0000"/>
                </a:solidFill>
              </a:rPr>
              <a:t>Log(V)</a:t>
            </a:r>
            <a:endParaRPr lang="en-US" sz="2000" dirty="0">
              <a:solidFill>
                <a:srgbClr val="FF0000"/>
              </a:solidFill>
            </a:endParaRPr>
          </a:p>
          <a:p>
            <a:r>
              <a:rPr lang="en-US" sz="2000" dirty="0"/>
              <a:t>W(V)</a:t>
            </a:r>
          </a:p>
          <a:p>
            <a:r>
              <a:rPr lang="en-US" sz="2000" dirty="0"/>
              <a:t>Persist(V)</a:t>
            </a:r>
          </a:p>
        </p:txBody>
      </p:sp>
      <p:sp>
        <p:nvSpPr>
          <p:cNvPr id="43" name="Rectangle 42">
            <a:extLst>
              <a:ext uri="{FF2B5EF4-FFF2-40B4-BE49-F238E27FC236}">
                <a16:creationId xmlns:a16="http://schemas.microsoft.com/office/drawing/2014/main" id="{A6B567A8-9762-B744-AD88-46772B1ECE8B}"/>
              </a:ext>
            </a:extLst>
          </p:cNvPr>
          <p:cNvSpPr/>
          <p:nvPr/>
        </p:nvSpPr>
        <p:spPr>
          <a:xfrm>
            <a:off x="5836254" y="2129242"/>
            <a:ext cx="1813483" cy="29040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44" name="TextBox 43">
            <a:extLst>
              <a:ext uri="{FF2B5EF4-FFF2-40B4-BE49-F238E27FC236}">
                <a16:creationId xmlns:a16="http://schemas.microsoft.com/office/drawing/2014/main" id="{7435C4FA-8195-E24C-92A4-201208972DBC}"/>
              </a:ext>
            </a:extLst>
          </p:cNvPr>
          <p:cNvSpPr txBox="1"/>
          <p:nvPr/>
        </p:nvSpPr>
        <p:spPr>
          <a:xfrm>
            <a:off x="5836254" y="2109616"/>
            <a:ext cx="1438214" cy="400110"/>
          </a:xfrm>
          <a:prstGeom prst="rect">
            <a:avLst/>
          </a:prstGeom>
          <a:noFill/>
        </p:spPr>
        <p:txBody>
          <a:bodyPr wrap="none" rtlCol="0">
            <a:spAutoFit/>
          </a:bodyPr>
          <a:lstStyle/>
          <a:p>
            <a:r>
              <a:rPr lang="en-US" altLang="zh-CN" sz="2000" b="1" dirty="0"/>
              <a:t>Insert</a:t>
            </a:r>
            <a:r>
              <a:rPr lang="zh-CN" altLang="en-US" sz="2000" b="1" dirty="0"/>
              <a:t> </a:t>
            </a:r>
            <a:r>
              <a:rPr lang="en-US" altLang="zh-CN" sz="2000" b="1" dirty="0"/>
              <a:t>(K,</a:t>
            </a:r>
            <a:r>
              <a:rPr lang="zh-CN" altLang="en-US" sz="2000" b="1" dirty="0"/>
              <a:t> </a:t>
            </a:r>
            <a:r>
              <a:rPr lang="en-US" altLang="zh-CN" sz="2000" b="1" dirty="0"/>
              <a:t>V)</a:t>
            </a:r>
            <a:endParaRPr lang="en-US" sz="2000" b="1" dirty="0"/>
          </a:p>
        </p:txBody>
      </p:sp>
      <p:sp>
        <p:nvSpPr>
          <p:cNvPr id="45" name="TextBox 44">
            <a:extLst>
              <a:ext uri="{FF2B5EF4-FFF2-40B4-BE49-F238E27FC236}">
                <a16:creationId xmlns:a16="http://schemas.microsoft.com/office/drawing/2014/main" id="{B2E59B00-37EA-2241-8874-4B003D64F46A}"/>
              </a:ext>
            </a:extLst>
          </p:cNvPr>
          <p:cNvSpPr txBox="1"/>
          <p:nvPr/>
        </p:nvSpPr>
        <p:spPr>
          <a:xfrm>
            <a:off x="6120734" y="2478779"/>
            <a:ext cx="1307217" cy="1938992"/>
          </a:xfrm>
          <a:prstGeom prst="rect">
            <a:avLst/>
          </a:prstGeom>
          <a:noFill/>
        </p:spPr>
        <p:txBody>
          <a:bodyPr wrap="none" rtlCol="0">
            <a:spAutoFit/>
          </a:bodyPr>
          <a:lstStyle/>
          <a:p>
            <a:r>
              <a:rPr lang="en-US" sz="2000" dirty="0"/>
              <a:t>W(K)</a:t>
            </a:r>
          </a:p>
          <a:p>
            <a:r>
              <a:rPr lang="en-US" altLang="zh-CN" sz="2000" dirty="0"/>
              <a:t>W(V)</a:t>
            </a:r>
          </a:p>
          <a:p>
            <a:r>
              <a:rPr lang="en-US" altLang="zh-CN" sz="2000" dirty="0"/>
              <a:t>Persist(KV)</a:t>
            </a:r>
          </a:p>
          <a:p>
            <a:endParaRPr lang="en-US" sz="2000" dirty="0"/>
          </a:p>
          <a:p>
            <a:r>
              <a:rPr lang="en-US" sz="2000" dirty="0"/>
              <a:t>W(T)</a:t>
            </a:r>
          </a:p>
          <a:p>
            <a:r>
              <a:rPr lang="en-US" sz="2000" dirty="0"/>
              <a:t>Persist(T)</a:t>
            </a:r>
          </a:p>
        </p:txBody>
      </p:sp>
      <p:sp>
        <p:nvSpPr>
          <p:cNvPr id="46" name="Rectangle 45">
            <a:extLst>
              <a:ext uri="{FF2B5EF4-FFF2-40B4-BE49-F238E27FC236}">
                <a16:creationId xmlns:a16="http://schemas.microsoft.com/office/drawing/2014/main" id="{1ACEE711-9E3A-6244-B015-251818654A94}"/>
              </a:ext>
            </a:extLst>
          </p:cNvPr>
          <p:cNvSpPr/>
          <p:nvPr/>
        </p:nvSpPr>
        <p:spPr>
          <a:xfrm>
            <a:off x="8206113" y="2129242"/>
            <a:ext cx="1919798" cy="29150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48" name="TextBox 47">
            <a:extLst>
              <a:ext uri="{FF2B5EF4-FFF2-40B4-BE49-F238E27FC236}">
                <a16:creationId xmlns:a16="http://schemas.microsoft.com/office/drawing/2014/main" id="{EA49F69B-F0E3-6145-B5BF-7184BD2490BE}"/>
              </a:ext>
            </a:extLst>
          </p:cNvPr>
          <p:cNvSpPr txBox="1"/>
          <p:nvPr/>
        </p:nvSpPr>
        <p:spPr>
          <a:xfrm>
            <a:off x="8206112" y="2109616"/>
            <a:ext cx="923523" cy="400110"/>
          </a:xfrm>
          <a:prstGeom prst="rect">
            <a:avLst/>
          </a:prstGeom>
          <a:noFill/>
        </p:spPr>
        <p:txBody>
          <a:bodyPr wrap="none" rtlCol="0">
            <a:spAutoFit/>
          </a:bodyPr>
          <a:lstStyle/>
          <a:p>
            <a:r>
              <a:rPr lang="en-US" altLang="zh-CN" sz="2000" b="1" dirty="0"/>
              <a:t>Get</a:t>
            </a:r>
            <a:r>
              <a:rPr lang="zh-CN" altLang="en-US" sz="2000" b="1" dirty="0"/>
              <a:t> </a:t>
            </a:r>
            <a:r>
              <a:rPr lang="en-US" altLang="zh-CN" sz="2000" b="1" dirty="0"/>
              <a:t>(K)</a:t>
            </a:r>
            <a:endParaRPr lang="en-US" sz="2000" b="1" dirty="0"/>
          </a:p>
        </p:txBody>
      </p:sp>
      <p:sp>
        <p:nvSpPr>
          <p:cNvPr id="49" name="TextBox 48">
            <a:extLst>
              <a:ext uri="{FF2B5EF4-FFF2-40B4-BE49-F238E27FC236}">
                <a16:creationId xmlns:a16="http://schemas.microsoft.com/office/drawing/2014/main" id="{F53658DE-5DC9-FF43-9011-0CD1586EA44D}"/>
              </a:ext>
            </a:extLst>
          </p:cNvPr>
          <p:cNvSpPr txBox="1"/>
          <p:nvPr/>
        </p:nvSpPr>
        <p:spPr>
          <a:xfrm>
            <a:off x="8490592" y="2478779"/>
            <a:ext cx="1212191" cy="2554545"/>
          </a:xfrm>
          <a:prstGeom prst="rect">
            <a:avLst/>
          </a:prstGeom>
          <a:noFill/>
        </p:spPr>
        <p:txBody>
          <a:bodyPr wrap="none" rtlCol="0">
            <a:spAutoFit/>
          </a:bodyPr>
          <a:lstStyle/>
          <a:p>
            <a:endParaRPr lang="en-US" sz="2000" dirty="0"/>
          </a:p>
          <a:p>
            <a:endParaRPr lang="en-US" sz="2000" dirty="0"/>
          </a:p>
          <a:p>
            <a:endParaRPr lang="en-US" sz="2000" dirty="0"/>
          </a:p>
          <a:p>
            <a:endParaRPr lang="en-US" sz="2000" dirty="0"/>
          </a:p>
          <a:p>
            <a:r>
              <a:rPr lang="en-US" sz="2000" dirty="0"/>
              <a:t>if ( R(T) ) {</a:t>
            </a:r>
          </a:p>
          <a:p>
            <a:r>
              <a:rPr lang="en-US" sz="2000" dirty="0"/>
              <a:t>      R(K)</a:t>
            </a:r>
          </a:p>
          <a:p>
            <a:r>
              <a:rPr lang="en-US" sz="2000" dirty="0"/>
              <a:t>      R(V)</a:t>
            </a:r>
          </a:p>
          <a:p>
            <a:r>
              <a:rPr lang="en-US" sz="2000" dirty="0"/>
              <a:t>}</a:t>
            </a:r>
          </a:p>
        </p:txBody>
      </p:sp>
      <p:sp>
        <p:nvSpPr>
          <p:cNvPr id="51" name="TextBox 50">
            <a:extLst>
              <a:ext uri="{FF2B5EF4-FFF2-40B4-BE49-F238E27FC236}">
                <a16:creationId xmlns:a16="http://schemas.microsoft.com/office/drawing/2014/main" id="{5E5B3B8E-76AE-1147-88D8-37D1A3002886}"/>
              </a:ext>
            </a:extLst>
          </p:cNvPr>
          <p:cNvSpPr txBox="1"/>
          <p:nvPr/>
        </p:nvSpPr>
        <p:spPr>
          <a:xfrm>
            <a:off x="1185480" y="1550169"/>
            <a:ext cx="3450452" cy="430887"/>
          </a:xfrm>
          <a:prstGeom prst="rect">
            <a:avLst/>
          </a:prstGeom>
          <a:noFill/>
        </p:spPr>
        <p:txBody>
          <a:bodyPr wrap="square" rtlCol="0">
            <a:spAutoFit/>
          </a:bodyPr>
          <a:lstStyle/>
          <a:p>
            <a:pPr algn="ctr"/>
            <a:r>
              <a:rPr lang="en-US" altLang="zh-CN" sz="2200" i="1" dirty="0">
                <a:sym typeface="Wingdings" pitchFamily="2" charset="2"/>
              </a:rPr>
              <a:t>UNDO logging</a:t>
            </a:r>
          </a:p>
        </p:txBody>
      </p:sp>
      <p:sp>
        <p:nvSpPr>
          <p:cNvPr id="52" name="TextBox 51">
            <a:extLst>
              <a:ext uri="{FF2B5EF4-FFF2-40B4-BE49-F238E27FC236}">
                <a16:creationId xmlns:a16="http://schemas.microsoft.com/office/drawing/2014/main" id="{2F7DD82C-6BC2-DB4E-ABA4-3190BE1A056C}"/>
              </a:ext>
            </a:extLst>
          </p:cNvPr>
          <p:cNvSpPr txBox="1"/>
          <p:nvPr/>
        </p:nvSpPr>
        <p:spPr>
          <a:xfrm>
            <a:off x="6262091" y="1550169"/>
            <a:ext cx="3450452" cy="430887"/>
          </a:xfrm>
          <a:prstGeom prst="rect">
            <a:avLst/>
          </a:prstGeom>
          <a:noFill/>
        </p:spPr>
        <p:txBody>
          <a:bodyPr wrap="square" rtlCol="0">
            <a:spAutoFit/>
          </a:bodyPr>
          <a:lstStyle/>
          <a:p>
            <a:pPr algn="ctr"/>
            <a:r>
              <a:rPr lang="en-US" altLang="zh-CN" sz="2200" i="1" dirty="0">
                <a:sym typeface="Wingdings" pitchFamily="2" charset="2"/>
              </a:rPr>
              <a:t>Guarded-Protection Pattern</a:t>
            </a:r>
          </a:p>
        </p:txBody>
      </p:sp>
      <p:sp>
        <p:nvSpPr>
          <p:cNvPr id="54" name="Rectangle 53">
            <a:extLst>
              <a:ext uri="{FF2B5EF4-FFF2-40B4-BE49-F238E27FC236}">
                <a16:creationId xmlns:a16="http://schemas.microsoft.com/office/drawing/2014/main" id="{4CE2CDD8-8194-A346-BBC4-7FC891CB2641}"/>
              </a:ext>
            </a:extLst>
          </p:cNvPr>
          <p:cNvSpPr/>
          <p:nvPr/>
        </p:nvSpPr>
        <p:spPr>
          <a:xfrm>
            <a:off x="5839806" y="3470577"/>
            <a:ext cx="1809931" cy="580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14E60A4E-801E-C84E-8BDF-CC459A2D505E}"/>
              </a:ext>
            </a:extLst>
          </p:cNvPr>
          <p:cNvSpPr txBox="1"/>
          <p:nvPr/>
        </p:nvSpPr>
        <p:spPr>
          <a:xfrm>
            <a:off x="6094308" y="3402108"/>
            <a:ext cx="1555430" cy="400110"/>
          </a:xfrm>
          <a:prstGeom prst="rect">
            <a:avLst/>
          </a:prstGeom>
          <a:noFill/>
        </p:spPr>
        <p:txBody>
          <a:bodyPr wrap="square">
            <a:spAutoFit/>
          </a:bodyPr>
          <a:lstStyle/>
          <a:p>
            <a:r>
              <a:rPr lang="en-US" sz="2000" i="1" dirty="0">
                <a:solidFill>
                  <a:srgbClr val="FF0000"/>
                </a:solidFill>
                <a:sym typeface="Wingdings" pitchFamily="2" charset="2"/>
              </a:rPr>
              <a:t>Set guardian</a:t>
            </a:r>
            <a:endParaRPr lang="en-US" sz="2000" i="1" dirty="0">
              <a:solidFill>
                <a:srgbClr val="FF0000"/>
              </a:solidFill>
            </a:endParaRPr>
          </a:p>
        </p:txBody>
      </p:sp>
      <p:sp>
        <p:nvSpPr>
          <p:cNvPr id="57" name="TextBox 56">
            <a:extLst>
              <a:ext uri="{FF2B5EF4-FFF2-40B4-BE49-F238E27FC236}">
                <a16:creationId xmlns:a16="http://schemas.microsoft.com/office/drawing/2014/main" id="{DAF7C2EC-40DE-FE4F-A6AD-C549A7FA05B0}"/>
              </a:ext>
            </a:extLst>
          </p:cNvPr>
          <p:cNvSpPr txBox="1"/>
          <p:nvPr/>
        </p:nvSpPr>
        <p:spPr>
          <a:xfrm>
            <a:off x="8475360" y="3402953"/>
            <a:ext cx="1739157" cy="400110"/>
          </a:xfrm>
          <a:prstGeom prst="rect">
            <a:avLst/>
          </a:prstGeom>
          <a:noFill/>
        </p:spPr>
        <p:txBody>
          <a:bodyPr wrap="square">
            <a:spAutoFit/>
          </a:bodyPr>
          <a:lstStyle/>
          <a:p>
            <a:r>
              <a:rPr lang="en-US" sz="2000" i="1" dirty="0">
                <a:solidFill>
                  <a:srgbClr val="FF0000"/>
                </a:solidFill>
                <a:sym typeface="Wingdings" pitchFamily="2" charset="2"/>
              </a:rPr>
              <a:t>Read guardian</a:t>
            </a:r>
            <a:endParaRPr lang="en-US" sz="2000" i="1" dirty="0">
              <a:solidFill>
                <a:srgbClr val="FF0000"/>
              </a:solidFill>
            </a:endParaRPr>
          </a:p>
        </p:txBody>
      </p:sp>
      <p:sp>
        <p:nvSpPr>
          <p:cNvPr id="58" name="Rectangle 57">
            <a:extLst>
              <a:ext uri="{FF2B5EF4-FFF2-40B4-BE49-F238E27FC236}">
                <a16:creationId xmlns:a16="http://schemas.microsoft.com/office/drawing/2014/main" id="{556594D7-73AB-4846-BEA4-D5C6E7E53EE8}"/>
              </a:ext>
            </a:extLst>
          </p:cNvPr>
          <p:cNvSpPr/>
          <p:nvPr/>
        </p:nvSpPr>
        <p:spPr>
          <a:xfrm>
            <a:off x="8206112" y="3489833"/>
            <a:ext cx="1919799" cy="580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02ACB616-281F-6242-8E07-BFBCD9F68199}"/>
              </a:ext>
            </a:extLst>
          </p:cNvPr>
          <p:cNvSpPr txBox="1"/>
          <p:nvPr/>
        </p:nvSpPr>
        <p:spPr>
          <a:xfrm>
            <a:off x="648354" y="5227895"/>
            <a:ext cx="4578595" cy="430887"/>
          </a:xfrm>
          <a:prstGeom prst="rect">
            <a:avLst/>
          </a:prstGeom>
          <a:noFill/>
        </p:spPr>
        <p:txBody>
          <a:bodyPr wrap="square" rtlCol="0">
            <a:spAutoFit/>
          </a:bodyPr>
          <a:lstStyle/>
          <a:p>
            <a:pPr algn="ctr"/>
            <a:r>
              <a:rPr lang="en-US" altLang="zh-CN" sz="2200" i="1" dirty="0">
                <a:sym typeface="Wingdings" pitchFamily="2" charset="2"/>
              </a:rPr>
              <a:t>High overhead for logging</a:t>
            </a:r>
          </a:p>
        </p:txBody>
      </p:sp>
      <p:sp>
        <p:nvSpPr>
          <p:cNvPr id="65" name="TextBox 64">
            <a:extLst>
              <a:ext uri="{FF2B5EF4-FFF2-40B4-BE49-F238E27FC236}">
                <a16:creationId xmlns:a16="http://schemas.microsoft.com/office/drawing/2014/main" id="{1E8E7C44-63E4-0647-AD3D-6B114B6A1F22}"/>
              </a:ext>
            </a:extLst>
          </p:cNvPr>
          <p:cNvSpPr txBox="1"/>
          <p:nvPr/>
        </p:nvSpPr>
        <p:spPr>
          <a:xfrm>
            <a:off x="5360023" y="5227896"/>
            <a:ext cx="5254588" cy="430887"/>
          </a:xfrm>
          <a:prstGeom prst="rect">
            <a:avLst/>
          </a:prstGeom>
          <a:noFill/>
        </p:spPr>
        <p:txBody>
          <a:bodyPr wrap="square" rtlCol="0">
            <a:spAutoFit/>
          </a:bodyPr>
          <a:lstStyle/>
          <a:p>
            <a:pPr algn="ctr"/>
            <a:r>
              <a:rPr lang="en-US" altLang="zh-CN" sz="2200" i="1" dirty="0">
                <a:sym typeface="Wingdings" pitchFamily="2" charset="2"/>
              </a:rPr>
              <a:t>App logic -&gt; reduce persistence overhead</a:t>
            </a:r>
          </a:p>
        </p:txBody>
      </p:sp>
      <p:cxnSp>
        <p:nvCxnSpPr>
          <p:cNvPr id="7" name="Straight Arrow Connector 6">
            <a:extLst>
              <a:ext uri="{FF2B5EF4-FFF2-40B4-BE49-F238E27FC236}">
                <a16:creationId xmlns:a16="http://schemas.microsoft.com/office/drawing/2014/main" id="{25DCE058-9D88-B542-A229-21C5BA0AB820}"/>
              </a:ext>
            </a:extLst>
          </p:cNvPr>
          <p:cNvCxnSpPr/>
          <p:nvPr/>
        </p:nvCxnSpPr>
        <p:spPr>
          <a:xfrm>
            <a:off x="6849633" y="3897071"/>
            <a:ext cx="16459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80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9" grpId="0" animBg="1"/>
      <p:bldP spid="40" grpId="0"/>
      <p:bldP spid="43" grpId="0" animBg="1"/>
      <p:bldP spid="44" grpId="0"/>
      <p:bldP spid="45" grpId="0"/>
      <p:bldP spid="46" grpId="0" animBg="1"/>
      <p:bldP spid="48" grpId="0"/>
      <p:bldP spid="49" grpId="0"/>
      <p:bldP spid="51" grpId="0"/>
      <p:bldP spid="52" grpId="0"/>
      <p:bldP spid="54" grpId="0" animBg="1"/>
      <p:bldP spid="55" grpId="0"/>
      <p:bldP spid="57" grpId="0"/>
      <p:bldP spid="58" grpId="0" animBg="1"/>
      <p:bldP spid="64"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6E4D-8A21-044E-821C-68D51B633100}"/>
              </a:ext>
            </a:extLst>
          </p:cNvPr>
          <p:cNvSpPr>
            <a:spLocks noGrp="1"/>
          </p:cNvSpPr>
          <p:nvPr>
            <p:ph type="title"/>
          </p:nvPr>
        </p:nvSpPr>
        <p:spPr/>
        <p:txBody>
          <a:bodyPr>
            <a:normAutofit fontScale="90000"/>
          </a:bodyPr>
          <a:lstStyle/>
          <a:p>
            <a:r>
              <a:rPr lang="en-US" dirty="0"/>
              <a:t>Outline</a:t>
            </a:r>
          </a:p>
        </p:txBody>
      </p:sp>
      <p:sp>
        <p:nvSpPr>
          <p:cNvPr id="3" name="Slide Number Placeholder 2">
            <a:extLst>
              <a:ext uri="{FF2B5EF4-FFF2-40B4-BE49-F238E27FC236}">
                <a16:creationId xmlns:a16="http://schemas.microsoft.com/office/drawing/2014/main" id="{BC2A7882-8D87-1641-B1B9-22D9D8DCCDE8}"/>
              </a:ext>
            </a:extLst>
          </p:cNvPr>
          <p:cNvSpPr>
            <a:spLocks noGrp="1"/>
          </p:cNvSpPr>
          <p:nvPr>
            <p:ph type="sldNum" sz="quarter" idx="10"/>
          </p:nvPr>
        </p:nvSpPr>
        <p:spPr/>
        <p:txBody>
          <a:bodyPr/>
          <a:lstStyle/>
          <a:p>
            <a:fld id="{857551B3-D6DC-457C-8811-E5AD463B26DA}" type="slidenum">
              <a:rPr lang="en-US" smtClean="0"/>
              <a:pPr/>
              <a:t>9</a:t>
            </a:fld>
            <a:endParaRPr lang="en-US" dirty="0"/>
          </a:p>
        </p:txBody>
      </p:sp>
      <p:sp>
        <p:nvSpPr>
          <p:cNvPr id="4" name="Rectangle 3">
            <a:extLst>
              <a:ext uri="{FF2B5EF4-FFF2-40B4-BE49-F238E27FC236}">
                <a16:creationId xmlns:a16="http://schemas.microsoft.com/office/drawing/2014/main" id="{A573C5BE-883F-974D-B8C8-B9CC4979C815}"/>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1DDF34-3F33-284E-92B2-686B6C8C2342}"/>
              </a:ext>
            </a:extLst>
          </p:cNvPr>
          <p:cNvSpPr txBox="1"/>
          <p:nvPr/>
        </p:nvSpPr>
        <p:spPr>
          <a:xfrm>
            <a:off x="502508" y="1154034"/>
            <a:ext cx="7711085" cy="4594463"/>
          </a:xfrm>
          <a:prstGeom prst="rect">
            <a:avLst/>
          </a:prstGeom>
          <a:noFill/>
        </p:spPr>
        <p:txBody>
          <a:bodyPr wrap="none" rtlCol="0" anchor="ctr">
            <a:spAutoFit/>
          </a:bodyPr>
          <a:lstStyle/>
          <a:p>
            <a:pPr marL="342900" indent="-342900">
              <a:lnSpc>
                <a:spcPct val="200000"/>
              </a:lnSpc>
              <a:buFont typeface="Arial" panose="020B0604020202020204" pitchFamily="34" charset="0"/>
              <a:buChar char="•"/>
            </a:pPr>
            <a:r>
              <a:rPr lang="en-US" sz="2300" dirty="0"/>
              <a:t>Introduction and Problem Statement</a:t>
            </a:r>
          </a:p>
          <a:p>
            <a:pPr marL="1257300" lvl="2" indent="-342900">
              <a:buFont typeface="Arial" panose="020B0604020202020204" pitchFamily="34" charset="0"/>
              <a:buChar char="•"/>
            </a:pPr>
            <a:r>
              <a:rPr lang="en-US" sz="2300" dirty="0"/>
              <a:t>NVM Background</a:t>
            </a:r>
          </a:p>
          <a:p>
            <a:pPr marL="1257300" lvl="2" indent="-342900">
              <a:buFont typeface="Arial" panose="020B0604020202020204" pitchFamily="34" charset="0"/>
              <a:buChar char="•"/>
            </a:pPr>
            <a:r>
              <a:rPr lang="en-US" sz="2300" b="1" i="1" u="sng" dirty="0">
                <a:solidFill>
                  <a:srgbClr val="FF0000"/>
                </a:solidFill>
              </a:rPr>
              <a:t>NVM Correctness Condition: Durable Linearizability</a:t>
            </a:r>
          </a:p>
          <a:p>
            <a:pPr marL="1257300" lvl="2" indent="-342900">
              <a:buFont typeface="Arial" panose="020B0604020202020204" pitchFamily="34" charset="0"/>
              <a:buChar char="•"/>
            </a:pPr>
            <a:r>
              <a:rPr lang="en-US" sz="2300" dirty="0"/>
              <a:t>Problem Statement</a:t>
            </a:r>
            <a:endParaRPr lang="en-US" sz="2300" b="1" i="1" u="sng" dirty="0">
              <a:solidFill>
                <a:srgbClr val="FF0000"/>
              </a:solidFill>
            </a:endParaRPr>
          </a:p>
          <a:p>
            <a:pPr marL="342900" indent="-342900">
              <a:lnSpc>
                <a:spcPct val="200000"/>
              </a:lnSpc>
              <a:buFont typeface="Arial" panose="020B0604020202020204" pitchFamily="34" charset="0"/>
              <a:buChar char="•"/>
            </a:pPr>
            <a:r>
              <a:rPr lang="en-US" sz="2300" dirty="0"/>
              <a:t>Proposed Solutions</a:t>
            </a:r>
          </a:p>
          <a:p>
            <a:pPr marL="800100" lvl="1" indent="-342900">
              <a:lnSpc>
                <a:spcPct val="200000"/>
              </a:lnSpc>
              <a:buFont typeface="Arial" panose="020B0604020202020204" pitchFamily="34" charset="0"/>
              <a:buChar char="•"/>
            </a:pPr>
            <a:r>
              <a:rPr lang="en-US" sz="2300" dirty="0"/>
              <a:t>Witcher: Likely-ordering Condition Inference</a:t>
            </a:r>
          </a:p>
          <a:p>
            <a:pPr marL="800100" lvl="1" indent="-342900">
              <a:lnSpc>
                <a:spcPct val="200000"/>
              </a:lnSpc>
              <a:buFont typeface="Arial" panose="020B0604020202020204" pitchFamily="34" charset="0"/>
              <a:buChar char="•"/>
            </a:pPr>
            <a:r>
              <a:rPr lang="en-US" sz="2300" dirty="0" err="1"/>
              <a:t>Durinn</a:t>
            </a:r>
            <a:r>
              <a:rPr lang="en-US" sz="2300" dirty="0"/>
              <a:t>: 	 Likely-linearization Point Inference</a:t>
            </a:r>
          </a:p>
          <a:p>
            <a:pPr marL="342900" indent="-342900">
              <a:lnSpc>
                <a:spcPct val="200000"/>
              </a:lnSpc>
              <a:buFont typeface="Arial" panose="020B0604020202020204" pitchFamily="34" charset="0"/>
              <a:buChar char="•"/>
            </a:pPr>
            <a:r>
              <a:rPr lang="en-US" sz="2300" dirty="0"/>
              <a:t>Conclusion and Future Work</a:t>
            </a:r>
          </a:p>
        </p:txBody>
      </p:sp>
    </p:spTree>
    <p:extLst>
      <p:ext uri="{BB962C8B-B14F-4D97-AF65-F5344CB8AC3E}">
        <p14:creationId xmlns:p14="http://schemas.microsoft.com/office/powerpoint/2010/main" val="42902272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48910</TotalTime>
  <Words>10228</Words>
  <Application>Microsoft Macintosh PowerPoint</Application>
  <PresentationFormat>Widescreen</PresentationFormat>
  <Paragraphs>1313</Paragraphs>
  <Slides>46</Slides>
  <Notes>46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HK Grotesk</vt:lpstr>
      <vt:lpstr>HK Grotesk Medium</vt:lpstr>
      <vt:lpstr>Arial</vt:lpstr>
      <vt:lpstr>Calibri</vt:lpstr>
      <vt:lpstr>Calibri Light</vt:lpstr>
      <vt:lpstr>Office Theme</vt:lpstr>
      <vt:lpstr>Storyboard Layouts</vt:lpstr>
      <vt:lpstr>PowerPoint Presentation</vt:lpstr>
      <vt:lpstr>Executive Summary</vt:lpstr>
      <vt:lpstr>Outline</vt:lpstr>
      <vt:lpstr>NVM is revolutionizing the entire computer stack!</vt:lpstr>
      <vt:lpstr>Crash-consistent software with NVM</vt:lpstr>
      <vt:lpstr>Volatile cache states may be lost upon a crash!</vt:lpstr>
      <vt:lpstr>Controlling Durability and Ordering</vt:lpstr>
      <vt:lpstr>Application-specific persistence mechanism is fast but hard</vt:lpstr>
      <vt:lpstr>Outline</vt:lpstr>
      <vt:lpstr>How to determine a recovered state is consistent?</vt:lpstr>
      <vt:lpstr>NVM Correctness Condition: Durable Linearizability</vt:lpstr>
      <vt:lpstr>NVM Correctness Condition: Durable Linearizability</vt:lpstr>
      <vt:lpstr>NVM Correctness Condition: Durable Linearizability</vt:lpstr>
      <vt:lpstr>Challenges of detecting application-specific NVM bugs</vt:lpstr>
      <vt:lpstr>Problem statement, Thesis and Contributions</vt:lpstr>
      <vt:lpstr>Outline</vt:lpstr>
      <vt:lpstr>PowerPoint Presentation</vt:lpstr>
      <vt:lpstr>Witcher Summary and Limitations</vt:lpstr>
      <vt:lpstr>Outline</vt:lpstr>
      <vt:lpstr>Durinn Overview</vt:lpstr>
      <vt:lpstr>Outline</vt:lpstr>
      <vt:lpstr>The gap between LP and DP</vt:lpstr>
      <vt:lpstr>DL1 Bug: An Incompletely-Durable Bug</vt:lpstr>
      <vt:lpstr>Adversarial test for DL1 (Incompletely-Durable) Bug</vt:lpstr>
      <vt:lpstr>DL2 Bug: An Unrecovered-Durable Bug</vt:lpstr>
      <vt:lpstr>Adversarial test for DL2 (Unrecovered-Durable) Bug</vt:lpstr>
      <vt:lpstr>DL3 Bug: A Visible-But-Not-Durable Bug</vt:lpstr>
      <vt:lpstr>Adversarial test for DL3 (Visible-But-Not-Durable) Bug</vt:lpstr>
      <vt:lpstr>Adversarial test for DL3 Bug</vt:lpstr>
      <vt:lpstr>Outline</vt:lpstr>
      <vt:lpstr>Likely-Linearization Point Inference</vt:lpstr>
      <vt:lpstr>Outline</vt:lpstr>
      <vt:lpstr>Evaluation</vt:lpstr>
      <vt:lpstr>Detected DL bugs</vt:lpstr>
      <vt:lpstr>Effectiveness and soundness of Likely-Linearization Point Inference</vt:lpstr>
      <vt:lpstr>Comparison against Witcher</vt:lpstr>
      <vt:lpstr>Outline</vt:lpstr>
      <vt:lpstr>Conclusion</vt:lpstr>
      <vt:lpstr>Limitations and Future Work</vt:lpstr>
      <vt:lpstr>Publications during Ph.D. Study</vt:lpstr>
      <vt:lpstr>Acknowledgements</vt:lpstr>
      <vt:lpstr>Q&amp;A</vt:lpstr>
      <vt:lpstr>PowerPoint Presentation</vt:lpstr>
      <vt:lpstr>PowerPoint Presentation</vt:lpstr>
      <vt:lpstr>Adversarial test for DL3 Bug</vt:lpstr>
      <vt:lpstr>Durable Linearizability Validation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 Nguyen</dc:creator>
  <cp:lastModifiedBy>Xinwei Fu</cp:lastModifiedBy>
  <cp:revision>9179</cp:revision>
  <cp:lastPrinted>2020-02-19T21:22:56Z</cp:lastPrinted>
  <dcterms:modified xsi:type="dcterms:W3CDTF">2022-02-09T21:56:25Z</dcterms:modified>
</cp:coreProperties>
</file>